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5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A3F75-462A-4A0A-8B81-35D151D3582C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DC910-5A54-4B04-931D-0095C58195E7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Word_97_2003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9360325"/>
              </p:ext>
            </p:extLst>
          </p:nvPr>
        </p:nvGraphicFramePr>
        <p:xfrm>
          <a:off x="3203848" y="764704"/>
          <a:ext cx="3888432" cy="5544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3" imgW="6067705" imgH="9194718" progId="Word.Document.8">
                  <p:embed/>
                </p:oleObj>
              </mc:Choice>
              <mc:Fallback>
                <p:oleObj name="Document" r:id="rId3" imgW="6067705" imgH="9194718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3848" y="764704"/>
                        <a:ext cx="3888432" cy="5544616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93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13409" y="332656"/>
            <a:ext cx="7117180" cy="2932556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SOUHLÁSKOVÉ  SKUPINY  NA  STYKU  PŘEDPONY  NEBO  PŘÍPONY  A  KOŘENE  SLOVA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4437112"/>
            <a:ext cx="7739022" cy="1512168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00B0F0"/>
                </a:solidFill>
                <a:latin typeface="Algerian" pitchFamily="82" charset="0"/>
              </a:rPr>
              <a:t>PŘÍPONY   </a:t>
            </a:r>
            <a:r>
              <a:rPr lang="cs-CZ" sz="6000" dirty="0" smtClean="0">
                <a:solidFill>
                  <a:srgbClr val="00B0F0"/>
                </a:solidFill>
                <a:latin typeface="Arial Rounded MT Bold" pitchFamily="34" charset="0"/>
              </a:rPr>
              <a:t>- </a:t>
            </a:r>
            <a:r>
              <a:rPr lang="cs-CZ" sz="6000" dirty="0" err="1" smtClean="0">
                <a:solidFill>
                  <a:srgbClr val="00B0F0"/>
                </a:solidFill>
                <a:latin typeface="Arial Rounded MT Bold" pitchFamily="34" charset="0"/>
              </a:rPr>
              <a:t>ský</a:t>
            </a:r>
            <a:r>
              <a:rPr lang="cs-CZ" sz="6000" dirty="0" smtClean="0">
                <a:solidFill>
                  <a:srgbClr val="00B0F0"/>
                </a:solidFill>
                <a:latin typeface="Arial Rounded MT Bold" pitchFamily="34" charset="0"/>
              </a:rPr>
              <a:t> ,  -</a:t>
            </a:r>
            <a:r>
              <a:rPr lang="cs-CZ" sz="6000" dirty="0" err="1" smtClean="0">
                <a:solidFill>
                  <a:srgbClr val="00B0F0"/>
                </a:solidFill>
                <a:latin typeface="Arial Rounded MT Bold" pitchFamily="34" charset="0"/>
              </a:rPr>
              <a:t>ští</a:t>
            </a:r>
            <a:endParaRPr lang="cs-CZ" sz="6000" dirty="0">
              <a:solidFill>
                <a:srgbClr val="00B0F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9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125113" cy="1800200"/>
          </a:xfrm>
        </p:spPr>
        <p:txBody>
          <a:bodyPr/>
          <a:lstStyle/>
          <a:p>
            <a:pPr algn="ctr"/>
            <a:r>
              <a:rPr lang="cs-CZ" sz="2400" b="1" dirty="0" smtClean="0">
                <a:latin typeface="Aharoni" pitchFamily="2" charset="-79"/>
                <a:cs typeface="Aharoni" pitchFamily="2" charset="-79"/>
              </a:rPr>
              <a:t>Od podstatných jmen utvoř přídavná jména, a to v čísle jednotném i množném.  Přídavná jména vepiš do obrázků.</a:t>
            </a:r>
            <a:endParaRPr lang="cs-CZ" sz="24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15863" y="2204864"/>
            <a:ext cx="4301284" cy="316835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5" name="Obdélníkový popisek 4"/>
          <p:cNvSpPr/>
          <p:nvPr/>
        </p:nvSpPr>
        <p:spPr>
          <a:xfrm>
            <a:off x="107504" y="1400629"/>
            <a:ext cx="2016224" cy="516203"/>
          </a:xfrm>
          <a:prstGeom prst="wedgeRectCallout">
            <a:avLst>
              <a:gd name="adj1" fmla="val -17748"/>
              <a:gd name="adj2" fmla="val 18029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/>
              <a:t>č</a:t>
            </a:r>
            <a:r>
              <a:rPr lang="cs-CZ" i="1" dirty="0" smtClean="0"/>
              <a:t>íslo množné</a:t>
            </a:r>
            <a:endParaRPr lang="cs-CZ" i="1" dirty="0"/>
          </a:p>
        </p:txBody>
      </p:sp>
      <p:sp>
        <p:nvSpPr>
          <p:cNvPr id="6" name="Měsíc 5"/>
          <p:cNvSpPr/>
          <p:nvPr/>
        </p:nvSpPr>
        <p:spPr>
          <a:xfrm rot="1485200" flipH="1">
            <a:off x="4966477" y="2527697"/>
            <a:ext cx="3817004" cy="4097630"/>
          </a:xfrm>
          <a:prstGeom prst="moon">
            <a:avLst>
              <a:gd name="adj" fmla="val 5800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ový popisek 6"/>
          <p:cNvSpPr/>
          <p:nvPr/>
        </p:nvSpPr>
        <p:spPr>
          <a:xfrm>
            <a:off x="7245990" y="2060848"/>
            <a:ext cx="1778496" cy="468630"/>
          </a:xfrm>
          <a:prstGeom prst="wedgeRectCallout">
            <a:avLst>
              <a:gd name="adj1" fmla="val -22460"/>
              <a:gd name="adj2" fmla="val 170695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/>
              <a:t>č</a:t>
            </a:r>
            <a:r>
              <a:rPr lang="cs-CZ" i="1" dirty="0" smtClean="0"/>
              <a:t>íslo jednotné</a:t>
            </a:r>
            <a:endParaRPr lang="cs-CZ" i="1" dirty="0"/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53270" y="5343159"/>
            <a:ext cx="1782426" cy="46863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kamarád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874979" y="1556792"/>
            <a:ext cx="1369429" cy="3600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dítě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79512" y="6093296"/>
            <a:ext cx="1490464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Francouz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921737" y="5811791"/>
            <a:ext cx="1570143" cy="4255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Morava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191231" y="6321896"/>
            <a:ext cx="1721176" cy="3474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Přelouč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7078993" y="6279604"/>
            <a:ext cx="1945493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Krkonoše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317147" y="4533630"/>
            <a:ext cx="1656184" cy="4366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Olomouc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959363" y="2924944"/>
            <a:ext cx="1556853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černoch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Mrak 15"/>
          <p:cNvSpPr/>
          <p:nvPr/>
        </p:nvSpPr>
        <p:spPr>
          <a:xfrm>
            <a:off x="1921737" y="1916830"/>
            <a:ext cx="2587282" cy="1872210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32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-315416"/>
            <a:ext cx="7125113" cy="1860579"/>
          </a:xfrm>
        </p:spPr>
        <p:txBody>
          <a:bodyPr/>
          <a:lstStyle/>
          <a:p>
            <a:pPr algn="ctr"/>
            <a:r>
              <a:rPr lang="cs-CZ" sz="2000" u="sng" dirty="0" smtClean="0">
                <a:latin typeface="Aharoni" pitchFamily="2" charset="-79"/>
                <a:cs typeface="Aharoni" pitchFamily="2" charset="-79"/>
              </a:rPr>
              <a:t>OSMISMĚRKA</a:t>
            </a:r>
            <a:r>
              <a:rPr lang="cs-CZ" sz="2000" dirty="0">
                <a:latin typeface="Aharoni" pitchFamily="2" charset="-79"/>
                <a:cs typeface="Aharoni" pitchFamily="2" charset="-79"/>
              </a:rPr>
              <a:t/>
            </a:r>
            <a:br>
              <a:rPr lang="cs-CZ" sz="2000" dirty="0">
                <a:latin typeface="Aharoni" pitchFamily="2" charset="-79"/>
                <a:cs typeface="Aharoni" pitchFamily="2" charset="-79"/>
              </a:rPr>
            </a:br>
            <a:r>
              <a:rPr lang="cs-CZ" sz="2000" dirty="0" smtClean="0">
                <a:latin typeface="Aharoni" pitchFamily="2" charset="-79"/>
                <a:cs typeface="Aharoni" pitchFamily="2" charset="-79"/>
              </a:rPr>
              <a:t>Najdi a čarou spoj názvy národností. Volná písmena vepiš do rámečků. Získaná podstatná jména vepiš do tabulky a utvoř k nim přídavná jména v čísle jednotném a množném.</a:t>
            </a:r>
            <a:endParaRPr lang="cs-CZ" sz="2000" u="sng" dirty="0"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5007235"/>
              </p:ext>
            </p:extLst>
          </p:nvPr>
        </p:nvGraphicFramePr>
        <p:xfrm>
          <a:off x="251520" y="1772820"/>
          <a:ext cx="3456384" cy="313237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</a:tblGrid>
              <a:tr h="371057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Z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J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É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Ř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E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Ě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</a:t>
                      </a:r>
                      <a:endParaRPr lang="cs-CZ" b="1" dirty="0"/>
                    </a:p>
                  </a:txBody>
                  <a:tcPr/>
                </a:tc>
              </a:tr>
              <a:tr h="39447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F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456914"/>
              </p:ext>
            </p:extLst>
          </p:nvPr>
        </p:nvGraphicFramePr>
        <p:xfrm>
          <a:off x="107504" y="5301208"/>
          <a:ext cx="424847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059"/>
                <a:gridCol w="531059"/>
                <a:gridCol w="531059"/>
                <a:gridCol w="531059"/>
                <a:gridCol w="531059"/>
                <a:gridCol w="531059"/>
                <a:gridCol w="531059"/>
                <a:gridCol w="531059"/>
              </a:tblGrid>
              <a:tr h="36004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524417"/>
              </p:ext>
            </p:extLst>
          </p:nvPr>
        </p:nvGraphicFramePr>
        <p:xfrm>
          <a:off x="827584" y="5805264"/>
          <a:ext cx="295232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538"/>
                <a:gridCol w="604197"/>
                <a:gridCol w="604197"/>
                <a:gridCol w="604197"/>
                <a:gridCol w="604197"/>
              </a:tblGrid>
              <a:tr h="36576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09878"/>
              </p:ext>
            </p:extLst>
          </p:nvPr>
        </p:nvGraphicFramePr>
        <p:xfrm>
          <a:off x="5004048" y="1412776"/>
          <a:ext cx="3744417" cy="51206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248139"/>
                <a:gridCol w="1248139"/>
                <a:gridCol w="1248139"/>
              </a:tblGrid>
              <a:tr h="585665">
                <a:tc>
                  <a:txBody>
                    <a:bodyPr/>
                    <a:lstStyle/>
                    <a:p>
                      <a:pPr algn="ctr"/>
                      <a:r>
                        <a:rPr lang="cs-CZ" sz="1400" i="1" dirty="0" smtClean="0"/>
                        <a:t>podstatné jméno</a:t>
                      </a:r>
                      <a:endParaRPr lang="cs-CZ" sz="14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i="1" dirty="0" smtClean="0"/>
                        <a:t>přídavné jméno</a:t>
                      </a:r>
                    </a:p>
                    <a:p>
                      <a:pPr algn="ctr"/>
                      <a:r>
                        <a:rPr lang="cs-CZ" sz="1400" i="1" dirty="0" smtClean="0"/>
                        <a:t>č. j.</a:t>
                      </a:r>
                      <a:endParaRPr lang="cs-CZ" sz="14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i="1" dirty="0" smtClean="0"/>
                        <a:t>přídavné jméno</a:t>
                      </a:r>
                    </a:p>
                    <a:p>
                      <a:pPr algn="ctr"/>
                      <a:r>
                        <a:rPr lang="cs-CZ" sz="1400" i="1" dirty="0" smtClean="0"/>
                        <a:t>č. mn.</a:t>
                      </a:r>
                      <a:endParaRPr lang="cs-CZ" sz="14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83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101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125113" cy="924475"/>
          </a:xfrm>
        </p:spPr>
        <p:txBody>
          <a:bodyPr/>
          <a:lstStyle/>
          <a:p>
            <a:pPr algn="ctr"/>
            <a:r>
              <a:rPr lang="cs-CZ" sz="2400" dirty="0" smtClean="0">
                <a:latin typeface="Aharoni" pitchFamily="2" charset="-79"/>
                <a:cs typeface="Aharoni" pitchFamily="2" charset="-79"/>
              </a:rPr>
              <a:t>Políčko se správně napsaným přídavným</a:t>
            </a:r>
            <a:br>
              <a:rPr lang="cs-CZ" sz="2400" dirty="0" smtClean="0">
                <a:latin typeface="Aharoni" pitchFamily="2" charset="-79"/>
                <a:cs typeface="Aharoni" pitchFamily="2" charset="-79"/>
              </a:rPr>
            </a:br>
            <a:r>
              <a:rPr lang="cs-CZ" sz="2400" dirty="0" smtClean="0">
                <a:latin typeface="Aharoni" pitchFamily="2" charset="-79"/>
                <a:cs typeface="Aharoni" pitchFamily="2" charset="-79"/>
              </a:rPr>
              <a:t>jménem zakroužkuj.</a:t>
            </a:r>
            <a:endParaRPr lang="cs-CZ" sz="24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30896" y="867867"/>
            <a:ext cx="7125112" cy="405143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druhém místě skončili</a:t>
            </a:r>
          </a:p>
          <a:p>
            <a:pPr marL="0" indent="0">
              <a:buNone/>
            </a:pPr>
            <a:r>
              <a:rPr lang="cs-CZ" dirty="0" smtClean="0"/>
              <a:t>atleti.  Tatínek má rád</a:t>
            </a:r>
          </a:p>
          <a:p>
            <a:pPr marL="0" indent="0">
              <a:buNone/>
            </a:pPr>
            <a:r>
              <a:rPr lang="cs-CZ" dirty="0" smtClean="0"/>
              <a:t>Během letních prázdnin jsme navštívili zajímavá   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885358"/>
              </p:ext>
            </p:extLst>
          </p:nvPr>
        </p:nvGraphicFramePr>
        <p:xfrm>
          <a:off x="3923927" y="2276872"/>
          <a:ext cx="4488531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6177"/>
                <a:gridCol w="1496177"/>
                <a:gridCol w="1496177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kroměřížští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Kroměřížští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kroměříští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696416"/>
              </p:ext>
            </p:extLst>
          </p:nvPr>
        </p:nvGraphicFramePr>
        <p:xfrm>
          <a:off x="3563888" y="2708920"/>
          <a:ext cx="410445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1368152"/>
                <a:gridCol w="1368152"/>
              </a:tblGrid>
              <a:tr h="29375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paříšské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Pařížské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pařížské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7668344" y="2708920"/>
            <a:ext cx="1238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yčinky.</a:t>
            </a:r>
            <a:endParaRPr lang="cs-CZ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056827"/>
              </p:ext>
            </p:extLst>
          </p:nvPr>
        </p:nvGraphicFramePr>
        <p:xfrm>
          <a:off x="6372200" y="3103528"/>
          <a:ext cx="191525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5258"/>
              </a:tblGrid>
              <a:tr h="323621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moravzká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765644"/>
              </p:ext>
            </p:extLst>
          </p:nvPr>
        </p:nvGraphicFramePr>
        <p:xfrm>
          <a:off x="1115615" y="3501008"/>
          <a:ext cx="302433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151216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Moravská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moravská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4122811" y="3501008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města.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030910" y="3501008"/>
            <a:ext cx="2361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Rádi ochutnáváme</a:t>
            </a:r>
            <a:endParaRPr lang="cs-CZ" dirty="0"/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215662"/>
              </p:ext>
            </p:extLst>
          </p:nvPr>
        </p:nvGraphicFramePr>
        <p:xfrm>
          <a:off x="7342708" y="3504580"/>
          <a:ext cx="1117724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724"/>
              </a:tblGrid>
              <a:tr h="361528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Švécké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950610"/>
              </p:ext>
            </p:extLst>
          </p:nvPr>
        </p:nvGraphicFramePr>
        <p:xfrm>
          <a:off x="1091951" y="3870340"/>
          <a:ext cx="3048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</a:tblGrid>
              <a:tr h="30017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švédské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švédcké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4122811" y="3870340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peciality.</a:t>
            </a:r>
            <a:endParaRPr lang="cs-CZ" dirty="0"/>
          </a:p>
        </p:txBody>
      </p:sp>
      <p:graphicFrame>
        <p:nvGraphicFramePr>
          <p:cNvPr id="23" name="Tabulk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196656"/>
              </p:ext>
            </p:extLst>
          </p:nvPr>
        </p:nvGraphicFramePr>
        <p:xfrm>
          <a:off x="5387659" y="3873912"/>
          <a:ext cx="3096345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115"/>
                <a:gridCol w="1032115"/>
                <a:gridCol w="1032115"/>
              </a:tblGrid>
              <a:tr h="33648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Ruští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Rušští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ruští</a:t>
                      </a:r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1043608" y="4239672"/>
            <a:ext cx="4724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portovci patří mezi elitu ve světě sportu.</a:t>
            </a:r>
            <a:endParaRPr lang="cs-CZ" dirty="0"/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317531"/>
              </p:ext>
            </p:extLst>
          </p:nvPr>
        </p:nvGraphicFramePr>
        <p:xfrm>
          <a:off x="5706656" y="4266064"/>
          <a:ext cx="275377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6888"/>
                <a:gridCol w="1376888"/>
              </a:tblGrid>
              <a:tr h="3429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Němečští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němečtí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Tabulk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206004"/>
              </p:ext>
            </p:extLst>
          </p:nvPr>
        </p:nvGraphicFramePr>
        <p:xfrm>
          <a:off x="1103096" y="4609004"/>
          <a:ext cx="12685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8580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Němečtí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7" name="TextovéPole 26"/>
          <p:cNvSpPr txBox="1"/>
          <p:nvPr/>
        </p:nvSpPr>
        <p:spPr>
          <a:xfrm>
            <a:off x="2372420" y="4595208"/>
            <a:ext cx="5203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turisté se nás ptali na cestu do centra města.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32724" y="6457157"/>
            <a:ext cx="263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  <a:endParaRPr lang="cs-CZ" b="1" i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39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1860579"/>
          </a:xfrm>
        </p:spPr>
        <p:txBody>
          <a:bodyPr/>
          <a:lstStyle/>
          <a:p>
            <a:pPr algn="ctr"/>
            <a:r>
              <a:rPr lang="cs-CZ" sz="2400" u="sng" dirty="0" smtClean="0">
                <a:latin typeface="Aharoni" pitchFamily="2" charset="-79"/>
                <a:cs typeface="Aharoni" pitchFamily="2" charset="-79"/>
              </a:rPr>
              <a:t>TAJENKA</a:t>
            </a:r>
            <a:br>
              <a:rPr lang="cs-CZ" sz="2400" u="sng" dirty="0" smtClean="0">
                <a:latin typeface="Aharoni" pitchFamily="2" charset="-79"/>
                <a:cs typeface="Aharoni" pitchFamily="2" charset="-79"/>
              </a:rPr>
            </a:br>
            <a:r>
              <a:rPr lang="cs-CZ" sz="2400" dirty="0" smtClean="0">
                <a:latin typeface="Aharoni" pitchFamily="2" charset="-79"/>
                <a:cs typeface="Aharoni" pitchFamily="2" charset="-79"/>
              </a:rPr>
              <a:t>Od podstatných jmen utvoř </a:t>
            </a:r>
            <a:r>
              <a:rPr lang="cs-CZ" sz="2400" smtClean="0">
                <a:latin typeface="Aharoni" pitchFamily="2" charset="-79"/>
                <a:cs typeface="Aharoni" pitchFamily="2" charset="-79"/>
              </a:rPr>
              <a:t>přídavná jména (v </a:t>
            </a:r>
            <a:r>
              <a:rPr lang="cs-CZ" sz="2400" dirty="0" smtClean="0">
                <a:latin typeface="Aharoni" pitchFamily="2" charset="-79"/>
                <a:cs typeface="Aharoni" pitchFamily="2" charset="-79"/>
              </a:rPr>
              <a:t>čísle uvedeném v závorce). Zapiš je do zelených řádků.</a:t>
            </a:r>
            <a:br>
              <a:rPr lang="cs-CZ" sz="2400" dirty="0" smtClean="0">
                <a:latin typeface="Aharoni" pitchFamily="2" charset="-79"/>
                <a:cs typeface="Aharoni" pitchFamily="2" charset="-79"/>
              </a:rPr>
            </a:br>
            <a:r>
              <a:rPr lang="cs-CZ" sz="2400" dirty="0">
                <a:latin typeface="Aharoni" pitchFamily="2" charset="-79"/>
                <a:cs typeface="Aharoni" pitchFamily="2" charset="-79"/>
              </a:rPr>
              <a:t/>
            </a:r>
            <a:br>
              <a:rPr lang="cs-CZ" sz="2400" dirty="0">
                <a:latin typeface="Aharoni" pitchFamily="2" charset="-79"/>
                <a:cs typeface="Aharoni" pitchFamily="2" charset="-79"/>
              </a:rPr>
            </a:br>
            <a:endParaRPr lang="cs-CZ" sz="2400" dirty="0"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670610"/>
              </p:ext>
            </p:extLst>
          </p:nvPr>
        </p:nvGraphicFramePr>
        <p:xfrm>
          <a:off x="395539" y="2132856"/>
          <a:ext cx="4930515" cy="2774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701"/>
                <a:gridCol w="328701"/>
                <a:gridCol w="328701"/>
                <a:gridCol w="328701"/>
                <a:gridCol w="359365"/>
                <a:gridCol w="298037"/>
                <a:gridCol w="328701"/>
                <a:gridCol w="328701"/>
                <a:gridCol w="328701"/>
                <a:gridCol w="328701"/>
                <a:gridCol w="328701"/>
                <a:gridCol w="328701"/>
                <a:gridCol w="328701"/>
                <a:gridCol w="328701"/>
                <a:gridCol w="328701"/>
              </a:tblGrid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3963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084167" y="2164214"/>
            <a:ext cx="2037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OPAVA     ( č. j.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84166" y="2554411"/>
            <a:ext cx="2808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KROMĚŘÍŽ    ( č. mn.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74526" y="2966377"/>
            <a:ext cx="2529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DOBŘÍŠ     ( č. mn.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84166" y="3393903"/>
            <a:ext cx="28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PRAHA      ( č. j.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84167" y="3773274"/>
            <a:ext cx="2593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OLOMOUC   ( č. mn.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20037" y="4142606"/>
            <a:ext cx="206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FULNEK      ( č. j. )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20037" y="4511938"/>
            <a:ext cx="2363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VYŠKOV    ( č. mn. )</a:t>
            </a:r>
            <a:endParaRPr lang="cs-CZ" b="1" dirty="0">
              <a:solidFill>
                <a:schemeClr val="bg1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762351"/>
              </p:ext>
            </p:extLst>
          </p:nvPr>
        </p:nvGraphicFramePr>
        <p:xfrm>
          <a:off x="1043608" y="5517232"/>
          <a:ext cx="3816421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203"/>
                <a:gridCol w="545203"/>
                <a:gridCol w="545203"/>
                <a:gridCol w="545203"/>
                <a:gridCol w="545203"/>
                <a:gridCol w="545203"/>
                <a:gridCol w="545203"/>
              </a:tblGrid>
              <a:tr h="432048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097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297</TotalTime>
  <Words>244</Words>
  <Application>Microsoft Office PowerPoint</Application>
  <PresentationFormat>Předvádění na obrazovce (4:3)</PresentationFormat>
  <Paragraphs>120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Summer</vt:lpstr>
      <vt:lpstr>Dokument aplikace Microsoft Word 97–2003</vt:lpstr>
      <vt:lpstr>Prezentace aplikace PowerPoint</vt:lpstr>
      <vt:lpstr>SOUHLÁSKOVÉ  SKUPINY  NA  STYKU  PŘEDPONY  NEBO  PŘÍPONY  A  KOŘENE  SLOVA</vt:lpstr>
      <vt:lpstr>Od podstatných jmen utvoř přídavná jména, a to v čísle jednotném i množném.  Přídavná jména vepiš do obrázků.</vt:lpstr>
      <vt:lpstr>OSMISMĚRKA Najdi a čarou spoj názvy národností. Volná písmena vepiš do rámečků. Získaná podstatná jména vepiš do tabulky a utvoř k nim přídavná jména v čísle jednotném a množném.</vt:lpstr>
      <vt:lpstr>Políčko se správně napsaným přídavným jménem zakroužkuj.</vt:lpstr>
      <vt:lpstr>TAJENKA Od podstatných jmen utvoř přídavná jména (v čísle uvedeném v závorce). Zapiš je do zelených řádků.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SOUHLÁSKOVÉ  SKUPINY  NA  STYKU  PŘEDPONY  NEBO  PŘÍPONY  A  KOŘENE  SLOVA</dc:title>
  <dc:creator>07Z2</dc:creator>
  <cp:lastModifiedBy>07Z2</cp:lastModifiedBy>
  <cp:revision>39</cp:revision>
  <dcterms:created xsi:type="dcterms:W3CDTF">2011-10-30T16:37:27Z</dcterms:created>
  <dcterms:modified xsi:type="dcterms:W3CDTF">2011-11-30T11:35:28Z</dcterms:modified>
</cp:coreProperties>
</file>