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83" r:id="rId3"/>
    <p:sldId id="284" r:id="rId4"/>
    <p:sldId id="285" r:id="rId5"/>
    <p:sldId id="286" r:id="rId6"/>
    <p:sldId id="287" r:id="rId7"/>
    <p:sldId id="288" r:id="rId8"/>
    <p:sldId id="289" r:id="rId9"/>
    <p:sldId id="27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33FF"/>
    <a:srgbClr val="0066FF"/>
    <a:srgbClr val="00CCFF"/>
    <a:srgbClr val="0000FF"/>
    <a:srgbClr val="D4602C"/>
    <a:srgbClr val="CC00CC"/>
    <a:srgbClr val="FF99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C8C85E9-3854-4EC7-A1ED-8AD9378C6527}" type="datetimeFigureOut">
              <a:rPr lang="cs-CZ"/>
              <a:pPr>
                <a:defRPr/>
              </a:pPr>
              <a:t>4.1.2012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B00CC3C-07A8-49A0-B3D5-CA0ADA9AFE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A2739B-75B5-4A18-A8FD-97ED8DF5D27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4392D-29C6-4206-8713-DB120C8AE5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2AFFB-9EAD-44E6-86B6-39DC6D04F29D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2B51-1CB6-47A3-B03F-93759F6D24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F220F-F73E-4FD0-BFE9-081683D177B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58718-BDB9-455F-A88E-D444C13C68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B4400-26E1-495D-8EAE-3A74F68793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02491-AA8D-42F1-A97B-9B72AE96D6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502A9-0B78-4AE8-BC9D-D04CEA717CD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5706-23DA-4121-A7DC-D90D85F039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2C2F6-B071-41E6-836A-CCCCC8B773A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42A4E-BFA4-4FA0-AEE1-40F66C8EC1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502E-E0A1-4938-8D26-0CA4B14281F4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E4D62-AC8E-4D9F-9C1B-F0F1154D84B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D29E80-562B-4808-92DB-6573CFC005E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31731-D9BF-46C3-BA5A-58AB172DEBE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EB9A6-1BDC-47EA-B8D1-00B563636FB1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75CD1-1E15-4ADB-97B0-7E9DB99442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7DE15-1C1B-4013-8970-7626D00B622F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BE8CB1-955B-4134-A086-8CE09E7398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00FE4-5C06-4F7D-8287-20F9D2C501D0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F2A28-8A49-4403-98E8-3706B6AB46D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3FB2FF-5AE1-45E6-A93A-C2567A797542}" type="datetime1">
              <a:rPr lang="cs-CZ"/>
              <a:pPr>
                <a:defRPr/>
              </a:pPr>
              <a:t>4.1.2012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917373-EE4D-464E-B8AD-9D014A18A9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8596" y="3929066"/>
            <a:ext cx="80010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/>
              <a:t>Anotace</a:t>
            </a:r>
            <a:r>
              <a:rPr lang="cs-CZ" b="1" smtClean="0"/>
              <a:t>: </a:t>
            </a:r>
            <a:r>
              <a:rPr lang="cs-CZ" smtClean="0"/>
              <a:t>Prezentace </a:t>
            </a:r>
            <a:r>
              <a:rPr lang="cs-CZ" dirty="0" smtClean="0"/>
              <a:t>je určena pro 7. ročník, výklad učiva hranol a jeho popis. Žáci pracují v sešitech a pracovních listech (snímky 4, 5, 6, 7, 8) souběžně s promítanou prezentací.</a:t>
            </a:r>
          </a:p>
          <a:p>
            <a:r>
              <a:rPr lang="cs-CZ" b="1" dirty="0" smtClean="0"/>
              <a:t>Období: </a:t>
            </a:r>
            <a:r>
              <a:rPr lang="cs-CZ" dirty="0" smtClean="0"/>
              <a:t>září – prosinec 2011</a:t>
            </a:r>
            <a:endParaRPr lang="cs-CZ" b="1" dirty="0"/>
          </a:p>
        </p:txBody>
      </p:sp>
      <p:sp>
        <p:nvSpPr>
          <p:cNvPr id="9" name="TextovéPole 5"/>
          <p:cNvSpPr txBox="1">
            <a:spLocks noChangeArrowheads="1"/>
          </p:cNvSpPr>
          <p:nvPr/>
        </p:nvSpPr>
        <p:spPr bwMode="auto">
          <a:xfrm>
            <a:off x="214282" y="428604"/>
            <a:ext cx="8715436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b="1" dirty="0" smtClean="0"/>
              <a:t>Škola</a:t>
            </a:r>
            <a:r>
              <a:rPr lang="cs-CZ" dirty="0" smtClean="0"/>
              <a:t>: Základní škola Varnsdorf, Edisonova 2821, okres Děčín,</a:t>
            </a:r>
          </a:p>
          <a:p>
            <a:r>
              <a:rPr lang="cs-CZ" dirty="0" smtClean="0"/>
              <a:t>příspěvková organizace</a:t>
            </a:r>
          </a:p>
          <a:p>
            <a:r>
              <a:rPr lang="cs-CZ" b="1" smtClean="0">
                <a:latin typeface="Arial" pitchFamily="34" charset="0"/>
                <a:cs typeface="Arial" pitchFamily="34" charset="0"/>
              </a:rPr>
              <a:t>Matematika a její aplikace, matematika, geometrie v rovině a v prostoru, popis hranolu</a:t>
            </a:r>
            <a:endParaRPr lang="cs-CZ" b="1" smtClean="0"/>
          </a:p>
          <a:p>
            <a:r>
              <a:rPr lang="cs-CZ" b="1" smtClean="0"/>
              <a:t>Autor</a:t>
            </a:r>
            <a:r>
              <a:rPr lang="cs-CZ" dirty="0" smtClean="0"/>
              <a:t>: Ing. Zdeňka Botková</a:t>
            </a:r>
          </a:p>
          <a:p>
            <a:r>
              <a:rPr lang="cs-CZ" b="1" dirty="0" smtClean="0"/>
              <a:t>Název pomůcky</a:t>
            </a:r>
            <a:r>
              <a:rPr lang="cs-CZ" dirty="0" smtClean="0"/>
              <a:t>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VY_42_INOVACE_10/IV. SADA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HRANOL</a:t>
            </a:r>
            <a:endParaRPr lang="cs-CZ" sz="3200" b="1" cap="all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1142976" y="1571612"/>
            <a:ext cx="3155107" cy="4022072"/>
            <a:chOff x="1500165" y="1574797"/>
            <a:chExt cx="3155107" cy="4022072"/>
          </a:xfrm>
        </p:grpSpPr>
        <p:sp>
          <p:nvSpPr>
            <p:cNvPr id="13" name="Pravoúhlý trojúhelník 12"/>
            <p:cNvSpPr/>
            <p:nvPr/>
          </p:nvSpPr>
          <p:spPr>
            <a:xfrm rot="9739673">
              <a:off x="1692321" y="1953979"/>
              <a:ext cx="2762703" cy="1701753"/>
            </a:xfrm>
            <a:prstGeom prst="rtTriangle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Kosoúhelník 13"/>
            <p:cNvSpPr/>
            <p:nvPr/>
          </p:nvSpPr>
          <p:spPr>
            <a:xfrm rot="5400000">
              <a:off x="1493235" y="2435799"/>
              <a:ext cx="3168000" cy="3154139"/>
            </a:xfrm>
            <a:prstGeom prst="parallelogram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 flipV="1">
              <a:off x="1500166" y="3929066"/>
              <a:ext cx="2631371" cy="854072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6200000" flipH="1">
              <a:off x="3579377" y="4493061"/>
              <a:ext cx="1639890" cy="511901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>
              <a:stCxn id="13" idx="2"/>
            </p:cNvCxnSpPr>
            <p:nvPr/>
          </p:nvCxnSpPr>
          <p:spPr>
            <a:xfrm rot="16200000" flipH="1">
              <a:off x="2924600" y="2781733"/>
              <a:ext cx="2425708" cy="11835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1" name="Přímá spojovací čára 40"/>
          <p:cNvCxnSpPr>
            <a:stCxn id="27" idx="0"/>
          </p:cNvCxnSpPr>
          <p:nvPr/>
        </p:nvCxnSpPr>
        <p:spPr>
          <a:xfrm>
            <a:off x="5156474" y="2705459"/>
            <a:ext cx="769952" cy="5328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5" name="Skupina 54"/>
          <p:cNvGrpSpPr/>
          <p:nvPr/>
        </p:nvGrpSpPr>
        <p:grpSpPr>
          <a:xfrm>
            <a:off x="5143504" y="1571612"/>
            <a:ext cx="3570074" cy="4391492"/>
            <a:chOff x="5575028" y="1476508"/>
            <a:chExt cx="3570074" cy="4391492"/>
          </a:xfrm>
          <a:solidFill>
            <a:schemeClr val="accent6">
              <a:lumMod val="50000"/>
            </a:schemeClr>
          </a:solidFill>
        </p:grpSpPr>
        <p:sp>
          <p:nvSpPr>
            <p:cNvPr id="27" name="Volný tvar 26"/>
            <p:cNvSpPr/>
            <p:nvPr/>
          </p:nvSpPr>
          <p:spPr>
            <a:xfrm rot="21431971">
              <a:off x="5575028" y="1476508"/>
              <a:ext cx="2887067" cy="1666826"/>
            </a:xfrm>
            <a:custGeom>
              <a:avLst/>
              <a:gdLst>
                <a:gd name="connsiteX0" fmla="*/ 0 w 2836190"/>
                <a:gd name="connsiteY0" fmla="*/ 1038386 h 1627322"/>
                <a:gd name="connsiteX1" fmla="*/ 1534333 w 2836190"/>
                <a:gd name="connsiteY1" fmla="*/ 0 h 1627322"/>
                <a:gd name="connsiteX2" fmla="*/ 2836190 w 2836190"/>
                <a:gd name="connsiteY2" fmla="*/ 697424 h 1627322"/>
                <a:gd name="connsiteX3" fmla="*/ 666428 w 2836190"/>
                <a:gd name="connsiteY3" fmla="*/ 1627322 h 1627322"/>
                <a:gd name="connsiteX4" fmla="*/ 0 w 2836190"/>
                <a:gd name="connsiteY4" fmla="*/ 1038386 h 1627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190" h="1627322">
                  <a:moveTo>
                    <a:pt x="0" y="1038386"/>
                  </a:moveTo>
                  <a:lnTo>
                    <a:pt x="1534333" y="0"/>
                  </a:lnTo>
                  <a:lnTo>
                    <a:pt x="2836190" y="697424"/>
                  </a:lnTo>
                  <a:lnTo>
                    <a:pt x="666428" y="1627322"/>
                  </a:lnTo>
                  <a:lnTo>
                    <a:pt x="0" y="1038386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osoúhelník 28"/>
            <p:cNvSpPr/>
            <p:nvPr/>
          </p:nvSpPr>
          <p:spPr>
            <a:xfrm rot="9242007">
              <a:off x="5617102" y="2791829"/>
              <a:ext cx="3528000" cy="2449704"/>
            </a:xfrm>
            <a:prstGeom prst="parallelogram">
              <a:avLst>
                <a:gd name="adj" fmla="val 48794"/>
              </a:avLst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Přímá spojovací čára 33"/>
            <p:cNvCxnSpPr/>
            <p:nvPr/>
          </p:nvCxnSpPr>
          <p:spPr>
            <a:xfrm rot="-60000" flipH="1">
              <a:off x="7096052" y="1500238"/>
              <a:ext cx="30954" cy="2718817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>
              <a:off x="7143768" y="4071942"/>
              <a:ext cx="1285884" cy="785818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Volný tvar 47"/>
            <p:cNvSpPr/>
            <p:nvPr/>
          </p:nvSpPr>
          <p:spPr>
            <a:xfrm>
              <a:off x="5594888" y="2592000"/>
              <a:ext cx="732032" cy="3276000"/>
            </a:xfrm>
            <a:custGeom>
              <a:avLst/>
              <a:gdLst>
                <a:gd name="connsiteX0" fmla="*/ 0 w 732032"/>
                <a:gd name="connsiteY0" fmla="*/ 0 h 3351328"/>
                <a:gd name="connsiteX1" fmla="*/ 46495 w 732032"/>
                <a:gd name="connsiteY1" fmla="*/ 2634712 h 3351328"/>
                <a:gd name="connsiteX2" fmla="*/ 728420 w 732032"/>
                <a:gd name="connsiteY2" fmla="*/ 3347634 h 3351328"/>
                <a:gd name="connsiteX3" fmla="*/ 728420 w 732032"/>
                <a:gd name="connsiteY3" fmla="*/ 3332136 h 3351328"/>
                <a:gd name="connsiteX4" fmla="*/ 712922 w 732032"/>
                <a:gd name="connsiteY4" fmla="*/ 588936 h 3351328"/>
                <a:gd name="connsiteX5" fmla="*/ 0 w 732032"/>
                <a:gd name="connsiteY5" fmla="*/ 0 h 335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2032" h="3351328">
                  <a:moveTo>
                    <a:pt x="0" y="0"/>
                  </a:moveTo>
                  <a:lnTo>
                    <a:pt x="46495" y="2634712"/>
                  </a:lnTo>
                  <a:cubicBezTo>
                    <a:pt x="273803" y="2872353"/>
                    <a:pt x="498515" y="3112504"/>
                    <a:pt x="728420" y="3347634"/>
                  </a:cubicBezTo>
                  <a:cubicBezTo>
                    <a:pt x="732032" y="3351328"/>
                    <a:pt x="728420" y="3337302"/>
                    <a:pt x="728420" y="3332136"/>
                  </a:cubicBezTo>
                  <a:lnTo>
                    <a:pt x="712922" y="58893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 flipH="1">
              <a:off x="5643570" y="4071942"/>
              <a:ext cx="1481767" cy="1112110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HRANOL</a:t>
            </a:r>
            <a:endParaRPr lang="cs-CZ" sz="3200" b="1" cap="all" dirty="0"/>
          </a:p>
        </p:txBody>
      </p:sp>
      <p:grpSp>
        <p:nvGrpSpPr>
          <p:cNvPr id="3" name="Skupina 53"/>
          <p:cNvGrpSpPr/>
          <p:nvPr/>
        </p:nvGrpSpPr>
        <p:grpSpPr>
          <a:xfrm>
            <a:off x="2500298" y="1785926"/>
            <a:ext cx="3155107" cy="4022072"/>
            <a:chOff x="1500165" y="1574797"/>
            <a:chExt cx="3155107" cy="4022072"/>
          </a:xfrm>
        </p:grpSpPr>
        <p:sp>
          <p:nvSpPr>
            <p:cNvPr id="13" name="Pravoúhlý trojúhelník 12"/>
            <p:cNvSpPr/>
            <p:nvPr/>
          </p:nvSpPr>
          <p:spPr>
            <a:xfrm rot="9739673">
              <a:off x="1692321" y="1953979"/>
              <a:ext cx="2762703" cy="1701753"/>
            </a:xfrm>
            <a:prstGeom prst="rtTriangle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Kosoúhelník 13"/>
            <p:cNvSpPr/>
            <p:nvPr/>
          </p:nvSpPr>
          <p:spPr>
            <a:xfrm rot="5400000">
              <a:off x="1493235" y="2435799"/>
              <a:ext cx="3168000" cy="3154139"/>
            </a:xfrm>
            <a:prstGeom prst="parallelogram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ovací čára 15"/>
            <p:cNvCxnSpPr/>
            <p:nvPr/>
          </p:nvCxnSpPr>
          <p:spPr>
            <a:xfrm flipV="1">
              <a:off x="1500166" y="3929066"/>
              <a:ext cx="2631371" cy="854072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16200000" flipH="1">
              <a:off x="3579377" y="4493061"/>
              <a:ext cx="1639890" cy="511901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>
              <a:stCxn id="13" idx="2"/>
            </p:cNvCxnSpPr>
            <p:nvPr/>
          </p:nvCxnSpPr>
          <p:spPr>
            <a:xfrm rot="16200000" flipH="1">
              <a:off x="2924600" y="2781733"/>
              <a:ext cx="2425708" cy="11835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Čárový popisek 1 18"/>
          <p:cNvSpPr/>
          <p:nvPr/>
        </p:nvSpPr>
        <p:spPr>
          <a:xfrm>
            <a:off x="1928794" y="1214422"/>
            <a:ext cx="1857388" cy="428628"/>
          </a:xfrm>
          <a:prstGeom prst="borderCallout1">
            <a:avLst>
              <a:gd name="adj1" fmla="val 315245"/>
              <a:gd name="adj2" fmla="val 90962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Čárový popisek 1 23"/>
          <p:cNvSpPr/>
          <p:nvPr/>
        </p:nvSpPr>
        <p:spPr>
          <a:xfrm>
            <a:off x="1357290" y="5715016"/>
            <a:ext cx="1857388" cy="428628"/>
          </a:xfrm>
          <a:prstGeom prst="borderCallout1">
            <a:avLst>
              <a:gd name="adj1" fmla="val -151193"/>
              <a:gd name="adj2" fmla="val 115160"/>
              <a:gd name="adj3" fmla="val -6820"/>
              <a:gd name="adj4" fmla="val 5095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5929322" y="928670"/>
            <a:ext cx="2571768" cy="428628"/>
          </a:xfrm>
          <a:prstGeom prst="borderCallout1">
            <a:avLst>
              <a:gd name="adj1" fmla="val 383946"/>
              <a:gd name="adj2" fmla="val -20287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357158" y="2500306"/>
            <a:ext cx="1857388" cy="428628"/>
          </a:xfrm>
          <a:prstGeom prst="borderCallout1">
            <a:avLst>
              <a:gd name="adj1" fmla="val 242929"/>
              <a:gd name="adj2" fmla="val 114326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6429388" y="3000372"/>
            <a:ext cx="1857388" cy="428628"/>
          </a:xfrm>
          <a:prstGeom prst="borderCallout1">
            <a:avLst>
              <a:gd name="adj1" fmla="val 311630"/>
              <a:gd name="adj2" fmla="val -40041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Čárový popisek 1 29"/>
          <p:cNvSpPr/>
          <p:nvPr/>
        </p:nvSpPr>
        <p:spPr>
          <a:xfrm>
            <a:off x="357158" y="3714752"/>
            <a:ext cx="1857388" cy="428628"/>
          </a:xfrm>
          <a:prstGeom prst="borderCallout1">
            <a:avLst>
              <a:gd name="adj1" fmla="val 130840"/>
              <a:gd name="adj2" fmla="val 166894"/>
              <a:gd name="adj3" fmla="val 54648"/>
              <a:gd name="adj4" fmla="val 9934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Čárový popisek 1 30"/>
          <p:cNvSpPr/>
          <p:nvPr/>
        </p:nvSpPr>
        <p:spPr>
          <a:xfrm>
            <a:off x="6572264" y="2214554"/>
            <a:ext cx="1857388" cy="428628"/>
          </a:xfrm>
          <a:prstGeom prst="borderCallout1">
            <a:avLst>
              <a:gd name="adj1" fmla="val 221234"/>
              <a:gd name="adj2" fmla="val -63404"/>
              <a:gd name="adj3" fmla="val 54648"/>
              <a:gd name="adj4" fmla="val 8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 rot="5400000">
            <a:off x="4572000" y="4643446"/>
            <a:ext cx="2428892" cy="1588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Čárový popisek 1 34"/>
          <p:cNvSpPr/>
          <p:nvPr/>
        </p:nvSpPr>
        <p:spPr>
          <a:xfrm>
            <a:off x="6572264" y="4429132"/>
            <a:ext cx="2286016" cy="428628"/>
          </a:xfrm>
          <a:prstGeom prst="borderCallout1">
            <a:avLst>
              <a:gd name="adj1" fmla="val 65756"/>
              <a:gd name="adj2" fmla="val -33210"/>
              <a:gd name="adj3" fmla="val 61880"/>
              <a:gd name="adj4" fmla="val -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VÝŠKA HRANOLU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857884" y="421481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HRANOL</a:t>
            </a:r>
            <a:endParaRPr lang="cs-CZ" sz="3200" b="1" cap="all" dirty="0"/>
          </a:p>
        </p:txBody>
      </p:sp>
      <p:sp>
        <p:nvSpPr>
          <p:cNvPr id="24" name="Čárový popisek 1 23"/>
          <p:cNvSpPr/>
          <p:nvPr/>
        </p:nvSpPr>
        <p:spPr>
          <a:xfrm>
            <a:off x="571472" y="2928934"/>
            <a:ext cx="1857388" cy="428628"/>
          </a:xfrm>
          <a:prstGeom prst="borderCallout1">
            <a:avLst>
              <a:gd name="adj1" fmla="val -6561"/>
              <a:gd name="adj2" fmla="val 50076"/>
              <a:gd name="adj3" fmla="val 4028"/>
              <a:gd name="adj4" fmla="val 501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500034" y="5857892"/>
            <a:ext cx="2571768" cy="428628"/>
          </a:xfrm>
          <a:prstGeom prst="borderCallout1">
            <a:avLst>
              <a:gd name="adj1" fmla="val 101914"/>
              <a:gd name="adj2" fmla="val 50221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571472" y="1500174"/>
            <a:ext cx="1857388" cy="428628"/>
          </a:xfrm>
          <a:prstGeom prst="borderCallout1">
            <a:avLst>
              <a:gd name="adj1" fmla="val 94682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571472" y="4357694"/>
            <a:ext cx="1857388" cy="428628"/>
          </a:xfrm>
          <a:prstGeom prst="borderCallout1">
            <a:avLst>
              <a:gd name="adj1" fmla="val 98298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Čárový popisek 1 29"/>
          <p:cNvSpPr/>
          <p:nvPr/>
        </p:nvSpPr>
        <p:spPr>
          <a:xfrm>
            <a:off x="571472" y="2214554"/>
            <a:ext cx="1857388" cy="428628"/>
          </a:xfrm>
          <a:prstGeom prst="borderCallout1">
            <a:avLst>
              <a:gd name="adj1" fmla="val 40445"/>
              <a:gd name="adj2" fmla="val 98472"/>
              <a:gd name="adj3" fmla="val 40185"/>
              <a:gd name="adj4" fmla="val 9934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Čárový popisek 1 30"/>
          <p:cNvSpPr/>
          <p:nvPr/>
        </p:nvSpPr>
        <p:spPr>
          <a:xfrm>
            <a:off x="571472" y="3643314"/>
            <a:ext cx="1857388" cy="428628"/>
          </a:xfrm>
          <a:prstGeom prst="borderCallout1">
            <a:avLst>
              <a:gd name="adj1" fmla="val 51292"/>
              <a:gd name="adj2" fmla="val 846"/>
              <a:gd name="adj3" fmla="val 54648"/>
              <a:gd name="adj4" fmla="val 8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Čárový popisek 1 34"/>
          <p:cNvSpPr/>
          <p:nvPr/>
        </p:nvSpPr>
        <p:spPr>
          <a:xfrm>
            <a:off x="500034" y="5072074"/>
            <a:ext cx="2286016" cy="428628"/>
          </a:xfrm>
          <a:prstGeom prst="borderCallout1">
            <a:avLst>
              <a:gd name="adj1" fmla="val 54909"/>
              <a:gd name="adj2" fmla="val -1346"/>
              <a:gd name="adj3" fmla="val 61880"/>
              <a:gd name="adj4" fmla="val -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VÝŠKA HRANOLU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3643306" y="1643050"/>
            <a:ext cx="3570074" cy="4391492"/>
            <a:chOff x="5575028" y="1476508"/>
            <a:chExt cx="3570074" cy="4391492"/>
          </a:xfrm>
          <a:solidFill>
            <a:schemeClr val="accent6">
              <a:lumMod val="50000"/>
            </a:schemeClr>
          </a:solidFill>
        </p:grpSpPr>
        <p:sp>
          <p:nvSpPr>
            <p:cNvPr id="27" name="Volný tvar 26"/>
            <p:cNvSpPr/>
            <p:nvPr/>
          </p:nvSpPr>
          <p:spPr>
            <a:xfrm rot="21431971">
              <a:off x="5575028" y="1476508"/>
              <a:ext cx="2887067" cy="1666826"/>
            </a:xfrm>
            <a:custGeom>
              <a:avLst/>
              <a:gdLst>
                <a:gd name="connsiteX0" fmla="*/ 0 w 2836190"/>
                <a:gd name="connsiteY0" fmla="*/ 1038386 h 1627322"/>
                <a:gd name="connsiteX1" fmla="*/ 1534333 w 2836190"/>
                <a:gd name="connsiteY1" fmla="*/ 0 h 1627322"/>
                <a:gd name="connsiteX2" fmla="*/ 2836190 w 2836190"/>
                <a:gd name="connsiteY2" fmla="*/ 697424 h 1627322"/>
                <a:gd name="connsiteX3" fmla="*/ 666428 w 2836190"/>
                <a:gd name="connsiteY3" fmla="*/ 1627322 h 1627322"/>
                <a:gd name="connsiteX4" fmla="*/ 0 w 2836190"/>
                <a:gd name="connsiteY4" fmla="*/ 1038386 h 1627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190" h="1627322">
                  <a:moveTo>
                    <a:pt x="0" y="1038386"/>
                  </a:moveTo>
                  <a:lnTo>
                    <a:pt x="1534333" y="0"/>
                  </a:lnTo>
                  <a:lnTo>
                    <a:pt x="2836190" y="697424"/>
                  </a:lnTo>
                  <a:lnTo>
                    <a:pt x="666428" y="1627322"/>
                  </a:lnTo>
                  <a:lnTo>
                    <a:pt x="0" y="1038386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Kosoúhelník 28"/>
            <p:cNvSpPr/>
            <p:nvPr/>
          </p:nvSpPr>
          <p:spPr>
            <a:xfrm rot="9242007">
              <a:off x="5617102" y="2791829"/>
              <a:ext cx="3528000" cy="2449704"/>
            </a:xfrm>
            <a:prstGeom prst="parallelogram">
              <a:avLst>
                <a:gd name="adj" fmla="val 48794"/>
              </a:avLst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 rot="-60000" flipH="1">
              <a:off x="7096052" y="1500238"/>
              <a:ext cx="30954" cy="2718817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ovací čára 33"/>
            <p:cNvCxnSpPr/>
            <p:nvPr/>
          </p:nvCxnSpPr>
          <p:spPr>
            <a:xfrm>
              <a:off x="7143768" y="4071942"/>
              <a:ext cx="1285884" cy="785818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Volný tvar 36"/>
            <p:cNvSpPr/>
            <p:nvPr/>
          </p:nvSpPr>
          <p:spPr>
            <a:xfrm>
              <a:off x="5594888" y="2592000"/>
              <a:ext cx="732032" cy="3276000"/>
            </a:xfrm>
            <a:custGeom>
              <a:avLst/>
              <a:gdLst>
                <a:gd name="connsiteX0" fmla="*/ 0 w 732032"/>
                <a:gd name="connsiteY0" fmla="*/ 0 h 3351328"/>
                <a:gd name="connsiteX1" fmla="*/ 46495 w 732032"/>
                <a:gd name="connsiteY1" fmla="*/ 2634712 h 3351328"/>
                <a:gd name="connsiteX2" fmla="*/ 728420 w 732032"/>
                <a:gd name="connsiteY2" fmla="*/ 3347634 h 3351328"/>
                <a:gd name="connsiteX3" fmla="*/ 728420 w 732032"/>
                <a:gd name="connsiteY3" fmla="*/ 3332136 h 3351328"/>
                <a:gd name="connsiteX4" fmla="*/ 712922 w 732032"/>
                <a:gd name="connsiteY4" fmla="*/ 588936 h 3351328"/>
                <a:gd name="connsiteX5" fmla="*/ 0 w 732032"/>
                <a:gd name="connsiteY5" fmla="*/ 0 h 33513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732032" h="3351328">
                  <a:moveTo>
                    <a:pt x="0" y="0"/>
                  </a:moveTo>
                  <a:lnTo>
                    <a:pt x="46495" y="2634712"/>
                  </a:lnTo>
                  <a:cubicBezTo>
                    <a:pt x="273803" y="2872353"/>
                    <a:pt x="498515" y="3112504"/>
                    <a:pt x="728420" y="3347634"/>
                  </a:cubicBezTo>
                  <a:cubicBezTo>
                    <a:pt x="732032" y="3351328"/>
                    <a:pt x="728420" y="3337302"/>
                    <a:pt x="728420" y="3332136"/>
                  </a:cubicBezTo>
                  <a:lnTo>
                    <a:pt x="712922" y="588936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ovací čára 37"/>
            <p:cNvCxnSpPr/>
            <p:nvPr/>
          </p:nvCxnSpPr>
          <p:spPr>
            <a:xfrm flipH="1">
              <a:off x="5643570" y="4071942"/>
              <a:ext cx="1481767" cy="1112110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HRANOL</a:t>
            </a:r>
            <a:endParaRPr lang="cs-CZ" sz="3200" b="1" cap="all" dirty="0"/>
          </a:p>
        </p:txBody>
      </p:sp>
      <p:sp>
        <p:nvSpPr>
          <p:cNvPr id="24" name="Čárový popisek 1 23"/>
          <p:cNvSpPr/>
          <p:nvPr/>
        </p:nvSpPr>
        <p:spPr>
          <a:xfrm>
            <a:off x="642910" y="2143116"/>
            <a:ext cx="1857388" cy="428628"/>
          </a:xfrm>
          <a:prstGeom prst="borderCallout1">
            <a:avLst>
              <a:gd name="adj1" fmla="val -6561"/>
              <a:gd name="adj2" fmla="val 50076"/>
              <a:gd name="adj3" fmla="val 4028"/>
              <a:gd name="adj4" fmla="val 501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642910" y="928670"/>
            <a:ext cx="2571768" cy="428628"/>
          </a:xfrm>
          <a:prstGeom prst="borderCallout1">
            <a:avLst>
              <a:gd name="adj1" fmla="val 101914"/>
              <a:gd name="adj2" fmla="val 50221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642910" y="5286388"/>
            <a:ext cx="1857388" cy="428628"/>
          </a:xfrm>
          <a:prstGeom prst="borderCallout1">
            <a:avLst>
              <a:gd name="adj1" fmla="val 94682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642910" y="4000504"/>
            <a:ext cx="1857388" cy="428628"/>
          </a:xfrm>
          <a:prstGeom prst="borderCallout1">
            <a:avLst>
              <a:gd name="adj1" fmla="val 98298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Čárový popisek 1 29"/>
          <p:cNvSpPr/>
          <p:nvPr/>
        </p:nvSpPr>
        <p:spPr>
          <a:xfrm>
            <a:off x="642910" y="5929330"/>
            <a:ext cx="1857388" cy="428628"/>
          </a:xfrm>
          <a:prstGeom prst="borderCallout1">
            <a:avLst>
              <a:gd name="adj1" fmla="val 40445"/>
              <a:gd name="adj2" fmla="val 98472"/>
              <a:gd name="adj3" fmla="val 40185"/>
              <a:gd name="adj4" fmla="val 9934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Čárový popisek 1 30"/>
          <p:cNvSpPr/>
          <p:nvPr/>
        </p:nvSpPr>
        <p:spPr>
          <a:xfrm>
            <a:off x="642910" y="4643446"/>
            <a:ext cx="1857388" cy="428628"/>
          </a:xfrm>
          <a:prstGeom prst="borderCallout1">
            <a:avLst>
              <a:gd name="adj1" fmla="val 51292"/>
              <a:gd name="adj2" fmla="val 846"/>
              <a:gd name="adj3" fmla="val 54648"/>
              <a:gd name="adj4" fmla="val 8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Čárový popisek 1 34"/>
          <p:cNvSpPr/>
          <p:nvPr/>
        </p:nvSpPr>
        <p:spPr>
          <a:xfrm>
            <a:off x="2786050" y="5929330"/>
            <a:ext cx="2286016" cy="428628"/>
          </a:xfrm>
          <a:prstGeom prst="borderCallout1">
            <a:avLst>
              <a:gd name="adj1" fmla="val 54909"/>
              <a:gd name="adj2" fmla="val -1346"/>
              <a:gd name="adj3" fmla="val 61880"/>
              <a:gd name="adj4" fmla="val -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VÝŠKA HRANOLU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 rot="5400000" flipH="1" flipV="1">
            <a:off x="6729541" y="4771921"/>
            <a:ext cx="971326" cy="571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rot="5400000">
            <a:off x="6215868" y="3285330"/>
            <a:ext cx="257176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Skupina 52"/>
          <p:cNvGrpSpPr/>
          <p:nvPr/>
        </p:nvGrpSpPr>
        <p:grpSpPr>
          <a:xfrm>
            <a:off x="4286248" y="1357298"/>
            <a:ext cx="3230430" cy="4166152"/>
            <a:chOff x="4286248" y="1428736"/>
            <a:chExt cx="3230430" cy="4166152"/>
          </a:xfrm>
        </p:grpSpPr>
        <p:sp>
          <p:nvSpPr>
            <p:cNvPr id="19" name="Pravidelný pětiúhelník 18"/>
            <p:cNvSpPr/>
            <p:nvPr/>
          </p:nvSpPr>
          <p:spPr>
            <a:xfrm>
              <a:off x="4286248" y="1428736"/>
              <a:ext cx="3214710" cy="1571636"/>
            </a:xfrm>
            <a:prstGeom prst="pentagon">
              <a:avLst/>
            </a:pr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929190" y="3000372"/>
              <a:ext cx="1980000" cy="2571768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Volný tvar 44"/>
            <p:cNvSpPr/>
            <p:nvPr/>
          </p:nvSpPr>
          <p:spPr>
            <a:xfrm>
              <a:off x="6896746" y="2030278"/>
              <a:ext cx="619932" cy="3564610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Volný tvar 45"/>
            <p:cNvSpPr/>
            <p:nvPr/>
          </p:nvSpPr>
          <p:spPr>
            <a:xfrm flipH="1">
              <a:off x="4286248" y="2071678"/>
              <a:ext cx="642942" cy="3500462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ovací čára 47"/>
            <p:cNvCxnSpPr/>
            <p:nvPr/>
          </p:nvCxnSpPr>
          <p:spPr>
            <a:xfrm rot="10800000" flipH="1">
              <a:off x="4357686" y="3929066"/>
              <a:ext cx="1607355" cy="642942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rot="16200000" flipH="1">
              <a:off x="6368651" y="3489739"/>
              <a:ext cx="601542" cy="1623075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>
              <a:stCxn id="19" idx="0"/>
            </p:cNvCxnSpPr>
            <p:nvPr/>
          </p:nvCxnSpPr>
          <p:spPr>
            <a:xfrm rot="16200000" flipH="1" flipV="1">
              <a:off x="4589860" y="2696760"/>
              <a:ext cx="2571768" cy="35719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Čárový popisek 1 53"/>
          <p:cNvSpPr/>
          <p:nvPr/>
        </p:nvSpPr>
        <p:spPr>
          <a:xfrm>
            <a:off x="642910" y="3357562"/>
            <a:ext cx="1857388" cy="428628"/>
          </a:xfrm>
          <a:prstGeom prst="borderCallout1">
            <a:avLst>
              <a:gd name="adj1" fmla="val 98298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Čárový popisek 1 54"/>
          <p:cNvSpPr/>
          <p:nvPr/>
        </p:nvSpPr>
        <p:spPr>
          <a:xfrm>
            <a:off x="642910" y="2786058"/>
            <a:ext cx="1857388" cy="428628"/>
          </a:xfrm>
          <a:prstGeom prst="borderCallout1">
            <a:avLst>
              <a:gd name="adj1" fmla="val -6561"/>
              <a:gd name="adj2" fmla="val 50076"/>
              <a:gd name="adj3" fmla="val 4028"/>
              <a:gd name="adj4" fmla="val 501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Čárový popisek 1 55"/>
          <p:cNvSpPr/>
          <p:nvPr/>
        </p:nvSpPr>
        <p:spPr>
          <a:xfrm>
            <a:off x="642910" y="1571612"/>
            <a:ext cx="2571768" cy="428628"/>
          </a:xfrm>
          <a:prstGeom prst="borderCallout1">
            <a:avLst>
              <a:gd name="adj1" fmla="val 101914"/>
              <a:gd name="adj2" fmla="val 50221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43306" y="642918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cap="all" dirty="0" smtClean="0"/>
              <a:t>HRANOL</a:t>
            </a:r>
            <a:endParaRPr lang="cs-CZ" sz="3200" b="1" cap="all" dirty="0"/>
          </a:p>
        </p:txBody>
      </p:sp>
      <p:sp>
        <p:nvSpPr>
          <p:cNvPr id="24" name="Čárový popisek 1 23"/>
          <p:cNvSpPr/>
          <p:nvPr/>
        </p:nvSpPr>
        <p:spPr>
          <a:xfrm>
            <a:off x="642910" y="2143116"/>
            <a:ext cx="1857388" cy="428628"/>
          </a:xfrm>
          <a:prstGeom prst="borderCallout1">
            <a:avLst>
              <a:gd name="adj1" fmla="val -6561"/>
              <a:gd name="adj2" fmla="val 50076"/>
              <a:gd name="adj3" fmla="val 4028"/>
              <a:gd name="adj4" fmla="val 501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Čárový popisek 1 24"/>
          <p:cNvSpPr/>
          <p:nvPr/>
        </p:nvSpPr>
        <p:spPr>
          <a:xfrm>
            <a:off x="642910" y="928670"/>
            <a:ext cx="2571768" cy="428628"/>
          </a:xfrm>
          <a:prstGeom prst="borderCallout1">
            <a:avLst>
              <a:gd name="adj1" fmla="val 101914"/>
              <a:gd name="adj2" fmla="val 50221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Čárový popisek 1 25"/>
          <p:cNvSpPr/>
          <p:nvPr/>
        </p:nvSpPr>
        <p:spPr>
          <a:xfrm>
            <a:off x="642910" y="5286388"/>
            <a:ext cx="1857388" cy="428628"/>
          </a:xfrm>
          <a:prstGeom prst="borderCallout1">
            <a:avLst>
              <a:gd name="adj1" fmla="val 94682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Čárový popisek 1 27"/>
          <p:cNvSpPr/>
          <p:nvPr/>
        </p:nvSpPr>
        <p:spPr>
          <a:xfrm>
            <a:off x="642910" y="4000504"/>
            <a:ext cx="1857388" cy="428628"/>
          </a:xfrm>
          <a:prstGeom prst="borderCallout1">
            <a:avLst>
              <a:gd name="adj1" fmla="val 98298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Čárový popisek 1 29"/>
          <p:cNvSpPr/>
          <p:nvPr/>
        </p:nvSpPr>
        <p:spPr>
          <a:xfrm>
            <a:off x="642910" y="5929330"/>
            <a:ext cx="1857388" cy="428628"/>
          </a:xfrm>
          <a:prstGeom prst="borderCallout1">
            <a:avLst>
              <a:gd name="adj1" fmla="val 40445"/>
              <a:gd name="adj2" fmla="val 98472"/>
              <a:gd name="adj3" fmla="val 40185"/>
              <a:gd name="adj4" fmla="val 9934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Čárový popisek 1 30"/>
          <p:cNvSpPr/>
          <p:nvPr/>
        </p:nvSpPr>
        <p:spPr>
          <a:xfrm>
            <a:off x="642910" y="4643446"/>
            <a:ext cx="1857388" cy="428628"/>
          </a:xfrm>
          <a:prstGeom prst="borderCallout1">
            <a:avLst>
              <a:gd name="adj1" fmla="val 51292"/>
              <a:gd name="adj2" fmla="val 846"/>
              <a:gd name="adj3" fmla="val 54648"/>
              <a:gd name="adj4" fmla="val 885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STĚNA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Čárový popisek 1 34"/>
          <p:cNvSpPr/>
          <p:nvPr/>
        </p:nvSpPr>
        <p:spPr>
          <a:xfrm>
            <a:off x="2786050" y="5929330"/>
            <a:ext cx="2286016" cy="428628"/>
          </a:xfrm>
          <a:prstGeom prst="borderCallout1">
            <a:avLst>
              <a:gd name="adj1" fmla="val 54909"/>
              <a:gd name="adj2" fmla="val -1346"/>
              <a:gd name="adj3" fmla="val 61880"/>
              <a:gd name="adj4" fmla="val -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VÝŠKA HRANOLU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Čárový popisek 1 53"/>
          <p:cNvSpPr/>
          <p:nvPr/>
        </p:nvSpPr>
        <p:spPr>
          <a:xfrm>
            <a:off x="642910" y="3357562"/>
            <a:ext cx="1857388" cy="428628"/>
          </a:xfrm>
          <a:prstGeom prst="borderCallout1">
            <a:avLst>
              <a:gd name="adj1" fmla="val 98298"/>
              <a:gd name="adj2" fmla="val 51745"/>
              <a:gd name="adj3" fmla="val 98038"/>
              <a:gd name="adj4" fmla="val 5178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BOČNÍ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Čárový popisek 1 54"/>
          <p:cNvSpPr/>
          <p:nvPr/>
        </p:nvSpPr>
        <p:spPr>
          <a:xfrm>
            <a:off x="642910" y="2786058"/>
            <a:ext cx="1857388" cy="428628"/>
          </a:xfrm>
          <a:prstGeom prst="borderCallout1">
            <a:avLst>
              <a:gd name="adj1" fmla="val -6561"/>
              <a:gd name="adj2" fmla="val 50076"/>
              <a:gd name="adj3" fmla="val 4028"/>
              <a:gd name="adj4" fmla="val 5011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Čárový popisek 1 55"/>
          <p:cNvSpPr/>
          <p:nvPr/>
        </p:nvSpPr>
        <p:spPr>
          <a:xfrm>
            <a:off x="642910" y="1571612"/>
            <a:ext cx="2571768" cy="428628"/>
          </a:xfrm>
          <a:prstGeom prst="borderCallout1">
            <a:avLst>
              <a:gd name="adj1" fmla="val 101914"/>
              <a:gd name="adj2" fmla="val 50221"/>
              <a:gd name="adj3" fmla="val 101654"/>
              <a:gd name="adj4" fmla="val 51358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PODSTAVNÁ HRANA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3643306" y="1857364"/>
            <a:ext cx="3357586" cy="3071834"/>
            <a:chOff x="3571868" y="1857364"/>
            <a:chExt cx="3357586" cy="3071834"/>
          </a:xfrm>
        </p:grpSpPr>
        <p:sp>
          <p:nvSpPr>
            <p:cNvPr id="32" name="Lichoběžník 31"/>
            <p:cNvSpPr/>
            <p:nvPr/>
          </p:nvSpPr>
          <p:spPr>
            <a:xfrm>
              <a:off x="3571868" y="3286124"/>
              <a:ext cx="2571768" cy="1643074"/>
            </a:xfrm>
            <a:prstGeom prst="trapezoid">
              <a:avLst/>
            </a:prstGeom>
            <a:solidFill>
              <a:srgbClr val="92D05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Kosoúhelník 32"/>
            <p:cNvSpPr/>
            <p:nvPr/>
          </p:nvSpPr>
          <p:spPr>
            <a:xfrm>
              <a:off x="4000496" y="1857364"/>
              <a:ext cx="2500330" cy="1428760"/>
            </a:xfrm>
            <a:prstGeom prst="parallelogram">
              <a:avLst>
                <a:gd name="adj" fmla="val 52480"/>
              </a:avLst>
            </a:prstGeom>
            <a:solidFill>
              <a:srgbClr val="92D05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3" name="Přímá spojovací čára 42"/>
            <p:cNvCxnSpPr/>
            <p:nvPr/>
          </p:nvCxnSpPr>
          <p:spPr>
            <a:xfrm rot="5400000">
              <a:off x="3750463" y="2464587"/>
              <a:ext cx="1643074" cy="428628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 rot="5400000">
              <a:off x="3250397" y="3821909"/>
              <a:ext cx="1428760" cy="785818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Volný tvar 48"/>
            <p:cNvSpPr/>
            <p:nvPr/>
          </p:nvSpPr>
          <p:spPr>
            <a:xfrm>
              <a:off x="5734373" y="1859797"/>
              <a:ext cx="1193369" cy="3053166"/>
            </a:xfrm>
            <a:custGeom>
              <a:avLst/>
              <a:gdLst>
                <a:gd name="connsiteX0" fmla="*/ 759417 w 1193369"/>
                <a:gd name="connsiteY0" fmla="*/ 0 h 3053166"/>
                <a:gd name="connsiteX1" fmla="*/ 1193369 w 1193369"/>
                <a:gd name="connsiteY1" fmla="*/ 1642820 h 3053166"/>
                <a:gd name="connsiteX2" fmla="*/ 418454 w 1193369"/>
                <a:gd name="connsiteY2" fmla="*/ 3053166 h 3053166"/>
                <a:gd name="connsiteX3" fmla="*/ 0 w 1193369"/>
                <a:gd name="connsiteY3" fmla="*/ 1425844 h 3053166"/>
                <a:gd name="connsiteX4" fmla="*/ 759417 w 1193369"/>
                <a:gd name="connsiteY4" fmla="*/ 0 h 3053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93369" h="3053166">
                  <a:moveTo>
                    <a:pt x="759417" y="0"/>
                  </a:moveTo>
                  <a:lnTo>
                    <a:pt x="1193369" y="1642820"/>
                  </a:lnTo>
                  <a:lnTo>
                    <a:pt x="418454" y="3053166"/>
                  </a:lnTo>
                  <a:lnTo>
                    <a:pt x="0" y="1425844"/>
                  </a:lnTo>
                  <a:lnTo>
                    <a:pt x="759417" y="0"/>
                  </a:lnTo>
                  <a:close/>
                </a:path>
              </a:pathLst>
            </a:custGeom>
            <a:solidFill>
              <a:srgbClr val="92D05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>
              <a:off x="4357686" y="3500438"/>
              <a:ext cx="2571768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Volný tvar 117"/>
          <p:cNvSpPr/>
          <p:nvPr/>
        </p:nvSpPr>
        <p:spPr>
          <a:xfrm>
            <a:off x="4881966" y="3564610"/>
            <a:ext cx="1642820" cy="1658319"/>
          </a:xfrm>
          <a:custGeom>
            <a:avLst/>
            <a:gdLst>
              <a:gd name="connsiteX0" fmla="*/ 309966 w 1642820"/>
              <a:gd name="connsiteY0" fmla="*/ 0 h 1658319"/>
              <a:gd name="connsiteX1" fmla="*/ 0 w 1642820"/>
              <a:gd name="connsiteY1" fmla="*/ 1596326 h 1658319"/>
              <a:gd name="connsiteX2" fmla="*/ 232475 w 1642820"/>
              <a:gd name="connsiteY2" fmla="*/ 1115878 h 1658319"/>
              <a:gd name="connsiteX3" fmla="*/ 1332854 w 1642820"/>
              <a:gd name="connsiteY3" fmla="*/ 1115878 h 1658319"/>
              <a:gd name="connsiteX4" fmla="*/ 1642820 w 1642820"/>
              <a:gd name="connsiteY4" fmla="*/ 1658319 h 1658319"/>
              <a:gd name="connsiteX5" fmla="*/ 1425844 w 1642820"/>
              <a:gd name="connsiteY5" fmla="*/ 0 h 1658319"/>
              <a:gd name="connsiteX6" fmla="*/ 1301858 w 1642820"/>
              <a:gd name="connsiteY6" fmla="*/ 232475 h 1658319"/>
              <a:gd name="connsiteX7" fmla="*/ 464949 w 1642820"/>
              <a:gd name="connsiteY7" fmla="*/ 247973 h 1658319"/>
              <a:gd name="connsiteX8" fmla="*/ 309966 w 1642820"/>
              <a:gd name="connsiteY8" fmla="*/ 0 h 16583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2820" h="1658319">
                <a:moveTo>
                  <a:pt x="309966" y="0"/>
                </a:moveTo>
                <a:lnTo>
                  <a:pt x="0" y="1596326"/>
                </a:lnTo>
                <a:lnTo>
                  <a:pt x="232475" y="1115878"/>
                </a:lnTo>
                <a:lnTo>
                  <a:pt x="1332854" y="1115878"/>
                </a:lnTo>
                <a:lnTo>
                  <a:pt x="1642820" y="1658319"/>
                </a:lnTo>
                <a:lnTo>
                  <a:pt x="1425844" y="0"/>
                </a:lnTo>
                <a:lnTo>
                  <a:pt x="1301858" y="232475"/>
                </a:lnTo>
                <a:lnTo>
                  <a:pt x="464949" y="247973"/>
                </a:lnTo>
                <a:lnTo>
                  <a:pt x="309966" y="0"/>
                </a:lnTo>
                <a:close/>
              </a:path>
            </a:pathLst>
          </a:custGeom>
          <a:solidFill>
            <a:srgbClr val="9933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olný tvar 81"/>
          <p:cNvSpPr/>
          <p:nvPr/>
        </p:nvSpPr>
        <p:spPr>
          <a:xfrm>
            <a:off x="929898" y="3874576"/>
            <a:ext cx="1921790" cy="1177871"/>
          </a:xfrm>
          <a:custGeom>
            <a:avLst/>
            <a:gdLst>
              <a:gd name="connsiteX0" fmla="*/ 712922 w 1921790"/>
              <a:gd name="connsiteY0" fmla="*/ 0 h 1177871"/>
              <a:gd name="connsiteX1" fmla="*/ 0 w 1921790"/>
              <a:gd name="connsiteY1" fmla="*/ 1177871 h 1177871"/>
              <a:gd name="connsiteX2" fmla="*/ 1921790 w 1921790"/>
              <a:gd name="connsiteY2" fmla="*/ 1177871 h 1177871"/>
              <a:gd name="connsiteX3" fmla="*/ 712922 w 1921790"/>
              <a:gd name="connsiteY3" fmla="*/ 0 h 117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21790" h="1177871">
                <a:moveTo>
                  <a:pt x="712922" y="0"/>
                </a:moveTo>
                <a:lnTo>
                  <a:pt x="0" y="1177871"/>
                </a:lnTo>
                <a:lnTo>
                  <a:pt x="1921790" y="1177871"/>
                </a:lnTo>
                <a:lnTo>
                  <a:pt x="712922" y="0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85786" y="642918"/>
            <a:ext cx="4786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cap="all" smtClean="0"/>
              <a:t>R</a:t>
            </a:r>
            <a:r>
              <a:rPr lang="cs-CZ" sz="2000" b="1" smtClean="0"/>
              <a:t>ozhodni, </a:t>
            </a:r>
            <a:r>
              <a:rPr lang="cs-CZ" sz="2000" b="1" dirty="0" smtClean="0"/>
              <a:t>která tělesa jsou hranoly</a:t>
            </a:r>
            <a:endParaRPr lang="cs-CZ" sz="2000" b="1" cap="all" dirty="0"/>
          </a:p>
        </p:txBody>
      </p:sp>
      <p:grpSp>
        <p:nvGrpSpPr>
          <p:cNvPr id="22" name="Skupina 21"/>
          <p:cNvGrpSpPr/>
          <p:nvPr/>
        </p:nvGrpSpPr>
        <p:grpSpPr>
          <a:xfrm rot="900444">
            <a:off x="790548" y="1604233"/>
            <a:ext cx="2093770" cy="1416098"/>
            <a:chOff x="4286248" y="1428736"/>
            <a:chExt cx="3230430" cy="4166152"/>
          </a:xfrm>
          <a:solidFill>
            <a:srgbClr val="0066FF"/>
          </a:solidFill>
        </p:grpSpPr>
        <p:sp>
          <p:nvSpPr>
            <p:cNvPr id="23" name="Pravidelný pětiúhelník 22"/>
            <p:cNvSpPr/>
            <p:nvPr/>
          </p:nvSpPr>
          <p:spPr>
            <a:xfrm>
              <a:off x="4286248" y="1428736"/>
              <a:ext cx="3214710" cy="1571636"/>
            </a:xfrm>
            <a:prstGeom prst="pentagon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4929190" y="3000372"/>
              <a:ext cx="1980000" cy="2571768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 28"/>
            <p:cNvSpPr/>
            <p:nvPr/>
          </p:nvSpPr>
          <p:spPr>
            <a:xfrm>
              <a:off x="6896746" y="2030278"/>
              <a:ext cx="619932" cy="3564610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 flipH="1">
              <a:off x="4286248" y="2071678"/>
              <a:ext cx="642942" cy="3500462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 rot="10800000" flipH="1">
              <a:off x="4357686" y="3929066"/>
              <a:ext cx="1607355" cy="642942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16200000" flipH="1">
              <a:off x="6368651" y="3489739"/>
              <a:ext cx="601542" cy="1623075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>
              <a:stCxn id="23" idx="0"/>
            </p:cNvCxnSpPr>
            <p:nvPr/>
          </p:nvCxnSpPr>
          <p:spPr>
            <a:xfrm rot="16200000" flipH="1" flipV="1">
              <a:off x="4589860" y="2696760"/>
              <a:ext cx="2571768" cy="35719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0" name="Skupina 119"/>
          <p:cNvGrpSpPr/>
          <p:nvPr/>
        </p:nvGrpSpPr>
        <p:grpSpPr>
          <a:xfrm>
            <a:off x="5000628" y="1500174"/>
            <a:ext cx="3286148" cy="1143008"/>
            <a:chOff x="4500562" y="1357298"/>
            <a:chExt cx="3286148" cy="1143008"/>
          </a:xfrm>
        </p:grpSpPr>
        <p:sp>
          <p:nvSpPr>
            <p:cNvPr id="50" name="Krychle 49"/>
            <p:cNvSpPr/>
            <p:nvPr/>
          </p:nvSpPr>
          <p:spPr>
            <a:xfrm>
              <a:off x="4500562" y="1357298"/>
              <a:ext cx="3286148" cy="1143008"/>
            </a:xfrm>
            <a:prstGeom prst="cube">
              <a:avLst/>
            </a:prstGeom>
            <a:solidFill>
              <a:srgbClr val="FFC00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2" name="Přímá spojovací čára 51"/>
            <p:cNvCxnSpPr/>
            <p:nvPr/>
          </p:nvCxnSpPr>
          <p:spPr>
            <a:xfrm>
              <a:off x="4786314" y="2214554"/>
              <a:ext cx="3000396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 rot="5400000">
              <a:off x="4358480" y="1785132"/>
              <a:ext cx="857256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5400000">
              <a:off x="4500562" y="2214554"/>
              <a:ext cx="285752" cy="285752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Vývojový diagram: paměť s přímým přístupem 59"/>
          <p:cNvSpPr/>
          <p:nvPr/>
        </p:nvSpPr>
        <p:spPr>
          <a:xfrm rot="15568367">
            <a:off x="2567279" y="3396203"/>
            <a:ext cx="2428892" cy="1428760"/>
          </a:xfrm>
          <a:prstGeom prst="flowChartMagneticDrum">
            <a:avLst/>
          </a:prstGeom>
          <a:solidFill>
            <a:srgbClr val="00B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3" name="Skupina 92"/>
          <p:cNvGrpSpPr/>
          <p:nvPr/>
        </p:nvGrpSpPr>
        <p:grpSpPr>
          <a:xfrm>
            <a:off x="6786578" y="4857760"/>
            <a:ext cx="1571636" cy="1571636"/>
            <a:chOff x="5790901" y="3318922"/>
            <a:chExt cx="1571636" cy="1571636"/>
          </a:xfrm>
        </p:grpSpPr>
        <p:sp>
          <p:nvSpPr>
            <p:cNvPr id="62" name="Krychle 61"/>
            <p:cNvSpPr/>
            <p:nvPr/>
          </p:nvSpPr>
          <p:spPr>
            <a:xfrm>
              <a:off x="5790901" y="3318922"/>
              <a:ext cx="1571636" cy="1571636"/>
            </a:xfrm>
            <a:prstGeom prst="cube">
              <a:avLst/>
            </a:prstGeom>
            <a:solidFill>
              <a:srgbClr val="FF000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ovací čára 63"/>
            <p:cNvCxnSpPr/>
            <p:nvPr/>
          </p:nvCxnSpPr>
          <p:spPr>
            <a:xfrm rot="5400000">
              <a:off x="5648819" y="3889632"/>
              <a:ext cx="1143008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10800000" flipV="1">
              <a:off x="5790901" y="4533368"/>
              <a:ext cx="428628" cy="357190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>
              <a:off x="6219529" y="4461930"/>
              <a:ext cx="1143008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0" name="Kosoúhelník 69"/>
          <p:cNvSpPr/>
          <p:nvPr/>
        </p:nvSpPr>
        <p:spPr>
          <a:xfrm>
            <a:off x="714348" y="5072074"/>
            <a:ext cx="2143140" cy="928694"/>
          </a:xfrm>
          <a:prstGeom prst="parallelogram">
            <a:avLst/>
          </a:prstGeom>
          <a:solidFill>
            <a:schemeClr val="accent6">
              <a:lumMod val="5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4" name="Přímá spojovací čára 73"/>
          <p:cNvCxnSpPr/>
          <p:nvPr/>
        </p:nvCxnSpPr>
        <p:spPr>
          <a:xfrm rot="5400000" flipH="1" flipV="1">
            <a:off x="678629" y="4107661"/>
            <a:ext cx="1214446" cy="71438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rot="16200000" flipH="1">
            <a:off x="1643042" y="3857628"/>
            <a:ext cx="1214446" cy="121444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 rot="5400000">
            <a:off x="107125" y="4464851"/>
            <a:ext cx="2143140" cy="92869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16200000" flipH="1">
            <a:off x="1071538" y="4429132"/>
            <a:ext cx="2143140" cy="100013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>
            <a:stCxn id="82" idx="1"/>
          </p:cNvCxnSpPr>
          <p:nvPr/>
        </p:nvCxnSpPr>
        <p:spPr>
          <a:xfrm>
            <a:off x="929898" y="5052447"/>
            <a:ext cx="1927590" cy="19627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5400000">
            <a:off x="357158" y="5429264"/>
            <a:ext cx="928694" cy="21431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>
            <a:off x="714348" y="6000768"/>
            <a:ext cx="1928826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rot="5400000" flipH="1" flipV="1">
            <a:off x="2285984" y="5429264"/>
            <a:ext cx="928694" cy="21431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Šestiúhelník 93"/>
          <p:cNvSpPr/>
          <p:nvPr/>
        </p:nvSpPr>
        <p:spPr>
          <a:xfrm>
            <a:off x="4857752" y="4714884"/>
            <a:ext cx="1643074" cy="1046936"/>
          </a:xfrm>
          <a:prstGeom prst="hexagon">
            <a:avLst/>
          </a:prstGeom>
          <a:solidFill>
            <a:srgbClr val="9933FF"/>
          </a:solidFill>
          <a:ln>
            <a:solidFill>
              <a:srgbClr val="9933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Šestiúhelník 94"/>
          <p:cNvSpPr/>
          <p:nvPr/>
        </p:nvSpPr>
        <p:spPr>
          <a:xfrm>
            <a:off x="5214942" y="3286124"/>
            <a:ext cx="1071570" cy="500066"/>
          </a:xfrm>
          <a:prstGeom prst="hexagon">
            <a:avLst/>
          </a:prstGeom>
          <a:solidFill>
            <a:srgbClr val="9933FF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7" name="Přímá spojovací čára 96"/>
          <p:cNvCxnSpPr>
            <a:stCxn id="95" idx="3"/>
            <a:endCxn id="94" idx="3"/>
          </p:cNvCxnSpPr>
          <p:nvPr/>
        </p:nvCxnSpPr>
        <p:spPr>
          <a:xfrm rot="10800000" flipV="1">
            <a:off x="4857752" y="3536156"/>
            <a:ext cx="357190" cy="170219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ovací čára 98"/>
          <p:cNvCxnSpPr>
            <a:stCxn id="95" idx="2"/>
            <a:endCxn id="94" idx="2"/>
          </p:cNvCxnSpPr>
          <p:nvPr/>
        </p:nvCxnSpPr>
        <p:spPr>
          <a:xfrm rot="5400000">
            <a:off x="4241908" y="4663769"/>
            <a:ext cx="1975630" cy="22047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>
            <a:stCxn id="95" idx="1"/>
            <a:endCxn id="94" idx="1"/>
          </p:cNvCxnSpPr>
          <p:nvPr/>
        </p:nvCxnSpPr>
        <p:spPr>
          <a:xfrm rot="16200000" flipH="1">
            <a:off x="5212479" y="4735207"/>
            <a:ext cx="1975630" cy="7759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>
            <a:stCxn id="95" idx="0"/>
            <a:endCxn id="94" idx="0"/>
          </p:cNvCxnSpPr>
          <p:nvPr/>
        </p:nvCxnSpPr>
        <p:spPr>
          <a:xfrm>
            <a:off x="6286512" y="3536157"/>
            <a:ext cx="214314" cy="1702195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>
            <a:stCxn id="95" idx="4"/>
            <a:endCxn id="94" idx="4"/>
          </p:cNvCxnSpPr>
          <p:nvPr/>
        </p:nvCxnSpPr>
        <p:spPr>
          <a:xfrm rot="16200000" flipH="1" flipV="1">
            <a:off x="4515343" y="3890267"/>
            <a:ext cx="1428760" cy="220473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>
            <a:stCxn id="94" idx="3"/>
            <a:endCxn id="94" idx="4"/>
          </p:cNvCxnSpPr>
          <p:nvPr/>
        </p:nvCxnSpPr>
        <p:spPr>
          <a:xfrm rot="10800000" flipH="1">
            <a:off x="4857752" y="4714884"/>
            <a:ext cx="261734" cy="523468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>
            <a:stCxn id="94" idx="4"/>
            <a:endCxn id="94" idx="5"/>
          </p:cNvCxnSpPr>
          <p:nvPr/>
        </p:nvCxnSpPr>
        <p:spPr>
          <a:xfrm rot="5400000" flipH="1" flipV="1">
            <a:off x="5679289" y="4155081"/>
            <a:ext cx="1588" cy="1119606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>
            <a:stCxn id="94" idx="5"/>
            <a:endCxn id="94" idx="0"/>
          </p:cNvCxnSpPr>
          <p:nvPr/>
        </p:nvCxnSpPr>
        <p:spPr>
          <a:xfrm rot="16200000" flipH="1">
            <a:off x="6108225" y="4845751"/>
            <a:ext cx="523468" cy="261734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>
            <a:stCxn id="94" idx="3"/>
            <a:endCxn id="94" idx="2"/>
          </p:cNvCxnSpPr>
          <p:nvPr/>
        </p:nvCxnSpPr>
        <p:spPr>
          <a:xfrm rot="10800000" flipH="1" flipV="1">
            <a:off x="4857752" y="5238352"/>
            <a:ext cx="261734" cy="52346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>
            <a:stCxn id="94" idx="2"/>
            <a:endCxn id="94" idx="1"/>
          </p:cNvCxnSpPr>
          <p:nvPr/>
        </p:nvCxnSpPr>
        <p:spPr>
          <a:xfrm rot="16200000" flipH="1">
            <a:off x="5679289" y="5202017"/>
            <a:ext cx="1588" cy="111960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>
            <a:stCxn id="94" idx="1"/>
            <a:endCxn id="94" idx="0"/>
          </p:cNvCxnSpPr>
          <p:nvPr/>
        </p:nvCxnSpPr>
        <p:spPr>
          <a:xfrm rot="5400000" flipH="1" flipV="1">
            <a:off x="6108225" y="5369219"/>
            <a:ext cx="523468" cy="26173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Volný tvar 123"/>
          <p:cNvSpPr/>
          <p:nvPr/>
        </p:nvSpPr>
        <p:spPr>
          <a:xfrm>
            <a:off x="7702658" y="4293031"/>
            <a:ext cx="201478" cy="1162372"/>
          </a:xfrm>
          <a:custGeom>
            <a:avLst/>
            <a:gdLst>
              <a:gd name="connsiteX0" fmla="*/ 15498 w 201478"/>
              <a:gd name="connsiteY0" fmla="*/ 356461 h 1162372"/>
              <a:gd name="connsiteX1" fmla="*/ 0 w 201478"/>
              <a:gd name="connsiteY1" fmla="*/ 759416 h 1162372"/>
              <a:gd name="connsiteX2" fmla="*/ 201478 w 201478"/>
              <a:gd name="connsiteY2" fmla="*/ 1162372 h 1162372"/>
              <a:gd name="connsiteX3" fmla="*/ 201478 w 201478"/>
              <a:gd name="connsiteY3" fmla="*/ 0 h 1162372"/>
              <a:gd name="connsiteX4" fmla="*/ 15498 w 201478"/>
              <a:gd name="connsiteY4" fmla="*/ 356461 h 1162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01478" h="1162372">
                <a:moveTo>
                  <a:pt x="15498" y="356461"/>
                </a:moveTo>
                <a:lnTo>
                  <a:pt x="0" y="759416"/>
                </a:lnTo>
                <a:lnTo>
                  <a:pt x="201478" y="1162372"/>
                </a:lnTo>
                <a:lnTo>
                  <a:pt x="201478" y="0"/>
                </a:lnTo>
                <a:lnTo>
                  <a:pt x="15498" y="356461"/>
                </a:ln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Volný tvar 122"/>
          <p:cNvSpPr/>
          <p:nvPr/>
        </p:nvSpPr>
        <p:spPr>
          <a:xfrm>
            <a:off x="6121831" y="4633993"/>
            <a:ext cx="1534332" cy="418454"/>
          </a:xfrm>
          <a:custGeom>
            <a:avLst/>
            <a:gdLst>
              <a:gd name="connsiteX0" fmla="*/ 0 w 1534332"/>
              <a:gd name="connsiteY0" fmla="*/ 46495 h 418454"/>
              <a:gd name="connsiteX1" fmla="*/ 15498 w 1534332"/>
              <a:gd name="connsiteY1" fmla="*/ 402956 h 418454"/>
              <a:gd name="connsiteX2" fmla="*/ 1518833 w 1534332"/>
              <a:gd name="connsiteY2" fmla="*/ 418454 h 418454"/>
              <a:gd name="connsiteX3" fmla="*/ 1534332 w 1534332"/>
              <a:gd name="connsiteY3" fmla="*/ 0 h 418454"/>
              <a:gd name="connsiteX4" fmla="*/ 0 w 1534332"/>
              <a:gd name="connsiteY4" fmla="*/ 46495 h 418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34332" h="418454">
                <a:moveTo>
                  <a:pt x="0" y="46495"/>
                </a:moveTo>
                <a:lnTo>
                  <a:pt x="15498" y="402956"/>
                </a:lnTo>
                <a:lnTo>
                  <a:pt x="1518833" y="418454"/>
                </a:lnTo>
                <a:lnTo>
                  <a:pt x="1534332" y="0"/>
                </a:lnTo>
                <a:lnTo>
                  <a:pt x="0" y="46495"/>
                </a:ln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Volný tvar 121"/>
          <p:cNvSpPr/>
          <p:nvPr/>
        </p:nvSpPr>
        <p:spPr>
          <a:xfrm>
            <a:off x="5858359" y="4293031"/>
            <a:ext cx="232475" cy="1239864"/>
          </a:xfrm>
          <a:custGeom>
            <a:avLst/>
            <a:gdLst>
              <a:gd name="connsiteX0" fmla="*/ 15499 w 232475"/>
              <a:gd name="connsiteY0" fmla="*/ 0 h 1239864"/>
              <a:gd name="connsiteX1" fmla="*/ 0 w 232475"/>
              <a:gd name="connsiteY1" fmla="*/ 1239864 h 1239864"/>
              <a:gd name="connsiteX2" fmla="*/ 232475 w 232475"/>
              <a:gd name="connsiteY2" fmla="*/ 759416 h 1239864"/>
              <a:gd name="connsiteX3" fmla="*/ 216977 w 232475"/>
              <a:gd name="connsiteY3" fmla="*/ 340962 h 1239864"/>
              <a:gd name="connsiteX4" fmla="*/ 15499 w 232475"/>
              <a:gd name="connsiteY4" fmla="*/ 0 h 1239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2475" h="1239864">
                <a:moveTo>
                  <a:pt x="15499" y="0"/>
                </a:moveTo>
                <a:lnTo>
                  <a:pt x="0" y="1239864"/>
                </a:lnTo>
                <a:lnTo>
                  <a:pt x="232475" y="759416"/>
                </a:lnTo>
                <a:lnTo>
                  <a:pt x="216977" y="340962"/>
                </a:lnTo>
                <a:lnTo>
                  <a:pt x="15499" y="0"/>
                </a:ln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214678" y="6492875"/>
            <a:ext cx="2895600" cy="365125"/>
          </a:xfrm>
        </p:spPr>
        <p:txBody>
          <a:bodyPr/>
          <a:lstStyle/>
          <a:p>
            <a:pPr>
              <a:defRPr/>
            </a:pP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10501354" y="507207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85786" y="642918"/>
            <a:ext cx="47863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Kolikaboký</a:t>
            </a:r>
            <a:r>
              <a:rPr lang="cs-CZ" sz="2000" b="1" dirty="0" smtClean="0"/>
              <a:t> je hranol?</a:t>
            </a:r>
            <a:endParaRPr lang="cs-CZ" sz="2000" b="1" dirty="0"/>
          </a:p>
        </p:txBody>
      </p:sp>
      <p:grpSp>
        <p:nvGrpSpPr>
          <p:cNvPr id="3" name="Skupina 21"/>
          <p:cNvGrpSpPr/>
          <p:nvPr/>
        </p:nvGrpSpPr>
        <p:grpSpPr>
          <a:xfrm>
            <a:off x="785786" y="1357298"/>
            <a:ext cx="2093770" cy="1416098"/>
            <a:chOff x="4286248" y="1428736"/>
            <a:chExt cx="3230430" cy="4166152"/>
          </a:xfrm>
          <a:solidFill>
            <a:srgbClr val="0066FF"/>
          </a:solidFill>
        </p:grpSpPr>
        <p:sp>
          <p:nvSpPr>
            <p:cNvPr id="23" name="Pravidelný pětiúhelník 22"/>
            <p:cNvSpPr/>
            <p:nvPr/>
          </p:nvSpPr>
          <p:spPr>
            <a:xfrm>
              <a:off x="4286248" y="1428736"/>
              <a:ext cx="3214710" cy="1571636"/>
            </a:xfrm>
            <a:prstGeom prst="pentagon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4929190" y="3000372"/>
              <a:ext cx="1980000" cy="2571768"/>
            </a:xfrm>
            <a:prstGeom prst="rect">
              <a:avLst/>
            </a:pr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olný tvar 28"/>
            <p:cNvSpPr/>
            <p:nvPr/>
          </p:nvSpPr>
          <p:spPr>
            <a:xfrm>
              <a:off x="6896746" y="2030278"/>
              <a:ext cx="619932" cy="3564610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olný tvar 33"/>
            <p:cNvSpPr/>
            <p:nvPr/>
          </p:nvSpPr>
          <p:spPr>
            <a:xfrm flipH="1">
              <a:off x="4286248" y="2071678"/>
              <a:ext cx="642942" cy="3500462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grpFill/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6" name="Přímá spojovací čára 35"/>
            <p:cNvCxnSpPr/>
            <p:nvPr/>
          </p:nvCxnSpPr>
          <p:spPr>
            <a:xfrm rot="10800000" flipH="1">
              <a:off x="4357686" y="3929066"/>
              <a:ext cx="1607355" cy="642942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16200000" flipH="1">
              <a:off x="6368651" y="3489739"/>
              <a:ext cx="601542" cy="1623075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>
              <a:stCxn id="23" idx="0"/>
            </p:cNvCxnSpPr>
            <p:nvPr/>
          </p:nvCxnSpPr>
          <p:spPr>
            <a:xfrm rot="16200000" flipH="1" flipV="1">
              <a:off x="4589860" y="2696760"/>
              <a:ext cx="2571768" cy="35719"/>
            </a:xfrm>
            <a:prstGeom prst="line">
              <a:avLst/>
            </a:prstGeom>
            <a:grpFill/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Skupina 119"/>
          <p:cNvGrpSpPr/>
          <p:nvPr/>
        </p:nvGrpSpPr>
        <p:grpSpPr>
          <a:xfrm>
            <a:off x="1081651" y="3251883"/>
            <a:ext cx="1481823" cy="3097679"/>
            <a:chOff x="4500562" y="1357298"/>
            <a:chExt cx="3295669" cy="1143008"/>
          </a:xfrm>
        </p:grpSpPr>
        <p:sp>
          <p:nvSpPr>
            <p:cNvPr id="50" name="Krychle 49"/>
            <p:cNvSpPr/>
            <p:nvPr/>
          </p:nvSpPr>
          <p:spPr>
            <a:xfrm>
              <a:off x="4500562" y="1357298"/>
              <a:ext cx="3286148" cy="1143008"/>
            </a:xfrm>
            <a:prstGeom prst="cube">
              <a:avLst/>
            </a:prstGeom>
            <a:solidFill>
              <a:srgbClr val="FFC00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2" name="Přímá spojovací čára 51"/>
            <p:cNvCxnSpPr/>
            <p:nvPr/>
          </p:nvCxnSpPr>
          <p:spPr>
            <a:xfrm>
              <a:off x="5431366" y="2345245"/>
              <a:ext cx="2364865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 rot="5400000">
              <a:off x="4944503" y="1856795"/>
              <a:ext cx="975313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rot="5400000">
              <a:off x="4888435" y="1957374"/>
              <a:ext cx="155061" cy="930804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Skupina 92"/>
          <p:cNvGrpSpPr/>
          <p:nvPr/>
        </p:nvGrpSpPr>
        <p:grpSpPr>
          <a:xfrm>
            <a:off x="3571868" y="1857364"/>
            <a:ext cx="1571636" cy="1571636"/>
            <a:chOff x="5790901" y="3318922"/>
            <a:chExt cx="1571636" cy="1571636"/>
          </a:xfrm>
        </p:grpSpPr>
        <p:sp>
          <p:nvSpPr>
            <p:cNvPr id="62" name="Krychle 61"/>
            <p:cNvSpPr/>
            <p:nvPr/>
          </p:nvSpPr>
          <p:spPr>
            <a:xfrm>
              <a:off x="5790901" y="3318922"/>
              <a:ext cx="1571636" cy="1571636"/>
            </a:xfrm>
            <a:prstGeom prst="cube">
              <a:avLst/>
            </a:prstGeom>
            <a:solidFill>
              <a:srgbClr val="FF0000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ovací čára 63"/>
            <p:cNvCxnSpPr/>
            <p:nvPr/>
          </p:nvCxnSpPr>
          <p:spPr>
            <a:xfrm rot="5400000">
              <a:off x="5648819" y="3889632"/>
              <a:ext cx="1143008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10800000" flipV="1">
              <a:off x="5790901" y="4533368"/>
              <a:ext cx="428628" cy="357190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>
              <a:off x="6219529" y="4461930"/>
              <a:ext cx="1143008" cy="1588"/>
            </a:xfrm>
            <a:prstGeom prst="line">
              <a:avLst/>
            </a:prstGeom>
            <a:ln w="57150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6286512" y="1071546"/>
            <a:ext cx="1800000" cy="1800000"/>
            <a:chOff x="4286248" y="1428736"/>
            <a:chExt cx="3230430" cy="4166152"/>
          </a:xfrm>
        </p:grpSpPr>
        <p:sp>
          <p:nvSpPr>
            <p:cNvPr id="54" name="Pravidelný pětiúhelník 53"/>
            <p:cNvSpPr/>
            <p:nvPr/>
          </p:nvSpPr>
          <p:spPr>
            <a:xfrm>
              <a:off x="4286248" y="1428736"/>
              <a:ext cx="3214710" cy="1571636"/>
            </a:xfrm>
            <a:prstGeom prst="pentagon">
              <a:avLst/>
            </a:pr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929190" y="3000372"/>
              <a:ext cx="1980000" cy="2571768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Volný tvar 55"/>
            <p:cNvSpPr/>
            <p:nvPr/>
          </p:nvSpPr>
          <p:spPr>
            <a:xfrm>
              <a:off x="6896746" y="2030278"/>
              <a:ext cx="619932" cy="3564610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Volný tvar 57"/>
            <p:cNvSpPr/>
            <p:nvPr/>
          </p:nvSpPr>
          <p:spPr>
            <a:xfrm flipH="1">
              <a:off x="4286248" y="2071678"/>
              <a:ext cx="642942" cy="3500462"/>
            </a:xfrm>
            <a:custGeom>
              <a:avLst/>
              <a:gdLst>
                <a:gd name="connsiteX0" fmla="*/ 619932 w 619932"/>
                <a:gd name="connsiteY0" fmla="*/ 0 h 3564610"/>
                <a:gd name="connsiteX1" fmla="*/ 604434 w 619932"/>
                <a:gd name="connsiteY1" fmla="*/ 2557220 h 3564610"/>
                <a:gd name="connsiteX2" fmla="*/ 15498 w 619932"/>
                <a:gd name="connsiteY2" fmla="*/ 3564610 h 3564610"/>
                <a:gd name="connsiteX3" fmla="*/ 0 w 619932"/>
                <a:gd name="connsiteY3" fmla="*/ 945397 h 3564610"/>
                <a:gd name="connsiteX4" fmla="*/ 619932 w 619932"/>
                <a:gd name="connsiteY4" fmla="*/ 0 h 3564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9932" h="3564610">
                  <a:moveTo>
                    <a:pt x="619932" y="0"/>
                  </a:moveTo>
                  <a:lnTo>
                    <a:pt x="604434" y="2557220"/>
                  </a:lnTo>
                  <a:lnTo>
                    <a:pt x="15498" y="3564610"/>
                  </a:lnTo>
                  <a:lnTo>
                    <a:pt x="0" y="945397"/>
                  </a:lnTo>
                  <a:lnTo>
                    <a:pt x="619932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ovací čára 60"/>
            <p:cNvCxnSpPr/>
            <p:nvPr/>
          </p:nvCxnSpPr>
          <p:spPr>
            <a:xfrm rot="10800000" flipH="1">
              <a:off x="4357686" y="3929066"/>
              <a:ext cx="1607355" cy="642942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rot="16200000" flipH="1">
              <a:off x="6368651" y="3489739"/>
              <a:ext cx="601542" cy="1623075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>
              <a:stCxn id="54" idx="0"/>
            </p:cNvCxnSpPr>
            <p:nvPr/>
          </p:nvCxnSpPr>
          <p:spPr>
            <a:xfrm rot="16200000" flipH="1" flipV="1">
              <a:off x="4589860" y="2696760"/>
              <a:ext cx="2571768" cy="35719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Šestiúhelník 78"/>
          <p:cNvSpPr/>
          <p:nvPr/>
        </p:nvSpPr>
        <p:spPr>
          <a:xfrm>
            <a:off x="5857884" y="3643314"/>
            <a:ext cx="2071702" cy="1000132"/>
          </a:xfrm>
          <a:prstGeom prst="hexagon">
            <a:avLst/>
          </a:prstGeom>
          <a:solidFill>
            <a:srgbClr val="92D05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Šestiúhelník 80"/>
          <p:cNvSpPr/>
          <p:nvPr/>
        </p:nvSpPr>
        <p:spPr>
          <a:xfrm>
            <a:off x="5857884" y="5072074"/>
            <a:ext cx="2071702" cy="1000132"/>
          </a:xfrm>
          <a:prstGeom prst="hexago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5" name="Přímá spojovací čára 84"/>
          <p:cNvCxnSpPr>
            <a:stCxn id="81" idx="3"/>
            <a:endCxn id="81" idx="2"/>
          </p:cNvCxnSpPr>
          <p:nvPr/>
        </p:nvCxnSpPr>
        <p:spPr>
          <a:xfrm rot="10800000" flipH="1" flipV="1">
            <a:off x="5857883" y="5572140"/>
            <a:ext cx="250033" cy="50006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>
            <a:stCxn id="81" idx="2"/>
            <a:endCxn id="81" idx="1"/>
          </p:cNvCxnSpPr>
          <p:nvPr/>
        </p:nvCxnSpPr>
        <p:spPr>
          <a:xfrm rot="16200000" flipH="1">
            <a:off x="6893735" y="5286388"/>
            <a:ext cx="1588" cy="157163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>
            <a:stCxn id="81" idx="1"/>
            <a:endCxn id="81" idx="0"/>
          </p:cNvCxnSpPr>
          <p:nvPr/>
        </p:nvCxnSpPr>
        <p:spPr>
          <a:xfrm rot="5400000" flipH="1" flipV="1">
            <a:off x="7554536" y="5697156"/>
            <a:ext cx="500066" cy="25003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>
            <a:stCxn id="81" idx="0"/>
            <a:endCxn id="81" idx="5"/>
          </p:cNvCxnSpPr>
          <p:nvPr/>
        </p:nvCxnSpPr>
        <p:spPr>
          <a:xfrm flipH="1" flipV="1">
            <a:off x="7679553" y="5072074"/>
            <a:ext cx="250033" cy="500066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>
            <a:stCxn id="81" idx="5"/>
            <a:endCxn id="81" idx="4"/>
          </p:cNvCxnSpPr>
          <p:nvPr/>
        </p:nvCxnSpPr>
        <p:spPr>
          <a:xfrm rot="16200000" flipV="1">
            <a:off x="6893735" y="4286256"/>
            <a:ext cx="1588" cy="1571636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>
            <a:stCxn id="81" idx="4"/>
            <a:endCxn id="81" idx="3"/>
          </p:cNvCxnSpPr>
          <p:nvPr/>
        </p:nvCxnSpPr>
        <p:spPr>
          <a:xfrm rot="16200000" flipH="1" flipV="1">
            <a:off x="5732868" y="5197090"/>
            <a:ext cx="500066" cy="250033"/>
          </a:xfrm>
          <a:prstGeom prst="line">
            <a:avLst/>
          </a:prstGeom>
          <a:ln w="57150">
            <a:solidFill>
              <a:schemeClr val="tx1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>
            <a:stCxn id="79" idx="3"/>
            <a:endCxn id="81" idx="3"/>
          </p:cNvCxnSpPr>
          <p:nvPr/>
        </p:nvCxnSpPr>
        <p:spPr>
          <a:xfrm rot="10800000" flipV="1">
            <a:off x="5857884" y="4143380"/>
            <a:ext cx="1588" cy="14287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>
            <a:stCxn id="79" idx="2"/>
            <a:endCxn id="81" idx="2"/>
          </p:cNvCxnSpPr>
          <p:nvPr/>
        </p:nvCxnSpPr>
        <p:spPr>
          <a:xfrm rot="5400000">
            <a:off x="5393537" y="5357826"/>
            <a:ext cx="142876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>
            <a:stCxn id="79" idx="1"/>
            <a:endCxn id="81" idx="1"/>
          </p:cNvCxnSpPr>
          <p:nvPr/>
        </p:nvCxnSpPr>
        <p:spPr>
          <a:xfrm rot="5400000">
            <a:off x="6965173" y="5357826"/>
            <a:ext cx="142876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>
            <a:stCxn id="79" idx="0"/>
            <a:endCxn id="81" idx="0"/>
          </p:cNvCxnSpPr>
          <p:nvPr/>
        </p:nvCxnSpPr>
        <p:spPr>
          <a:xfrm>
            <a:off x="7929586" y="4143380"/>
            <a:ext cx="1588" cy="142876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6" name="Skupina 125"/>
          <p:cNvGrpSpPr/>
          <p:nvPr/>
        </p:nvGrpSpPr>
        <p:grpSpPr>
          <a:xfrm>
            <a:off x="3143240" y="3857628"/>
            <a:ext cx="2286016" cy="2011206"/>
            <a:chOff x="1500165" y="1250634"/>
            <a:chExt cx="3155107" cy="4346235"/>
          </a:xfrm>
        </p:grpSpPr>
        <p:sp>
          <p:nvSpPr>
            <p:cNvPr id="127" name="Pravoúhlý trojúhelník 126"/>
            <p:cNvSpPr/>
            <p:nvPr/>
          </p:nvSpPr>
          <p:spPr>
            <a:xfrm rot="9975753">
              <a:off x="1607615" y="1770442"/>
              <a:ext cx="2947782" cy="1972892"/>
            </a:xfrm>
            <a:prstGeom prst="rtTriangle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Kosoúhelník 127"/>
            <p:cNvSpPr/>
            <p:nvPr/>
          </p:nvSpPr>
          <p:spPr>
            <a:xfrm rot="5400000">
              <a:off x="1493235" y="2435799"/>
              <a:ext cx="3168000" cy="3154139"/>
            </a:xfrm>
            <a:prstGeom prst="parallelogram">
              <a:avLst/>
            </a:prstGeom>
            <a:solidFill>
              <a:srgbClr val="00CCFF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9" name="Přímá spojovací čára 128"/>
            <p:cNvCxnSpPr/>
            <p:nvPr/>
          </p:nvCxnSpPr>
          <p:spPr>
            <a:xfrm flipV="1">
              <a:off x="1500166" y="3929066"/>
              <a:ext cx="2631371" cy="854072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ovací čára 129"/>
            <p:cNvCxnSpPr/>
            <p:nvPr/>
          </p:nvCxnSpPr>
          <p:spPr>
            <a:xfrm rot="16200000" flipH="1">
              <a:off x="3579377" y="4493061"/>
              <a:ext cx="1639890" cy="511901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Přímá spojovací čára 130"/>
            <p:cNvCxnSpPr>
              <a:stCxn id="127" idx="2"/>
            </p:cNvCxnSpPr>
            <p:nvPr/>
          </p:nvCxnSpPr>
          <p:spPr>
            <a:xfrm rot="16200000" flipH="1" flipV="1">
              <a:off x="3000001" y="2473546"/>
              <a:ext cx="2586534" cy="140709"/>
            </a:xfrm>
            <a:prstGeom prst="line">
              <a:avLst/>
            </a:prstGeom>
            <a:ln w="571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857224" y="714356"/>
            <a:ext cx="364333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Použitá literatura:</a:t>
            </a:r>
          </a:p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639</TotalTime>
  <Words>174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DUM-PPT-šablona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Zdeňka Botková</dc:creator>
  <cp:lastModifiedBy>Rumcajs</cp:lastModifiedBy>
  <cp:revision>78</cp:revision>
  <dcterms:created xsi:type="dcterms:W3CDTF">2010-10-19T08:27:42Z</dcterms:created>
  <dcterms:modified xsi:type="dcterms:W3CDTF">2012-01-04T20:11:26Z</dcterms:modified>
</cp:coreProperties>
</file>