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sldIdLst>
    <p:sldId id="256" r:id="rId2"/>
    <p:sldId id="306" r:id="rId3"/>
    <p:sldId id="307" r:id="rId4"/>
    <p:sldId id="308" r:id="rId5"/>
    <p:sldId id="309" r:id="rId6"/>
    <p:sldId id="310" r:id="rId7"/>
    <p:sldId id="311" r:id="rId8"/>
    <p:sldId id="312" r:id="rId9"/>
    <p:sldId id="313" r:id="rId10"/>
    <p:sldId id="314" r:id="rId11"/>
    <p:sldId id="315" r:id="rId12"/>
    <p:sldId id="316" r:id="rId13"/>
    <p:sldId id="317" r:id="rId14"/>
    <p:sldId id="318" r:id="rId15"/>
    <p:sldId id="319" r:id="rId16"/>
    <p:sldId id="320" r:id="rId17"/>
    <p:sldId id="321" r:id="rId18"/>
    <p:sldId id="322" r:id="rId19"/>
    <p:sldId id="323" r:id="rId20"/>
    <p:sldId id="270" r:id="rId2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F11B3F"/>
    <a:srgbClr val="1CF021"/>
    <a:srgbClr val="0066FF"/>
    <a:srgbClr val="D4602C"/>
    <a:srgbClr val="F23712"/>
    <a:srgbClr val="0000FF"/>
    <a:srgbClr val="FF99CC"/>
    <a:srgbClr val="9933FF"/>
    <a:srgbClr val="00FFFF"/>
    <a:srgbClr val="FFFF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19" autoAdjust="0"/>
    <p:restoredTop sz="94640" autoAdjust="0"/>
  </p:normalViewPr>
  <p:slideViewPr>
    <p:cSldViewPr>
      <p:cViewPr varScale="1">
        <p:scale>
          <a:sx n="67" d="100"/>
          <a:sy n="67" d="100"/>
        </p:scale>
        <p:origin x="-606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6C8C85E9-3854-4EC7-A1ED-8AD9378C6527}" type="datetimeFigureOut">
              <a:rPr lang="cs-CZ"/>
              <a:pPr>
                <a:defRPr/>
              </a:pPr>
              <a:t>4.1.2012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7B00CC3C-07A8-49A0-B3D5-CA0ADA9AFE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A2739B-75B5-4A18-A8FD-97ED8DF5D270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14392D-29C6-4206-8713-DB120C8AE57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32AFFB-9EAD-44E6-86B6-39DC6D04F29D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2D2B51-1CB6-47A3-B03F-93759F6D24F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BF220F-F73E-4FD0-BFE9-081683D177BF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858718-BDB9-455F-A88E-D444C13C68C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6B4400-26E1-495D-8EAE-3A74F68793D1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602491-AA8D-42F1-A97B-9B72AE96D67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5502A9-0B78-4AE8-BC9D-D04CEA717CD1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375706-23DA-4121-A7DC-D90D85F0393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92C2F6-B071-41E6-836A-CCCCC8B773AF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242A4E-BFA4-4FA0-AEE1-40F66C8EC16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19502E-E0A1-4938-8D26-0CA4B14281F4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8E4D62-AC8E-4D9F-9C1B-F0F1154D84B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D29E80-562B-4808-92DB-6573CFC005E0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B31731-D9BF-46C3-BA5A-58AB172DEBE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AEB9A6-1BDC-47EA-B8D1-00B563636FB1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275CD1-1E15-4ADB-97B0-7E9DB99442A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F7DE15-1C1B-4013-8970-7626D00B622F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BE8CB1-955B-4134-A086-8CE09E73983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200FE4-5C06-4F7D-8287-20F9D2C501D0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4F2A28-8A49-4403-98E8-3706B6AB46D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23FB2FF-5AE1-45E6-A93A-C2567A797542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A917373-EE4D-464E-B8AD-9D014A18A97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3.v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500034" y="3929066"/>
            <a:ext cx="80010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/>
              <a:t>Anotace</a:t>
            </a:r>
            <a:r>
              <a:rPr lang="cs-CZ" b="1" smtClean="0"/>
              <a:t>: </a:t>
            </a:r>
            <a:r>
              <a:rPr lang="cs-CZ" smtClean="0"/>
              <a:t>Prezentace </a:t>
            </a:r>
            <a:r>
              <a:rPr lang="cs-CZ" dirty="0" smtClean="0"/>
              <a:t>je určena pro 7. ročník, výklad učiva lichoběžník, pojmy, obvod a obsah. Žáci pracují v sešitech a pracovních listech (snímky 8, 18) souběžně s promítanou prezentací.</a:t>
            </a:r>
          </a:p>
          <a:p>
            <a:r>
              <a:rPr lang="cs-CZ" b="1" dirty="0" smtClean="0"/>
              <a:t>Období: </a:t>
            </a:r>
            <a:r>
              <a:rPr lang="cs-CZ" dirty="0" smtClean="0"/>
              <a:t>září – prosinec 2011</a:t>
            </a:r>
            <a:endParaRPr lang="cs-CZ" b="1" dirty="0"/>
          </a:p>
        </p:txBody>
      </p:sp>
      <p:grpSp>
        <p:nvGrpSpPr>
          <p:cNvPr id="8" name="Skupina 7"/>
          <p:cNvGrpSpPr/>
          <p:nvPr/>
        </p:nvGrpSpPr>
        <p:grpSpPr>
          <a:xfrm>
            <a:off x="214282" y="357166"/>
            <a:ext cx="8715436" cy="2400374"/>
            <a:chOff x="285721" y="500063"/>
            <a:chExt cx="8715436" cy="2400374"/>
          </a:xfrm>
        </p:grpSpPr>
        <p:sp>
          <p:nvSpPr>
            <p:cNvPr id="9" name="TextovéPole 5"/>
            <p:cNvSpPr txBox="1">
              <a:spLocks noChangeArrowheads="1"/>
            </p:cNvSpPr>
            <p:nvPr/>
          </p:nvSpPr>
          <p:spPr bwMode="auto">
            <a:xfrm>
              <a:off x="285721" y="500063"/>
              <a:ext cx="8715436" cy="206210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>
              <a:spAutoFit/>
            </a:bodyPr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r>
                <a:rPr lang="cs-CZ" b="1" dirty="0" smtClean="0"/>
                <a:t>Škola</a:t>
              </a:r>
              <a:r>
                <a:rPr lang="cs-CZ" dirty="0" smtClean="0"/>
                <a:t>: Základní škola Varnsdorf, Edisonova 2821, okres Děčín,</a:t>
              </a:r>
            </a:p>
            <a:p>
              <a:r>
                <a:rPr lang="cs-CZ" dirty="0" smtClean="0"/>
                <a:t>příspěvková organizace</a:t>
              </a:r>
            </a:p>
            <a:p>
              <a:r>
                <a:rPr lang="cs-CZ" b="1" dirty="0" smtClean="0"/>
                <a:t>Autor</a:t>
              </a:r>
              <a:r>
                <a:rPr lang="cs-CZ" dirty="0" smtClean="0"/>
                <a:t>: Ing. Zdeňka Botková</a:t>
              </a:r>
            </a:p>
            <a:p>
              <a:r>
                <a:rPr lang="cs-CZ" b="1" dirty="0" smtClean="0"/>
                <a:t>Název pomůcky</a:t>
              </a:r>
              <a:r>
                <a:rPr lang="cs-CZ" dirty="0" smtClean="0"/>
                <a:t>: </a:t>
              </a:r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VY_42_INOVACE_12/IV. SADA</a:t>
              </a:r>
            </a:p>
            <a:p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Matematika a její aplikace, matematika, geometrie v rovině a v prostoru</a:t>
              </a:r>
              <a:r>
                <a:rPr lang="cs-CZ" b="1" smtClean="0">
                  <a:latin typeface="Arial" pitchFamily="34" charset="0"/>
                  <a:cs typeface="Arial" pitchFamily="34" charset="0"/>
                </a:rPr>
                <a:t>, čtyřúhelníky - l</a:t>
              </a:r>
              <a:r>
                <a:rPr lang="cs-CZ" b="1" smtClean="0"/>
                <a:t>ichoběžník  </a:t>
              </a:r>
              <a:endParaRPr lang="cs-CZ" b="1" dirty="0" smtClean="0"/>
            </a:p>
            <a:p>
              <a:endParaRPr lang="cs-CZ" b="1" dirty="0" smtClean="0"/>
            </a:p>
          </p:txBody>
        </p:sp>
        <p:sp>
          <p:nvSpPr>
            <p:cNvPr id="10" name="TextovéPole 7"/>
            <p:cNvSpPr txBox="1"/>
            <p:nvPr/>
          </p:nvSpPr>
          <p:spPr>
            <a:xfrm>
              <a:off x="3500431" y="2500327"/>
              <a:ext cx="1714513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 sz="2000" b="1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214678" y="6492875"/>
            <a:ext cx="2895600" cy="365125"/>
          </a:xfrm>
        </p:spPr>
        <p:txBody>
          <a:bodyPr/>
          <a:lstStyle/>
          <a:p>
            <a:pPr>
              <a:defRPr/>
            </a:pPr>
            <a:endParaRPr lang="cs-CZ" dirty="0"/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10501354" y="5072074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TextovéPole 69"/>
          <p:cNvSpPr txBox="1"/>
          <p:nvPr/>
        </p:nvSpPr>
        <p:spPr>
          <a:xfrm>
            <a:off x="2428860" y="642918"/>
            <a:ext cx="32861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cap="all" dirty="0" smtClean="0"/>
              <a:t>LICHOBĚŽNÍK</a:t>
            </a:r>
            <a:endParaRPr lang="cs-CZ" sz="3200" b="1" cap="all" dirty="0"/>
          </a:p>
        </p:txBody>
      </p:sp>
      <p:grpSp>
        <p:nvGrpSpPr>
          <p:cNvPr id="14" name="Skupina 13"/>
          <p:cNvGrpSpPr/>
          <p:nvPr/>
        </p:nvGrpSpPr>
        <p:grpSpPr>
          <a:xfrm>
            <a:off x="1714480" y="1785926"/>
            <a:ext cx="5072098" cy="3585171"/>
            <a:chOff x="642910" y="1142984"/>
            <a:chExt cx="5072098" cy="3585171"/>
          </a:xfrm>
        </p:grpSpPr>
        <p:sp>
          <p:nvSpPr>
            <p:cNvPr id="51" name="Lichoběžník 50"/>
            <p:cNvSpPr/>
            <p:nvPr/>
          </p:nvSpPr>
          <p:spPr>
            <a:xfrm>
              <a:off x="1071538" y="1714488"/>
              <a:ext cx="4071966" cy="2500330"/>
            </a:xfrm>
            <a:prstGeom prst="trapezoid">
              <a:avLst>
                <a:gd name="adj" fmla="val 42778"/>
              </a:avLst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" name="TextovéPole 51"/>
            <p:cNvSpPr txBox="1"/>
            <p:nvPr/>
          </p:nvSpPr>
          <p:spPr>
            <a:xfrm>
              <a:off x="642910" y="4071942"/>
              <a:ext cx="50006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/>
                <a:t>A</a:t>
              </a:r>
              <a:endParaRPr lang="cs-CZ" sz="3200" b="1" dirty="0"/>
            </a:p>
          </p:txBody>
        </p:sp>
        <p:sp>
          <p:nvSpPr>
            <p:cNvPr id="53" name="TextovéPole 52"/>
            <p:cNvSpPr txBox="1"/>
            <p:nvPr/>
          </p:nvSpPr>
          <p:spPr>
            <a:xfrm>
              <a:off x="5214942" y="4000504"/>
              <a:ext cx="50006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/>
                <a:t>B</a:t>
              </a:r>
              <a:endParaRPr lang="cs-CZ" sz="3200" b="1" dirty="0"/>
            </a:p>
          </p:txBody>
        </p:sp>
        <p:sp>
          <p:nvSpPr>
            <p:cNvPr id="54" name="TextovéPole 53"/>
            <p:cNvSpPr txBox="1"/>
            <p:nvPr/>
          </p:nvSpPr>
          <p:spPr>
            <a:xfrm>
              <a:off x="1643042" y="1285860"/>
              <a:ext cx="50006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/>
                <a:t>D</a:t>
              </a:r>
              <a:endParaRPr lang="cs-CZ" sz="3200" b="1" dirty="0"/>
            </a:p>
          </p:txBody>
        </p:sp>
        <p:sp>
          <p:nvSpPr>
            <p:cNvPr id="55" name="TextovéPole 54"/>
            <p:cNvSpPr txBox="1"/>
            <p:nvPr/>
          </p:nvSpPr>
          <p:spPr>
            <a:xfrm>
              <a:off x="4143372" y="1285860"/>
              <a:ext cx="50006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/>
                <a:t>C</a:t>
              </a:r>
              <a:endParaRPr lang="cs-CZ" sz="3200" b="1" dirty="0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2786050" y="4143380"/>
              <a:ext cx="50006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/>
                <a:t>a</a:t>
              </a:r>
              <a:endParaRPr lang="cs-CZ" sz="3200" b="1" dirty="0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4643438" y="2500306"/>
              <a:ext cx="490542" cy="5942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/>
                <a:t>b</a:t>
              </a:r>
              <a:endParaRPr lang="cs-CZ" sz="3200" b="1" dirty="0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2857488" y="1142984"/>
              <a:ext cx="490542" cy="5942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/>
                <a:t>c</a:t>
              </a:r>
              <a:endParaRPr lang="cs-CZ" sz="3200" b="1" dirty="0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1142976" y="2500306"/>
              <a:ext cx="490542" cy="5942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/>
                <a:t>d</a:t>
              </a:r>
              <a:endParaRPr lang="cs-CZ" sz="3200" b="1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214678" y="6492875"/>
            <a:ext cx="2895600" cy="365125"/>
          </a:xfrm>
        </p:spPr>
        <p:txBody>
          <a:bodyPr/>
          <a:lstStyle/>
          <a:p>
            <a:pPr>
              <a:defRPr/>
            </a:pPr>
            <a:endParaRPr lang="cs-CZ" dirty="0"/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10501354" y="5072074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TextovéPole 69"/>
          <p:cNvSpPr txBox="1"/>
          <p:nvPr/>
        </p:nvSpPr>
        <p:spPr>
          <a:xfrm>
            <a:off x="2428860" y="642918"/>
            <a:ext cx="32861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cap="all" dirty="0" smtClean="0"/>
              <a:t>LICHOBĚŽNÍK</a:t>
            </a:r>
            <a:endParaRPr lang="cs-CZ" sz="3200" b="1" cap="all" dirty="0"/>
          </a:p>
        </p:txBody>
      </p:sp>
      <p:sp>
        <p:nvSpPr>
          <p:cNvPr id="51" name="Lichoběžník 50"/>
          <p:cNvSpPr/>
          <p:nvPr/>
        </p:nvSpPr>
        <p:spPr>
          <a:xfrm>
            <a:off x="857224" y="1928802"/>
            <a:ext cx="4071966" cy="2500330"/>
          </a:xfrm>
          <a:prstGeom prst="trapezoid">
            <a:avLst>
              <a:gd name="adj" fmla="val 42778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TextovéPole 51"/>
          <p:cNvSpPr txBox="1"/>
          <p:nvPr/>
        </p:nvSpPr>
        <p:spPr>
          <a:xfrm>
            <a:off x="428596" y="4286256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A</a:t>
            </a:r>
            <a:endParaRPr lang="cs-CZ" sz="3200" b="1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5000628" y="4214818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B</a:t>
            </a:r>
            <a:endParaRPr lang="cs-CZ" sz="3200" b="1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1428728" y="1500174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D</a:t>
            </a:r>
            <a:endParaRPr lang="cs-CZ" sz="3200" b="1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3929058" y="1500174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C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71736" y="4357694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a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429124" y="2714620"/>
            <a:ext cx="490542" cy="5942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b</a:t>
            </a:r>
            <a:endParaRPr lang="cs-CZ" sz="32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643174" y="1357298"/>
            <a:ext cx="490542" cy="5942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c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928662" y="2714620"/>
            <a:ext cx="490542" cy="5942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d</a:t>
            </a:r>
            <a:endParaRPr lang="cs-CZ" sz="32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286380" y="1643050"/>
            <a:ext cx="30003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ČTYŘÚHELNÍK</a:t>
            </a:r>
            <a:endParaRPr lang="cs-CZ" sz="2800" b="1" dirty="0"/>
          </a:p>
        </p:txBody>
      </p:sp>
      <p:cxnSp>
        <p:nvCxnSpPr>
          <p:cNvPr id="17" name="Přímá spojovací čára 16"/>
          <p:cNvCxnSpPr/>
          <p:nvPr/>
        </p:nvCxnSpPr>
        <p:spPr>
          <a:xfrm>
            <a:off x="857224" y="4429132"/>
            <a:ext cx="4071966" cy="1588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1928794" y="1928802"/>
            <a:ext cx="1928826" cy="1588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5429256" y="2571744"/>
            <a:ext cx="257176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AB</a:t>
            </a:r>
            <a:r>
              <a:rPr lang="cs-CZ" sz="3200" b="1" dirty="0" smtClean="0"/>
              <a:t> </a:t>
            </a:r>
            <a:r>
              <a:rPr lang="cs-CZ" sz="3200" b="1" dirty="0" smtClean="0">
                <a:solidFill>
                  <a:srgbClr val="FF0000"/>
                </a:solidFill>
                <a:latin typeface="Cambria Math"/>
                <a:ea typeface="Cambria Math"/>
              </a:rPr>
              <a:t>∥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ea typeface="Cambria Math"/>
                <a:cs typeface="Arial" pitchFamily="34" charset="0"/>
              </a:rPr>
              <a:t>CD</a:t>
            </a:r>
          </a:p>
          <a:p>
            <a:r>
              <a:rPr lang="cs-CZ" sz="3200" b="1" dirty="0" smtClean="0">
                <a:solidFill>
                  <a:srgbClr val="0000FF"/>
                </a:solidFill>
                <a:latin typeface="Arial" pitchFamily="34" charset="0"/>
                <a:ea typeface="Cambria Math"/>
                <a:cs typeface="Arial" pitchFamily="34" charset="0"/>
              </a:rPr>
              <a:t>AD ∦ BC</a:t>
            </a:r>
            <a:endParaRPr lang="cs-CZ" sz="3200" b="1" dirty="0">
              <a:solidFill>
                <a:srgbClr val="0000FF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25" name="Přímá spojovací čára 24"/>
          <p:cNvCxnSpPr/>
          <p:nvPr/>
        </p:nvCxnSpPr>
        <p:spPr>
          <a:xfrm rot="5400000">
            <a:off x="142844" y="2643182"/>
            <a:ext cx="2500330" cy="1071570"/>
          </a:xfrm>
          <a:prstGeom prst="line">
            <a:avLst/>
          </a:prstGeom>
          <a:ln w="76200">
            <a:solidFill>
              <a:srgbClr val="0066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 rot="16200000" flipH="1">
            <a:off x="3143240" y="2643182"/>
            <a:ext cx="2500330" cy="1071570"/>
          </a:xfrm>
          <a:prstGeom prst="line">
            <a:avLst/>
          </a:prstGeom>
          <a:ln w="76200">
            <a:solidFill>
              <a:srgbClr val="0066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214678" y="6492875"/>
            <a:ext cx="2895600" cy="365125"/>
          </a:xfrm>
        </p:spPr>
        <p:txBody>
          <a:bodyPr/>
          <a:lstStyle/>
          <a:p>
            <a:pPr>
              <a:defRPr/>
            </a:pPr>
            <a:endParaRPr lang="cs-CZ" dirty="0"/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10501354" y="5072074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TextovéPole 69"/>
          <p:cNvSpPr txBox="1"/>
          <p:nvPr/>
        </p:nvSpPr>
        <p:spPr>
          <a:xfrm>
            <a:off x="2428860" y="642918"/>
            <a:ext cx="32861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cap="all" dirty="0" smtClean="0"/>
              <a:t>LICHOBĚŽNÍK</a:t>
            </a:r>
            <a:endParaRPr lang="cs-CZ" sz="3200" b="1" cap="all" dirty="0"/>
          </a:p>
        </p:txBody>
      </p:sp>
      <p:sp>
        <p:nvSpPr>
          <p:cNvPr id="51" name="Lichoběžník 50"/>
          <p:cNvSpPr/>
          <p:nvPr/>
        </p:nvSpPr>
        <p:spPr>
          <a:xfrm>
            <a:off x="857224" y="1928802"/>
            <a:ext cx="4071966" cy="2500330"/>
          </a:xfrm>
          <a:prstGeom prst="trapezoid">
            <a:avLst>
              <a:gd name="adj" fmla="val 42778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TextovéPole 51"/>
          <p:cNvSpPr txBox="1"/>
          <p:nvPr/>
        </p:nvSpPr>
        <p:spPr>
          <a:xfrm>
            <a:off x="428596" y="4286256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A</a:t>
            </a:r>
            <a:endParaRPr lang="cs-CZ" sz="3200" b="1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5000628" y="4214818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B</a:t>
            </a:r>
            <a:endParaRPr lang="cs-CZ" sz="3200" b="1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1428728" y="1500174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D</a:t>
            </a:r>
            <a:endParaRPr lang="cs-CZ" sz="3200" b="1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3929058" y="1500174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C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71736" y="4357694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a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429124" y="2714620"/>
            <a:ext cx="490542" cy="5942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b</a:t>
            </a:r>
            <a:endParaRPr lang="cs-CZ" sz="32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643174" y="1357298"/>
            <a:ext cx="490542" cy="5942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c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928662" y="2714620"/>
            <a:ext cx="490542" cy="5942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d</a:t>
            </a:r>
            <a:endParaRPr lang="cs-CZ" sz="32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286380" y="1643050"/>
            <a:ext cx="30003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ČTYŘÚHELNÍK</a:t>
            </a:r>
            <a:endParaRPr lang="cs-CZ" sz="2800" b="1" dirty="0"/>
          </a:p>
        </p:txBody>
      </p:sp>
      <p:cxnSp>
        <p:nvCxnSpPr>
          <p:cNvPr id="17" name="Přímá spojovací čára 16"/>
          <p:cNvCxnSpPr/>
          <p:nvPr/>
        </p:nvCxnSpPr>
        <p:spPr>
          <a:xfrm>
            <a:off x="857224" y="4429132"/>
            <a:ext cx="4071966" cy="1588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1928794" y="1928802"/>
            <a:ext cx="1928826" cy="1588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5857852" y="3143248"/>
            <a:ext cx="2714676" cy="156966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AB</a:t>
            </a:r>
            <a:r>
              <a:rPr lang="cs-CZ" sz="3200" b="1" dirty="0" smtClean="0"/>
              <a:t> </a:t>
            </a:r>
            <a:r>
              <a:rPr lang="cs-CZ" sz="3200" b="1" dirty="0" smtClean="0">
                <a:solidFill>
                  <a:srgbClr val="FF0000"/>
                </a:solidFill>
                <a:latin typeface="Cambria Math"/>
                <a:ea typeface="Cambria Math"/>
              </a:rPr>
              <a:t>∥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ea typeface="Cambria Math"/>
                <a:cs typeface="Arial" pitchFamily="34" charset="0"/>
              </a:rPr>
              <a:t>CD  </a:t>
            </a:r>
          </a:p>
          <a:p>
            <a:pPr algn="ctr"/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ea typeface="Cambria Math"/>
                <a:cs typeface="Arial" pitchFamily="34" charset="0"/>
              </a:rPr>
              <a:t>základny</a:t>
            </a:r>
          </a:p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ea typeface="Cambria Math"/>
                <a:cs typeface="Arial" pitchFamily="34" charset="0"/>
              </a:rPr>
              <a:t>lichoběžníku</a:t>
            </a:r>
          </a:p>
        </p:txBody>
      </p:sp>
      <p:cxnSp>
        <p:nvCxnSpPr>
          <p:cNvPr id="25" name="Přímá spojovací čára 24"/>
          <p:cNvCxnSpPr/>
          <p:nvPr/>
        </p:nvCxnSpPr>
        <p:spPr>
          <a:xfrm rot="5400000">
            <a:off x="142844" y="2643182"/>
            <a:ext cx="2500330" cy="1071570"/>
          </a:xfrm>
          <a:prstGeom prst="line">
            <a:avLst/>
          </a:prstGeom>
          <a:ln w="76200">
            <a:solidFill>
              <a:srgbClr val="0066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 rot="16200000" flipH="1">
            <a:off x="3143240" y="2643182"/>
            <a:ext cx="2500330" cy="1071570"/>
          </a:xfrm>
          <a:prstGeom prst="line">
            <a:avLst/>
          </a:prstGeom>
          <a:ln w="76200">
            <a:solidFill>
              <a:srgbClr val="0066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/>
          <p:nvPr/>
        </p:nvCxnSpPr>
        <p:spPr>
          <a:xfrm rot="10800000">
            <a:off x="3000364" y="2000240"/>
            <a:ext cx="2714644" cy="2000264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/>
          <p:nvPr/>
        </p:nvCxnSpPr>
        <p:spPr>
          <a:xfrm rot="10800000" flipV="1">
            <a:off x="3000364" y="4000504"/>
            <a:ext cx="2714644" cy="35719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214678" y="6492875"/>
            <a:ext cx="2895600" cy="365125"/>
          </a:xfrm>
        </p:spPr>
        <p:txBody>
          <a:bodyPr/>
          <a:lstStyle/>
          <a:p>
            <a:pPr>
              <a:defRPr/>
            </a:pPr>
            <a:endParaRPr lang="cs-CZ" dirty="0"/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10501354" y="5072074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TextovéPole 69"/>
          <p:cNvSpPr txBox="1"/>
          <p:nvPr/>
        </p:nvSpPr>
        <p:spPr>
          <a:xfrm>
            <a:off x="2428860" y="642918"/>
            <a:ext cx="32861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cap="all" dirty="0" smtClean="0"/>
              <a:t>LICHOBĚŽNÍK</a:t>
            </a:r>
            <a:endParaRPr lang="cs-CZ" sz="3200" b="1" cap="all" dirty="0"/>
          </a:p>
        </p:txBody>
      </p:sp>
      <p:sp>
        <p:nvSpPr>
          <p:cNvPr id="51" name="Lichoběžník 50"/>
          <p:cNvSpPr/>
          <p:nvPr/>
        </p:nvSpPr>
        <p:spPr>
          <a:xfrm>
            <a:off x="857224" y="1928802"/>
            <a:ext cx="4071966" cy="2500330"/>
          </a:xfrm>
          <a:prstGeom prst="trapezoid">
            <a:avLst>
              <a:gd name="adj" fmla="val 42778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TextovéPole 51"/>
          <p:cNvSpPr txBox="1"/>
          <p:nvPr/>
        </p:nvSpPr>
        <p:spPr>
          <a:xfrm>
            <a:off x="428596" y="4286256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A</a:t>
            </a:r>
            <a:endParaRPr lang="cs-CZ" sz="3200" b="1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5000628" y="4214818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B</a:t>
            </a:r>
            <a:endParaRPr lang="cs-CZ" sz="3200" b="1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1428728" y="1500174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D</a:t>
            </a:r>
            <a:endParaRPr lang="cs-CZ" sz="3200" b="1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3929058" y="1500174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C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71736" y="4357694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a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429124" y="2714620"/>
            <a:ext cx="490542" cy="5942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b</a:t>
            </a:r>
            <a:endParaRPr lang="cs-CZ" sz="32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643174" y="1357298"/>
            <a:ext cx="490542" cy="5942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c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928662" y="2714620"/>
            <a:ext cx="490542" cy="5942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d</a:t>
            </a:r>
            <a:endParaRPr lang="cs-CZ" sz="32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286380" y="1643050"/>
            <a:ext cx="30003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ČTYŘÚHELNÍK</a:t>
            </a:r>
            <a:endParaRPr lang="cs-CZ" sz="2800" b="1" dirty="0"/>
          </a:p>
        </p:txBody>
      </p:sp>
      <p:cxnSp>
        <p:nvCxnSpPr>
          <p:cNvPr id="17" name="Přímá spojovací čára 16"/>
          <p:cNvCxnSpPr/>
          <p:nvPr/>
        </p:nvCxnSpPr>
        <p:spPr>
          <a:xfrm>
            <a:off x="857224" y="4429132"/>
            <a:ext cx="4071966" cy="1588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1928794" y="1928802"/>
            <a:ext cx="1928826" cy="1588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5857852" y="3143248"/>
            <a:ext cx="2714676" cy="15696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0000FF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00FF"/>
                </a:solidFill>
                <a:latin typeface="Arial" pitchFamily="34" charset="0"/>
                <a:ea typeface="Cambria Math"/>
                <a:cs typeface="Arial" pitchFamily="34" charset="0"/>
              </a:rPr>
              <a:t>AD ∦ BC</a:t>
            </a:r>
            <a:endParaRPr lang="cs-CZ" sz="3200" b="1" dirty="0" smtClean="0">
              <a:solidFill>
                <a:srgbClr val="0000FF"/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200" b="1" dirty="0" smtClean="0">
                <a:solidFill>
                  <a:srgbClr val="0000FF"/>
                </a:solidFill>
                <a:latin typeface="Arial" pitchFamily="34" charset="0"/>
                <a:ea typeface="Cambria Math"/>
                <a:cs typeface="Arial" pitchFamily="34" charset="0"/>
              </a:rPr>
              <a:t>ramena</a:t>
            </a:r>
          </a:p>
          <a:p>
            <a:r>
              <a:rPr lang="cs-CZ" sz="3200" b="1" dirty="0" smtClean="0">
                <a:solidFill>
                  <a:srgbClr val="0000FF"/>
                </a:solidFill>
                <a:latin typeface="Arial" pitchFamily="34" charset="0"/>
                <a:ea typeface="Cambria Math"/>
                <a:cs typeface="Arial" pitchFamily="34" charset="0"/>
              </a:rPr>
              <a:t>lichoběžníku</a:t>
            </a:r>
          </a:p>
        </p:txBody>
      </p:sp>
      <p:cxnSp>
        <p:nvCxnSpPr>
          <p:cNvPr id="25" name="Přímá spojovací čára 24"/>
          <p:cNvCxnSpPr/>
          <p:nvPr/>
        </p:nvCxnSpPr>
        <p:spPr>
          <a:xfrm rot="5400000">
            <a:off x="142844" y="2643182"/>
            <a:ext cx="2500330" cy="1071570"/>
          </a:xfrm>
          <a:prstGeom prst="line">
            <a:avLst/>
          </a:prstGeom>
          <a:ln w="76200">
            <a:solidFill>
              <a:srgbClr val="0066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 rot="16200000" flipH="1">
            <a:off x="3143240" y="2643182"/>
            <a:ext cx="2500330" cy="1071570"/>
          </a:xfrm>
          <a:prstGeom prst="line">
            <a:avLst/>
          </a:prstGeom>
          <a:ln w="76200">
            <a:solidFill>
              <a:srgbClr val="0066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/>
          <p:nvPr/>
        </p:nvCxnSpPr>
        <p:spPr>
          <a:xfrm rot="10800000">
            <a:off x="4500562" y="3429000"/>
            <a:ext cx="1214446" cy="571504"/>
          </a:xfrm>
          <a:prstGeom prst="straightConnector1">
            <a:avLst/>
          </a:prstGeom>
          <a:ln w="38100">
            <a:solidFill>
              <a:srgbClr val="0000FF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/>
          <p:nvPr/>
        </p:nvCxnSpPr>
        <p:spPr>
          <a:xfrm rot="10800000">
            <a:off x="1142976" y="3714752"/>
            <a:ext cx="4572032" cy="285752"/>
          </a:xfrm>
          <a:prstGeom prst="straightConnector1">
            <a:avLst/>
          </a:prstGeom>
          <a:ln w="38100">
            <a:solidFill>
              <a:srgbClr val="0000FF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214678" y="6492875"/>
            <a:ext cx="2895600" cy="365125"/>
          </a:xfrm>
        </p:spPr>
        <p:txBody>
          <a:bodyPr/>
          <a:lstStyle/>
          <a:p>
            <a:pPr>
              <a:defRPr/>
            </a:pPr>
            <a:endParaRPr lang="cs-CZ" dirty="0"/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10501354" y="5072074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TextovéPole 69"/>
          <p:cNvSpPr txBox="1"/>
          <p:nvPr/>
        </p:nvSpPr>
        <p:spPr>
          <a:xfrm>
            <a:off x="2428860" y="642918"/>
            <a:ext cx="32861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cap="all" dirty="0" smtClean="0"/>
              <a:t>LICHOBĚŽNÍK</a:t>
            </a:r>
            <a:endParaRPr lang="cs-CZ" sz="3200" b="1" cap="all" dirty="0"/>
          </a:p>
        </p:txBody>
      </p:sp>
      <p:sp>
        <p:nvSpPr>
          <p:cNvPr id="51" name="Lichoběžník 50"/>
          <p:cNvSpPr/>
          <p:nvPr/>
        </p:nvSpPr>
        <p:spPr>
          <a:xfrm>
            <a:off x="857224" y="1928802"/>
            <a:ext cx="4071966" cy="2500330"/>
          </a:xfrm>
          <a:prstGeom prst="trapezoid">
            <a:avLst>
              <a:gd name="adj" fmla="val 42778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TextovéPole 51"/>
          <p:cNvSpPr txBox="1"/>
          <p:nvPr/>
        </p:nvSpPr>
        <p:spPr>
          <a:xfrm>
            <a:off x="428596" y="4286256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A</a:t>
            </a:r>
            <a:endParaRPr lang="cs-CZ" sz="3200" b="1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5000628" y="4214818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B</a:t>
            </a:r>
            <a:endParaRPr lang="cs-CZ" sz="3200" b="1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1428728" y="1500174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D</a:t>
            </a:r>
            <a:endParaRPr lang="cs-CZ" sz="3200" b="1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3929058" y="1500174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C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71736" y="4357694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a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429124" y="2714620"/>
            <a:ext cx="490542" cy="5942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b</a:t>
            </a:r>
            <a:endParaRPr lang="cs-CZ" sz="32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643174" y="1357298"/>
            <a:ext cx="490542" cy="5942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c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928662" y="2714620"/>
            <a:ext cx="490542" cy="5942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d</a:t>
            </a:r>
            <a:endParaRPr lang="cs-CZ" sz="32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286380" y="1643050"/>
            <a:ext cx="30003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ČTYŘÚHELNÍK</a:t>
            </a:r>
            <a:endParaRPr lang="cs-CZ" sz="2800" b="1" dirty="0"/>
          </a:p>
        </p:txBody>
      </p:sp>
      <p:cxnSp>
        <p:nvCxnSpPr>
          <p:cNvPr id="17" name="Přímá spojovací čára 16"/>
          <p:cNvCxnSpPr/>
          <p:nvPr/>
        </p:nvCxnSpPr>
        <p:spPr>
          <a:xfrm>
            <a:off x="857224" y="4429132"/>
            <a:ext cx="4071966" cy="1588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1928794" y="1928802"/>
            <a:ext cx="1928826" cy="1588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5857852" y="3143248"/>
            <a:ext cx="2714676" cy="156966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</a:t>
            </a:r>
          </a:p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Cambria Math"/>
                <a:cs typeface="Arial" pitchFamily="34" charset="0"/>
              </a:rPr>
              <a:t>výška</a:t>
            </a:r>
          </a:p>
          <a:p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Cambria Math"/>
                <a:cs typeface="Arial" pitchFamily="34" charset="0"/>
              </a:rPr>
              <a:t>lichoběžníku</a:t>
            </a:r>
          </a:p>
        </p:txBody>
      </p:sp>
      <p:cxnSp>
        <p:nvCxnSpPr>
          <p:cNvPr id="25" name="Přímá spojovací čára 24"/>
          <p:cNvCxnSpPr/>
          <p:nvPr/>
        </p:nvCxnSpPr>
        <p:spPr>
          <a:xfrm rot="5400000">
            <a:off x="142844" y="2643182"/>
            <a:ext cx="2500330" cy="1071570"/>
          </a:xfrm>
          <a:prstGeom prst="line">
            <a:avLst/>
          </a:prstGeom>
          <a:ln w="76200">
            <a:solidFill>
              <a:srgbClr val="0066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 rot="16200000" flipH="1">
            <a:off x="3143240" y="2643182"/>
            <a:ext cx="2500330" cy="1071570"/>
          </a:xfrm>
          <a:prstGeom prst="line">
            <a:avLst/>
          </a:prstGeom>
          <a:ln w="76200">
            <a:solidFill>
              <a:srgbClr val="0066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/>
          <p:nvPr/>
        </p:nvCxnSpPr>
        <p:spPr>
          <a:xfrm rot="5400000">
            <a:off x="1358084" y="3214686"/>
            <a:ext cx="2428098" cy="794"/>
          </a:xfrm>
          <a:prstGeom prst="line">
            <a:avLst/>
          </a:prstGeom>
          <a:ln w="57150">
            <a:solidFill>
              <a:schemeClr val="accent6">
                <a:lumMod val="50000"/>
              </a:schemeClr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ovéPole 35"/>
          <p:cNvSpPr txBox="1"/>
          <p:nvPr/>
        </p:nvSpPr>
        <p:spPr>
          <a:xfrm>
            <a:off x="2643174" y="3071810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v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214678" y="6492875"/>
            <a:ext cx="2895600" cy="365125"/>
          </a:xfrm>
        </p:spPr>
        <p:txBody>
          <a:bodyPr/>
          <a:lstStyle/>
          <a:p>
            <a:pPr>
              <a:defRPr/>
            </a:pPr>
            <a:endParaRPr lang="cs-CZ" dirty="0"/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10501354" y="5072074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TextovéPole 69"/>
          <p:cNvSpPr txBox="1"/>
          <p:nvPr/>
        </p:nvSpPr>
        <p:spPr>
          <a:xfrm>
            <a:off x="2428860" y="642918"/>
            <a:ext cx="32861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cap="all" dirty="0" smtClean="0"/>
              <a:t>LICHOBĚŽNÍK</a:t>
            </a:r>
            <a:endParaRPr lang="cs-CZ" sz="3200" b="1" cap="all" dirty="0"/>
          </a:p>
        </p:txBody>
      </p:sp>
      <p:sp>
        <p:nvSpPr>
          <p:cNvPr id="51" name="Lichoběžník 50"/>
          <p:cNvSpPr/>
          <p:nvPr/>
        </p:nvSpPr>
        <p:spPr>
          <a:xfrm>
            <a:off x="1000100" y="3286124"/>
            <a:ext cx="2714644" cy="1214446"/>
          </a:xfrm>
          <a:prstGeom prst="trapezoid">
            <a:avLst>
              <a:gd name="adj" fmla="val 42778"/>
            </a:avLst>
          </a:prstGeom>
          <a:solidFill>
            <a:srgbClr val="00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olný tvar 21"/>
          <p:cNvSpPr/>
          <p:nvPr/>
        </p:nvSpPr>
        <p:spPr>
          <a:xfrm>
            <a:off x="1000100" y="1357298"/>
            <a:ext cx="2519199" cy="1357322"/>
          </a:xfrm>
          <a:custGeom>
            <a:avLst/>
            <a:gdLst>
              <a:gd name="connsiteX0" fmla="*/ 0 w 2462981"/>
              <a:gd name="connsiteY0" fmla="*/ 1165123 h 1165123"/>
              <a:gd name="connsiteX1" fmla="*/ 2462981 w 2462981"/>
              <a:gd name="connsiteY1" fmla="*/ 1165123 h 1165123"/>
              <a:gd name="connsiteX2" fmla="*/ 2182761 w 2462981"/>
              <a:gd name="connsiteY2" fmla="*/ 0 h 1165123"/>
              <a:gd name="connsiteX3" fmla="*/ 1283110 w 2462981"/>
              <a:gd name="connsiteY3" fmla="*/ 0 h 1165123"/>
              <a:gd name="connsiteX4" fmla="*/ 0 w 2462981"/>
              <a:gd name="connsiteY4" fmla="*/ 1165123 h 11651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62981" h="1165123">
                <a:moveTo>
                  <a:pt x="0" y="1165123"/>
                </a:moveTo>
                <a:lnTo>
                  <a:pt x="2462981" y="1165123"/>
                </a:lnTo>
                <a:lnTo>
                  <a:pt x="2182761" y="0"/>
                </a:lnTo>
                <a:lnTo>
                  <a:pt x="1283110" y="0"/>
                </a:lnTo>
                <a:lnTo>
                  <a:pt x="0" y="1165123"/>
                </a:lnTo>
                <a:close/>
              </a:path>
            </a:pathLst>
          </a:custGeom>
          <a:solidFill>
            <a:srgbClr val="CC00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olný tvar 23"/>
          <p:cNvSpPr/>
          <p:nvPr/>
        </p:nvSpPr>
        <p:spPr>
          <a:xfrm>
            <a:off x="1142976" y="5143512"/>
            <a:ext cx="2857520" cy="1214446"/>
          </a:xfrm>
          <a:custGeom>
            <a:avLst/>
            <a:gdLst>
              <a:gd name="connsiteX0" fmla="*/ 0 w 1976284"/>
              <a:gd name="connsiteY0" fmla="*/ 0 h 1430593"/>
              <a:gd name="connsiteX1" fmla="*/ 14749 w 1976284"/>
              <a:gd name="connsiteY1" fmla="*/ 1430593 h 1430593"/>
              <a:gd name="connsiteX2" fmla="*/ 1976284 w 1976284"/>
              <a:gd name="connsiteY2" fmla="*/ 1415845 h 1430593"/>
              <a:gd name="connsiteX3" fmla="*/ 1002891 w 1976284"/>
              <a:gd name="connsiteY3" fmla="*/ 14748 h 1430593"/>
              <a:gd name="connsiteX4" fmla="*/ 0 w 1976284"/>
              <a:gd name="connsiteY4" fmla="*/ 0 h 14305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76284" h="1430593">
                <a:moveTo>
                  <a:pt x="0" y="0"/>
                </a:moveTo>
                <a:lnTo>
                  <a:pt x="14749" y="1430593"/>
                </a:lnTo>
                <a:lnTo>
                  <a:pt x="1976284" y="1415845"/>
                </a:lnTo>
                <a:lnTo>
                  <a:pt x="1002891" y="14748"/>
                </a:lnTo>
                <a:lnTo>
                  <a:pt x="0" y="0"/>
                </a:lnTo>
                <a:close/>
              </a:path>
            </a:pathLst>
          </a:cu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Elipsa 27"/>
          <p:cNvSpPr/>
          <p:nvPr/>
        </p:nvSpPr>
        <p:spPr>
          <a:xfrm>
            <a:off x="1285852" y="6143644"/>
            <a:ext cx="71438" cy="71437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9" name="Oblouk 28"/>
          <p:cNvSpPr/>
          <p:nvPr/>
        </p:nvSpPr>
        <p:spPr>
          <a:xfrm rot="636430">
            <a:off x="666000" y="5832000"/>
            <a:ext cx="889000" cy="822325"/>
          </a:xfrm>
          <a:prstGeom prst="arc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0" name="Čárový popisek 1 29"/>
          <p:cNvSpPr/>
          <p:nvPr/>
        </p:nvSpPr>
        <p:spPr>
          <a:xfrm>
            <a:off x="4857752" y="1643050"/>
            <a:ext cx="3357586" cy="571504"/>
          </a:xfrm>
          <a:prstGeom prst="borderCallout1">
            <a:avLst>
              <a:gd name="adj1" fmla="val 54879"/>
              <a:gd name="adj2" fmla="val -40399"/>
              <a:gd name="adj3" fmla="val 53145"/>
              <a:gd name="adj4" fmla="val -2314"/>
            </a:avLst>
          </a:prstGeom>
          <a:solidFill>
            <a:srgbClr val="FF99CC"/>
          </a:solidFill>
          <a:ln>
            <a:solidFill>
              <a:srgbClr val="CC00CC"/>
            </a:solidFill>
            <a:headEnd type="triangle" w="med" len="med"/>
            <a:tailEnd type="non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Obecný lichoběžník</a:t>
            </a:r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3" name="Čárový popisek 1 32"/>
          <p:cNvSpPr/>
          <p:nvPr/>
        </p:nvSpPr>
        <p:spPr>
          <a:xfrm>
            <a:off x="4357686" y="3357562"/>
            <a:ext cx="4429156" cy="571504"/>
          </a:xfrm>
          <a:prstGeom prst="borderCallout1">
            <a:avLst>
              <a:gd name="adj1" fmla="val 52299"/>
              <a:gd name="adj2" fmla="val -18481"/>
              <a:gd name="adj3" fmla="val 53145"/>
              <a:gd name="adj4" fmla="val -3156"/>
            </a:avLst>
          </a:prstGeom>
          <a:solidFill>
            <a:schemeClr val="tx2">
              <a:lumMod val="40000"/>
              <a:lumOff val="60000"/>
            </a:schemeClr>
          </a:solidFill>
          <a:ln>
            <a:solidFill>
              <a:srgbClr val="0000FF"/>
            </a:solidFill>
            <a:headEnd type="triangle" w="med" len="med"/>
            <a:tailEnd type="non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rovnoramenný lichoběžník</a:t>
            </a:r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5" name="Čárový popisek 1 34"/>
          <p:cNvSpPr/>
          <p:nvPr/>
        </p:nvSpPr>
        <p:spPr>
          <a:xfrm>
            <a:off x="4572000" y="5357826"/>
            <a:ext cx="3786214" cy="571504"/>
          </a:xfrm>
          <a:prstGeom prst="borderCallout1">
            <a:avLst>
              <a:gd name="adj1" fmla="val 52298"/>
              <a:gd name="adj2" fmla="val -29492"/>
              <a:gd name="adj3" fmla="val 53145"/>
              <a:gd name="adj4" fmla="val -2314"/>
            </a:avLst>
          </a:prstGeom>
          <a:solidFill>
            <a:srgbClr val="92D050"/>
          </a:solidFill>
          <a:ln>
            <a:solidFill>
              <a:srgbClr val="00B050"/>
            </a:solidFill>
            <a:headEnd type="triangle" w="med" len="med"/>
            <a:tailEnd type="non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pravoúhlý lichoběžník</a:t>
            </a:r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214678" y="6492875"/>
            <a:ext cx="2895600" cy="365125"/>
          </a:xfrm>
        </p:spPr>
        <p:txBody>
          <a:bodyPr/>
          <a:lstStyle/>
          <a:p>
            <a:pPr>
              <a:defRPr/>
            </a:pPr>
            <a:endParaRPr lang="cs-CZ" dirty="0"/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10501354" y="5072074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TextovéPole 69"/>
          <p:cNvSpPr txBox="1"/>
          <p:nvPr/>
        </p:nvSpPr>
        <p:spPr>
          <a:xfrm>
            <a:off x="357158" y="642918"/>
            <a:ext cx="835824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cap="all" dirty="0" smtClean="0"/>
              <a:t>U</a:t>
            </a:r>
            <a:r>
              <a:rPr lang="cs-CZ" sz="2400" b="1" dirty="0" smtClean="0"/>
              <a:t>rči, které z geometrických útvarů jsou lichoběžníky, zdůvodni své tvrzení.</a:t>
            </a:r>
            <a:endParaRPr lang="cs-CZ" sz="2400" b="1" cap="all" dirty="0"/>
          </a:p>
        </p:txBody>
      </p:sp>
      <p:sp>
        <p:nvSpPr>
          <p:cNvPr id="13" name="Obdélník 12"/>
          <p:cNvSpPr/>
          <p:nvPr/>
        </p:nvSpPr>
        <p:spPr>
          <a:xfrm rot="19602353">
            <a:off x="2643174" y="1571612"/>
            <a:ext cx="1785950" cy="785818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Rovnoramenný trojúhelník 13"/>
          <p:cNvSpPr/>
          <p:nvPr/>
        </p:nvSpPr>
        <p:spPr>
          <a:xfrm>
            <a:off x="5214942" y="1428736"/>
            <a:ext cx="1285884" cy="928694"/>
          </a:xfrm>
          <a:prstGeom prst="triangl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3857620" y="2714620"/>
            <a:ext cx="1357322" cy="642942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5786446" y="3429000"/>
            <a:ext cx="1143008" cy="1143008"/>
          </a:xfrm>
          <a:prstGeom prst="rect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Kosoúhelník 16"/>
          <p:cNvSpPr/>
          <p:nvPr/>
        </p:nvSpPr>
        <p:spPr>
          <a:xfrm rot="19892634">
            <a:off x="2000232" y="3071810"/>
            <a:ext cx="1071570" cy="1428760"/>
          </a:xfrm>
          <a:prstGeom prst="parallelogram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Pravoúhlý trojúhelník 17"/>
          <p:cNvSpPr/>
          <p:nvPr/>
        </p:nvSpPr>
        <p:spPr>
          <a:xfrm rot="14679250">
            <a:off x="6960762" y="3693351"/>
            <a:ext cx="1285884" cy="1357322"/>
          </a:xfrm>
          <a:prstGeom prst="rtTriangle">
            <a:avLst/>
          </a:prstGeom>
          <a:solidFill>
            <a:srgbClr val="0066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Lichoběžník 20"/>
          <p:cNvSpPr/>
          <p:nvPr/>
        </p:nvSpPr>
        <p:spPr>
          <a:xfrm>
            <a:off x="3428992" y="3857628"/>
            <a:ext cx="1928826" cy="857256"/>
          </a:xfrm>
          <a:prstGeom prst="trapezoid">
            <a:avLst/>
          </a:prstGeom>
          <a:solidFill>
            <a:srgbClr val="9933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Pravidelný pětiúhelník 22"/>
          <p:cNvSpPr/>
          <p:nvPr/>
        </p:nvSpPr>
        <p:spPr>
          <a:xfrm>
            <a:off x="500034" y="3357562"/>
            <a:ext cx="1125149" cy="1071570"/>
          </a:xfrm>
          <a:prstGeom prst="pentagon">
            <a:avLst/>
          </a:prstGeom>
          <a:solidFill>
            <a:srgbClr val="00FF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Šestiúhelník 24"/>
          <p:cNvSpPr/>
          <p:nvPr/>
        </p:nvSpPr>
        <p:spPr>
          <a:xfrm rot="2420536">
            <a:off x="2428860" y="5072074"/>
            <a:ext cx="1428760" cy="1231690"/>
          </a:xfrm>
          <a:prstGeom prst="hexagon">
            <a:avLst/>
          </a:prstGeom>
          <a:solidFill>
            <a:schemeClr val="accent6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olný tvar 26"/>
          <p:cNvSpPr/>
          <p:nvPr/>
        </p:nvSpPr>
        <p:spPr>
          <a:xfrm>
            <a:off x="500034" y="4929198"/>
            <a:ext cx="1238865" cy="1474839"/>
          </a:xfrm>
          <a:custGeom>
            <a:avLst/>
            <a:gdLst>
              <a:gd name="connsiteX0" fmla="*/ 0 w 1238865"/>
              <a:gd name="connsiteY0" fmla="*/ 0 h 1474839"/>
              <a:gd name="connsiteX1" fmla="*/ 1209368 w 1238865"/>
              <a:gd name="connsiteY1" fmla="*/ 530942 h 1474839"/>
              <a:gd name="connsiteX2" fmla="*/ 1238865 w 1238865"/>
              <a:gd name="connsiteY2" fmla="*/ 1002890 h 1474839"/>
              <a:gd name="connsiteX3" fmla="*/ 840658 w 1238865"/>
              <a:gd name="connsiteY3" fmla="*/ 1474839 h 1474839"/>
              <a:gd name="connsiteX4" fmla="*/ 0 w 1238865"/>
              <a:gd name="connsiteY4" fmla="*/ 0 h 14748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865" h="1474839">
                <a:moveTo>
                  <a:pt x="0" y="0"/>
                </a:moveTo>
                <a:lnTo>
                  <a:pt x="1209368" y="530942"/>
                </a:lnTo>
                <a:lnTo>
                  <a:pt x="1238865" y="1002890"/>
                </a:lnTo>
                <a:lnTo>
                  <a:pt x="840658" y="1474839"/>
                </a:lnTo>
                <a:lnTo>
                  <a:pt x="0" y="0"/>
                </a:lnTo>
                <a:close/>
              </a:path>
            </a:pathLst>
          </a:cu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Volný tvar 35"/>
          <p:cNvSpPr/>
          <p:nvPr/>
        </p:nvSpPr>
        <p:spPr>
          <a:xfrm rot="16200000">
            <a:off x="7210136" y="5291458"/>
            <a:ext cx="1120877" cy="1253613"/>
          </a:xfrm>
          <a:custGeom>
            <a:avLst/>
            <a:gdLst>
              <a:gd name="connsiteX0" fmla="*/ 280219 w 1120877"/>
              <a:gd name="connsiteY0" fmla="*/ 0 h 1253613"/>
              <a:gd name="connsiteX1" fmla="*/ 0 w 1120877"/>
              <a:gd name="connsiteY1" fmla="*/ 1253613 h 1253613"/>
              <a:gd name="connsiteX2" fmla="*/ 663677 w 1120877"/>
              <a:gd name="connsiteY2" fmla="*/ 796413 h 1253613"/>
              <a:gd name="connsiteX3" fmla="*/ 1120877 w 1120877"/>
              <a:gd name="connsiteY3" fmla="*/ 1238865 h 1253613"/>
              <a:gd name="connsiteX4" fmla="*/ 884903 w 1120877"/>
              <a:gd name="connsiteY4" fmla="*/ 235975 h 1253613"/>
              <a:gd name="connsiteX5" fmla="*/ 280219 w 1120877"/>
              <a:gd name="connsiteY5" fmla="*/ 0 h 12536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20877" h="1253613">
                <a:moveTo>
                  <a:pt x="280219" y="0"/>
                </a:moveTo>
                <a:lnTo>
                  <a:pt x="0" y="1253613"/>
                </a:lnTo>
                <a:lnTo>
                  <a:pt x="663677" y="796413"/>
                </a:lnTo>
                <a:lnTo>
                  <a:pt x="1120877" y="1238865"/>
                </a:lnTo>
                <a:lnTo>
                  <a:pt x="884903" y="235975"/>
                </a:lnTo>
                <a:lnTo>
                  <a:pt x="280219" y="0"/>
                </a:lnTo>
                <a:close/>
              </a:path>
            </a:pathLst>
          </a:cu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Kosoúhelník 36"/>
          <p:cNvSpPr/>
          <p:nvPr/>
        </p:nvSpPr>
        <p:spPr>
          <a:xfrm rot="15803043">
            <a:off x="714348" y="1857364"/>
            <a:ext cx="1140150" cy="857256"/>
          </a:xfrm>
          <a:prstGeom prst="parallelogram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Volný tvar 38"/>
          <p:cNvSpPr/>
          <p:nvPr/>
        </p:nvSpPr>
        <p:spPr>
          <a:xfrm>
            <a:off x="6622026" y="1828801"/>
            <a:ext cx="1879064" cy="1028696"/>
          </a:xfrm>
          <a:custGeom>
            <a:avLst/>
            <a:gdLst>
              <a:gd name="connsiteX0" fmla="*/ 0 w 2212258"/>
              <a:gd name="connsiteY0" fmla="*/ 1194619 h 1194619"/>
              <a:gd name="connsiteX1" fmla="*/ 2212258 w 2212258"/>
              <a:gd name="connsiteY1" fmla="*/ 1194619 h 1194619"/>
              <a:gd name="connsiteX2" fmla="*/ 1651819 w 2212258"/>
              <a:gd name="connsiteY2" fmla="*/ 0 h 1194619"/>
              <a:gd name="connsiteX3" fmla="*/ 1238864 w 2212258"/>
              <a:gd name="connsiteY3" fmla="*/ 0 h 1194619"/>
              <a:gd name="connsiteX4" fmla="*/ 0 w 2212258"/>
              <a:gd name="connsiteY4" fmla="*/ 1194619 h 11946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12258" h="1194619">
                <a:moveTo>
                  <a:pt x="0" y="1194619"/>
                </a:moveTo>
                <a:lnTo>
                  <a:pt x="2212258" y="1194619"/>
                </a:lnTo>
                <a:lnTo>
                  <a:pt x="1651819" y="0"/>
                </a:lnTo>
                <a:lnTo>
                  <a:pt x="1238864" y="0"/>
                </a:lnTo>
                <a:lnTo>
                  <a:pt x="0" y="1194619"/>
                </a:lnTo>
                <a:close/>
              </a:path>
            </a:pathLst>
          </a:cu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Volný tvar 39"/>
          <p:cNvSpPr/>
          <p:nvPr/>
        </p:nvSpPr>
        <p:spPr>
          <a:xfrm rot="8118728">
            <a:off x="4428854" y="5450571"/>
            <a:ext cx="1740310" cy="1120878"/>
          </a:xfrm>
          <a:custGeom>
            <a:avLst/>
            <a:gdLst>
              <a:gd name="connsiteX0" fmla="*/ 0 w 1740310"/>
              <a:gd name="connsiteY0" fmla="*/ 14749 h 1120878"/>
              <a:gd name="connsiteX1" fmla="*/ 0 w 1740310"/>
              <a:gd name="connsiteY1" fmla="*/ 1120878 h 1120878"/>
              <a:gd name="connsiteX2" fmla="*/ 1740310 w 1740310"/>
              <a:gd name="connsiteY2" fmla="*/ 1120878 h 1120878"/>
              <a:gd name="connsiteX3" fmla="*/ 604684 w 1740310"/>
              <a:gd name="connsiteY3" fmla="*/ 0 h 1120878"/>
              <a:gd name="connsiteX4" fmla="*/ 0 w 1740310"/>
              <a:gd name="connsiteY4" fmla="*/ 14749 h 11208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40310" h="1120878">
                <a:moveTo>
                  <a:pt x="0" y="14749"/>
                </a:moveTo>
                <a:lnTo>
                  <a:pt x="0" y="1120878"/>
                </a:lnTo>
                <a:lnTo>
                  <a:pt x="1740310" y="1120878"/>
                </a:lnTo>
                <a:lnTo>
                  <a:pt x="604684" y="0"/>
                </a:lnTo>
                <a:lnTo>
                  <a:pt x="0" y="14749"/>
                </a:lnTo>
                <a:close/>
              </a:path>
            </a:pathLst>
          </a:custGeom>
          <a:solidFill>
            <a:srgbClr val="FF99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TextovéPole 40"/>
          <p:cNvSpPr txBox="1"/>
          <p:nvPr/>
        </p:nvSpPr>
        <p:spPr>
          <a:xfrm>
            <a:off x="1071538" y="2000240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</a:t>
            </a:r>
            <a:endParaRPr lang="cs-CZ" sz="32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3214678" y="1714488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2</a:t>
            </a:r>
            <a:endParaRPr lang="cs-CZ" sz="32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5643570" y="1785926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3</a:t>
            </a:r>
            <a:endParaRPr lang="cs-CZ" sz="32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7500958" y="2143116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4</a:t>
            </a:r>
            <a:endParaRPr lang="cs-CZ" sz="3200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857224" y="3643314"/>
            <a:ext cx="500066" cy="584775"/>
          </a:xfrm>
          <a:prstGeom prst="rect">
            <a:avLst/>
          </a:prstGeom>
          <a:solidFill>
            <a:srgbClr val="00FFFF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6</a:t>
            </a:r>
            <a:endParaRPr lang="cs-CZ" sz="3200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2285984" y="3571876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7</a:t>
            </a:r>
            <a:endParaRPr lang="cs-CZ" sz="3200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4286248" y="2714620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5</a:t>
            </a:r>
            <a:endParaRPr lang="cs-CZ" sz="3200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4143372" y="4000504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8</a:t>
            </a:r>
            <a:endParaRPr lang="cs-CZ" sz="3200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6072198" y="3714752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9</a:t>
            </a:r>
            <a:endParaRPr lang="cs-CZ" sz="3200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7572396" y="4214818"/>
            <a:ext cx="10001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  <a:endParaRPr lang="cs-CZ" sz="3200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1071538" y="5429264"/>
            <a:ext cx="6429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11</a:t>
            </a:r>
            <a:endParaRPr lang="cs-CZ" sz="3200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2786050" y="5357826"/>
            <a:ext cx="7143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12</a:t>
            </a:r>
            <a:endParaRPr lang="cs-CZ" sz="3200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5143504" y="5500702"/>
            <a:ext cx="8572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13</a:t>
            </a:r>
            <a:endParaRPr lang="cs-CZ" sz="3200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7286644" y="5643578"/>
            <a:ext cx="7858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14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214678" y="6492875"/>
            <a:ext cx="2895600" cy="365125"/>
          </a:xfrm>
        </p:spPr>
        <p:txBody>
          <a:bodyPr/>
          <a:lstStyle/>
          <a:p>
            <a:pPr>
              <a:defRPr/>
            </a:pPr>
            <a:endParaRPr lang="cs-CZ" dirty="0"/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10501354" y="5072074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TextovéPole 69"/>
          <p:cNvSpPr txBox="1"/>
          <p:nvPr/>
        </p:nvSpPr>
        <p:spPr>
          <a:xfrm>
            <a:off x="357158" y="642918"/>
            <a:ext cx="83582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Co nejpřesněji pojmenuj ostatní geometrické útvary</a:t>
            </a:r>
            <a:endParaRPr lang="cs-CZ" sz="2400" b="1" cap="all" dirty="0"/>
          </a:p>
        </p:txBody>
      </p:sp>
      <p:sp>
        <p:nvSpPr>
          <p:cNvPr id="13" name="Obdélník 12"/>
          <p:cNvSpPr/>
          <p:nvPr/>
        </p:nvSpPr>
        <p:spPr>
          <a:xfrm rot="19602353">
            <a:off x="2643174" y="1571612"/>
            <a:ext cx="1785950" cy="785818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Rovnoramenný trojúhelník 13"/>
          <p:cNvSpPr/>
          <p:nvPr/>
        </p:nvSpPr>
        <p:spPr>
          <a:xfrm>
            <a:off x="5214942" y="1428736"/>
            <a:ext cx="1285884" cy="928694"/>
          </a:xfrm>
          <a:prstGeom prst="triangl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3857620" y="2714620"/>
            <a:ext cx="1357322" cy="642942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5786446" y="3429000"/>
            <a:ext cx="1143008" cy="1143008"/>
          </a:xfrm>
          <a:prstGeom prst="rect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Kosoúhelník 16"/>
          <p:cNvSpPr/>
          <p:nvPr/>
        </p:nvSpPr>
        <p:spPr>
          <a:xfrm rot="19892634">
            <a:off x="2000232" y="3071810"/>
            <a:ext cx="1071570" cy="1428760"/>
          </a:xfrm>
          <a:prstGeom prst="parallelogram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Pravoúhlý trojúhelník 17"/>
          <p:cNvSpPr/>
          <p:nvPr/>
        </p:nvSpPr>
        <p:spPr>
          <a:xfrm rot="14679250">
            <a:off x="6960762" y="3693351"/>
            <a:ext cx="1285884" cy="1357322"/>
          </a:xfrm>
          <a:prstGeom prst="rtTriangle">
            <a:avLst/>
          </a:prstGeom>
          <a:solidFill>
            <a:srgbClr val="0066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Pravidelný pětiúhelník 22"/>
          <p:cNvSpPr/>
          <p:nvPr/>
        </p:nvSpPr>
        <p:spPr>
          <a:xfrm>
            <a:off x="500034" y="3357562"/>
            <a:ext cx="1125149" cy="1071570"/>
          </a:xfrm>
          <a:prstGeom prst="pentagon">
            <a:avLst/>
          </a:prstGeom>
          <a:solidFill>
            <a:srgbClr val="00FF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Šestiúhelník 24"/>
          <p:cNvSpPr/>
          <p:nvPr/>
        </p:nvSpPr>
        <p:spPr>
          <a:xfrm rot="2420536">
            <a:off x="2428860" y="5072074"/>
            <a:ext cx="1428760" cy="1231690"/>
          </a:xfrm>
          <a:prstGeom prst="hexagon">
            <a:avLst/>
          </a:prstGeom>
          <a:solidFill>
            <a:schemeClr val="accent6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olný tvar 26"/>
          <p:cNvSpPr/>
          <p:nvPr/>
        </p:nvSpPr>
        <p:spPr>
          <a:xfrm>
            <a:off x="500034" y="4929198"/>
            <a:ext cx="1238865" cy="1474839"/>
          </a:xfrm>
          <a:custGeom>
            <a:avLst/>
            <a:gdLst>
              <a:gd name="connsiteX0" fmla="*/ 0 w 1238865"/>
              <a:gd name="connsiteY0" fmla="*/ 0 h 1474839"/>
              <a:gd name="connsiteX1" fmla="*/ 1209368 w 1238865"/>
              <a:gd name="connsiteY1" fmla="*/ 530942 h 1474839"/>
              <a:gd name="connsiteX2" fmla="*/ 1238865 w 1238865"/>
              <a:gd name="connsiteY2" fmla="*/ 1002890 h 1474839"/>
              <a:gd name="connsiteX3" fmla="*/ 840658 w 1238865"/>
              <a:gd name="connsiteY3" fmla="*/ 1474839 h 1474839"/>
              <a:gd name="connsiteX4" fmla="*/ 0 w 1238865"/>
              <a:gd name="connsiteY4" fmla="*/ 0 h 14748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865" h="1474839">
                <a:moveTo>
                  <a:pt x="0" y="0"/>
                </a:moveTo>
                <a:lnTo>
                  <a:pt x="1209368" y="530942"/>
                </a:lnTo>
                <a:lnTo>
                  <a:pt x="1238865" y="1002890"/>
                </a:lnTo>
                <a:lnTo>
                  <a:pt x="840658" y="1474839"/>
                </a:lnTo>
                <a:lnTo>
                  <a:pt x="0" y="0"/>
                </a:lnTo>
                <a:close/>
              </a:path>
            </a:pathLst>
          </a:cu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Volný tvar 35"/>
          <p:cNvSpPr/>
          <p:nvPr/>
        </p:nvSpPr>
        <p:spPr>
          <a:xfrm rot="16200000">
            <a:off x="7210136" y="5291458"/>
            <a:ext cx="1120877" cy="1253613"/>
          </a:xfrm>
          <a:custGeom>
            <a:avLst/>
            <a:gdLst>
              <a:gd name="connsiteX0" fmla="*/ 280219 w 1120877"/>
              <a:gd name="connsiteY0" fmla="*/ 0 h 1253613"/>
              <a:gd name="connsiteX1" fmla="*/ 0 w 1120877"/>
              <a:gd name="connsiteY1" fmla="*/ 1253613 h 1253613"/>
              <a:gd name="connsiteX2" fmla="*/ 663677 w 1120877"/>
              <a:gd name="connsiteY2" fmla="*/ 796413 h 1253613"/>
              <a:gd name="connsiteX3" fmla="*/ 1120877 w 1120877"/>
              <a:gd name="connsiteY3" fmla="*/ 1238865 h 1253613"/>
              <a:gd name="connsiteX4" fmla="*/ 884903 w 1120877"/>
              <a:gd name="connsiteY4" fmla="*/ 235975 h 1253613"/>
              <a:gd name="connsiteX5" fmla="*/ 280219 w 1120877"/>
              <a:gd name="connsiteY5" fmla="*/ 0 h 12536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20877" h="1253613">
                <a:moveTo>
                  <a:pt x="280219" y="0"/>
                </a:moveTo>
                <a:lnTo>
                  <a:pt x="0" y="1253613"/>
                </a:lnTo>
                <a:lnTo>
                  <a:pt x="663677" y="796413"/>
                </a:lnTo>
                <a:lnTo>
                  <a:pt x="1120877" y="1238865"/>
                </a:lnTo>
                <a:lnTo>
                  <a:pt x="884903" y="235975"/>
                </a:lnTo>
                <a:lnTo>
                  <a:pt x="280219" y="0"/>
                </a:lnTo>
                <a:close/>
              </a:path>
            </a:pathLst>
          </a:cu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Kosoúhelník 36"/>
          <p:cNvSpPr/>
          <p:nvPr/>
        </p:nvSpPr>
        <p:spPr>
          <a:xfrm rot="15803043">
            <a:off x="714348" y="1857364"/>
            <a:ext cx="1140150" cy="857256"/>
          </a:xfrm>
          <a:prstGeom prst="parallelogram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TextovéPole 40"/>
          <p:cNvSpPr txBox="1"/>
          <p:nvPr/>
        </p:nvSpPr>
        <p:spPr>
          <a:xfrm>
            <a:off x="1071538" y="2000240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</a:t>
            </a:r>
            <a:endParaRPr lang="cs-CZ" sz="32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3214678" y="1714488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2</a:t>
            </a:r>
            <a:endParaRPr lang="cs-CZ" sz="32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5643570" y="1785926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3</a:t>
            </a:r>
            <a:endParaRPr lang="cs-CZ" sz="3200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857224" y="3643314"/>
            <a:ext cx="500066" cy="584775"/>
          </a:xfrm>
          <a:prstGeom prst="rect">
            <a:avLst/>
          </a:prstGeom>
          <a:solidFill>
            <a:srgbClr val="00FFFF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6</a:t>
            </a:r>
            <a:endParaRPr lang="cs-CZ" sz="3200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2285984" y="3571876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7</a:t>
            </a:r>
            <a:endParaRPr lang="cs-CZ" sz="3200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4286248" y="2714620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5</a:t>
            </a:r>
            <a:endParaRPr lang="cs-CZ" sz="3200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6072198" y="3714752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9</a:t>
            </a:r>
            <a:endParaRPr lang="cs-CZ" sz="3200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7572396" y="4214818"/>
            <a:ext cx="10001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  <a:endParaRPr lang="cs-CZ" sz="3200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1071538" y="5429264"/>
            <a:ext cx="6429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11</a:t>
            </a:r>
            <a:endParaRPr lang="cs-CZ" sz="3200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2786050" y="5357826"/>
            <a:ext cx="7143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12</a:t>
            </a:r>
            <a:endParaRPr lang="cs-CZ" sz="3200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7286644" y="5643578"/>
            <a:ext cx="7858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14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214678" y="6492875"/>
            <a:ext cx="2895600" cy="365125"/>
          </a:xfrm>
        </p:spPr>
        <p:txBody>
          <a:bodyPr/>
          <a:lstStyle/>
          <a:p>
            <a:pPr>
              <a:defRPr/>
            </a:pPr>
            <a:endParaRPr lang="cs-CZ" dirty="0"/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10501354" y="5072074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TextovéPole 69"/>
          <p:cNvSpPr txBox="1"/>
          <p:nvPr/>
        </p:nvSpPr>
        <p:spPr>
          <a:xfrm>
            <a:off x="1928794" y="642918"/>
            <a:ext cx="52864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cap="all" dirty="0" smtClean="0"/>
              <a:t>OBVOD LICHOBĚŽNÍKU</a:t>
            </a:r>
            <a:endParaRPr lang="cs-CZ" sz="3200" b="1" cap="all" dirty="0"/>
          </a:p>
        </p:txBody>
      </p:sp>
      <p:grpSp>
        <p:nvGrpSpPr>
          <p:cNvPr id="3" name="Skupina 13"/>
          <p:cNvGrpSpPr/>
          <p:nvPr/>
        </p:nvGrpSpPr>
        <p:grpSpPr>
          <a:xfrm>
            <a:off x="1714480" y="1500174"/>
            <a:ext cx="5072098" cy="3585171"/>
            <a:chOff x="642910" y="1142984"/>
            <a:chExt cx="5072098" cy="3585171"/>
          </a:xfrm>
        </p:grpSpPr>
        <p:sp>
          <p:nvSpPr>
            <p:cNvPr id="51" name="Lichoběžník 50"/>
            <p:cNvSpPr/>
            <p:nvPr/>
          </p:nvSpPr>
          <p:spPr>
            <a:xfrm>
              <a:off x="1071538" y="1714488"/>
              <a:ext cx="4071966" cy="2500330"/>
            </a:xfrm>
            <a:prstGeom prst="trapezoid">
              <a:avLst>
                <a:gd name="adj" fmla="val 42778"/>
              </a:avLst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" name="TextovéPole 51"/>
            <p:cNvSpPr txBox="1"/>
            <p:nvPr/>
          </p:nvSpPr>
          <p:spPr>
            <a:xfrm>
              <a:off x="642910" y="4071942"/>
              <a:ext cx="50006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/>
                <a:t>A</a:t>
              </a:r>
              <a:endParaRPr lang="cs-CZ" sz="3200" b="1" dirty="0"/>
            </a:p>
          </p:txBody>
        </p:sp>
        <p:sp>
          <p:nvSpPr>
            <p:cNvPr id="53" name="TextovéPole 52"/>
            <p:cNvSpPr txBox="1"/>
            <p:nvPr/>
          </p:nvSpPr>
          <p:spPr>
            <a:xfrm>
              <a:off x="5214942" y="4000504"/>
              <a:ext cx="50006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/>
                <a:t>B</a:t>
              </a:r>
              <a:endParaRPr lang="cs-CZ" sz="3200" b="1" dirty="0"/>
            </a:p>
          </p:txBody>
        </p:sp>
        <p:sp>
          <p:nvSpPr>
            <p:cNvPr id="54" name="TextovéPole 53"/>
            <p:cNvSpPr txBox="1"/>
            <p:nvPr/>
          </p:nvSpPr>
          <p:spPr>
            <a:xfrm>
              <a:off x="1643042" y="1285860"/>
              <a:ext cx="50006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/>
                <a:t>D</a:t>
              </a:r>
              <a:endParaRPr lang="cs-CZ" sz="3200" b="1" dirty="0"/>
            </a:p>
          </p:txBody>
        </p:sp>
        <p:sp>
          <p:nvSpPr>
            <p:cNvPr id="55" name="TextovéPole 54"/>
            <p:cNvSpPr txBox="1"/>
            <p:nvPr/>
          </p:nvSpPr>
          <p:spPr>
            <a:xfrm>
              <a:off x="4143372" y="1285860"/>
              <a:ext cx="50006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/>
                <a:t>C</a:t>
              </a:r>
              <a:endParaRPr lang="cs-CZ" sz="3200" b="1" dirty="0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2786050" y="4143380"/>
              <a:ext cx="50006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>
                  <a:solidFill>
                    <a:srgbClr val="FF0000"/>
                  </a:solidFill>
                </a:rPr>
                <a:t>a</a:t>
              </a:r>
              <a:endParaRPr lang="cs-CZ" sz="3200" b="1" dirty="0">
                <a:solidFill>
                  <a:srgbClr val="FF0000"/>
                </a:solidFill>
              </a:endParaRPr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4643438" y="2500306"/>
              <a:ext cx="490542" cy="5942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>
                  <a:solidFill>
                    <a:srgbClr val="0000FF"/>
                  </a:solidFill>
                </a:rPr>
                <a:t>b</a:t>
              </a:r>
              <a:endParaRPr lang="cs-CZ" sz="3200" b="1" dirty="0">
                <a:solidFill>
                  <a:srgbClr val="0000FF"/>
                </a:solidFill>
              </a:endParaRPr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2857488" y="1142984"/>
              <a:ext cx="490542" cy="5942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>
                  <a:solidFill>
                    <a:srgbClr val="00B050"/>
                  </a:solidFill>
                </a:rPr>
                <a:t>c</a:t>
              </a:r>
              <a:endParaRPr lang="cs-CZ" sz="3200" b="1" dirty="0">
                <a:solidFill>
                  <a:srgbClr val="00B050"/>
                </a:solidFill>
              </a:endParaRPr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1142976" y="2500306"/>
              <a:ext cx="490542" cy="5942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>
                  <a:solidFill>
                    <a:schemeClr val="accent6">
                      <a:lumMod val="50000"/>
                    </a:schemeClr>
                  </a:solidFill>
                </a:rPr>
                <a:t>d</a:t>
              </a:r>
              <a:endParaRPr lang="cs-CZ" sz="3200" b="1" dirty="0">
                <a:solidFill>
                  <a:schemeClr val="accent6">
                    <a:lumMod val="50000"/>
                  </a:schemeClr>
                </a:solidFill>
              </a:endParaRPr>
            </a:p>
          </p:txBody>
        </p:sp>
      </p:grpSp>
      <p:cxnSp>
        <p:nvCxnSpPr>
          <p:cNvPr id="16" name="Přímá spojovací čára 15"/>
          <p:cNvCxnSpPr/>
          <p:nvPr/>
        </p:nvCxnSpPr>
        <p:spPr>
          <a:xfrm>
            <a:off x="2143108" y="4572008"/>
            <a:ext cx="4071966" cy="1588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rot="16200000" flipV="1">
            <a:off x="4429124" y="2786058"/>
            <a:ext cx="2500330" cy="1071570"/>
          </a:xfrm>
          <a:prstGeom prst="line">
            <a:avLst/>
          </a:prstGeom>
          <a:ln w="76200">
            <a:solidFill>
              <a:srgbClr val="0000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>
            <a:off x="3214678" y="2071678"/>
            <a:ext cx="1928826" cy="1588"/>
          </a:xfrm>
          <a:prstGeom prst="line">
            <a:avLst/>
          </a:prstGeom>
          <a:ln w="762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 rot="5400000">
            <a:off x="1428728" y="2786058"/>
            <a:ext cx="2500330" cy="1071570"/>
          </a:xfrm>
          <a:prstGeom prst="line">
            <a:avLst/>
          </a:prstGeom>
          <a:ln w="762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2500298" y="5286388"/>
            <a:ext cx="335758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o = a + b + c + d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214678" y="6492875"/>
            <a:ext cx="2895600" cy="365125"/>
          </a:xfrm>
        </p:spPr>
        <p:txBody>
          <a:bodyPr/>
          <a:lstStyle/>
          <a:p>
            <a:pPr>
              <a:defRPr/>
            </a:pPr>
            <a:endParaRPr lang="cs-CZ" dirty="0"/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10501354" y="5072074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TextovéPole 69"/>
          <p:cNvSpPr txBox="1"/>
          <p:nvPr/>
        </p:nvSpPr>
        <p:spPr>
          <a:xfrm>
            <a:off x="1928794" y="642918"/>
            <a:ext cx="52864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cap="all" dirty="0" err="1" smtClean="0"/>
              <a:t>OBsah</a:t>
            </a:r>
            <a:r>
              <a:rPr lang="cs-CZ" sz="3200" b="1" cap="all" dirty="0" smtClean="0"/>
              <a:t> LICHOBĚŽNÍKU</a:t>
            </a:r>
            <a:endParaRPr lang="cs-CZ" sz="3200" b="1" cap="all" dirty="0"/>
          </a:p>
        </p:txBody>
      </p:sp>
      <p:grpSp>
        <p:nvGrpSpPr>
          <p:cNvPr id="3" name="Skupina 13"/>
          <p:cNvGrpSpPr/>
          <p:nvPr/>
        </p:nvGrpSpPr>
        <p:grpSpPr>
          <a:xfrm>
            <a:off x="642910" y="1428736"/>
            <a:ext cx="4714908" cy="3656609"/>
            <a:chOff x="642910" y="1142984"/>
            <a:chExt cx="4714908" cy="3656609"/>
          </a:xfrm>
        </p:grpSpPr>
        <p:sp>
          <p:nvSpPr>
            <p:cNvPr id="51" name="Lichoběžník 50"/>
            <p:cNvSpPr/>
            <p:nvPr/>
          </p:nvSpPr>
          <p:spPr>
            <a:xfrm>
              <a:off x="1071538" y="1714488"/>
              <a:ext cx="4071966" cy="2500330"/>
            </a:xfrm>
            <a:prstGeom prst="trapezoid">
              <a:avLst>
                <a:gd name="adj" fmla="val 42778"/>
              </a:avLst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" name="TextovéPole 51"/>
            <p:cNvSpPr txBox="1"/>
            <p:nvPr/>
          </p:nvSpPr>
          <p:spPr>
            <a:xfrm>
              <a:off x="642910" y="4071942"/>
              <a:ext cx="50006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/>
                <a:t>A</a:t>
              </a:r>
              <a:endParaRPr lang="cs-CZ" sz="3200" b="1" dirty="0"/>
            </a:p>
          </p:txBody>
        </p:sp>
        <p:sp>
          <p:nvSpPr>
            <p:cNvPr id="53" name="TextovéPole 52"/>
            <p:cNvSpPr txBox="1"/>
            <p:nvPr/>
          </p:nvSpPr>
          <p:spPr>
            <a:xfrm>
              <a:off x="4857752" y="4214818"/>
              <a:ext cx="50006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/>
                <a:t>B</a:t>
              </a:r>
              <a:endParaRPr lang="cs-CZ" sz="3200" b="1" dirty="0"/>
            </a:p>
          </p:txBody>
        </p:sp>
        <p:sp>
          <p:nvSpPr>
            <p:cNvPr id="54" name="TextovéPole 53"/>
            <p:cNvSpPr txBox="1"/>
            <p:nvPr/>
          </p:nvSpPr>
          <p:spPr>
            <a:xfrm>
              <a:off x="1643042" y="1285860"/>
              <a:ext cx="50006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/>
                <a:t>D</a:t>
              </a:r>
              <a:endParaRPr lang="cs-CZ" sz="3200" b="1" dirty="0"/>
            </a:p>
          </p:txBody>
        </p:sp>
        <p:sp>
          <p:nvSpPr>
            <p:cNvPr id="55" name="TextovéPole 54"/>
            <p:cNvSpPr txBox="1"/>
            <p:nvPr/>
          </p:nvSpPr>
          <p:spPr>
            <a:xfrm>
              <a:off x="4143372" y="1285860"/>
              <a:ext cx="50006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/>
                <a:t>C</a:t>
              </a:r>
              <a:endParaRPr lang="cs-CZ" sz="3200" b="1" dirty="0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2786050" y="4143380"/>
              <a:ext cx="50006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>
                  <a:solidFill>
                    <a:srgbClr val="FF0000"/>
                  </a:solidFill>
                </a:rPr>
                <a:t>a</a:t>
              </a:r>
              <a:endParaRPr lang="cs-CZ" sz="3200" b="1" dirty="0">
                <a:solidFill>
                  <a:srgbClr val="FF0000"/>
                </a:solidFill>
              </a:endParaRPr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4429124" y="2143116"/>
              <a:ext cx="490542" cy="5942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>
                  <a:solidFill>
                    <a:srgbClr val="0000FF"/>
                  </a:solidFill>
                </a:rPr>
                <a:t>b</a:t>
              </a:r>
              <a:endParaRPr lang="cs-CZ" sz="3200" b="1" dirty="0">
                <a:solidFill>
                  <a:srgbClr val="0000FF"/>
                </a:solidFill>
              </a:endParaRPr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2857488" y="1142984"/>
              <a:ext cx="490542" cy="5942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>
                  <a:solidFill>
                    <a:srgbClr val="00B050"/>
                  </a:solidFill>
                </a:rPr>
                <a:t>c</a:t>
              </a:r>
              <a:endParaRPr lang="cs-CZ" sz="3200" b="1" dirty="0">
                <a:solidFill>
                  <a:srgbClr val="00B050"/>
                </a:solidFill>
              </a:endParaRPr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1142976" y="2500306"/>
              <a:ext cx="490542" cy="5942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>
                  <a:solidFill>
                    <a:schemeClr val="accent6">
                      <a:lumMod val="50000"/>
                    </a:schemeClr>
                  </a:solidFill>
                </a:rPr>
                <a:t>d</a:t>
              </a:r>
              <a:endParaRPr lang="cs-CZ" sz="3200" b="1" dirty="0">
                <a:solidFill>
                  <a:schemeClr val="accent6">
                    <a:lumMod val="50000"/>
                  </a:schemeClr>
                </a:solidFill>
              </a:endParaRPr>
            </a:p>
          </p:txBody>
        </p:sp>
      </p:grpSp>
      <p:cxnSp>
        <p:nvCxnSpPr>
          <p:cNvPr id="16" name="Přímá spojovací čára 15"/>
          <p:cNvCxnSpPr/>
          <p:nvPr/>
        </p:nvCxnSpPr>
        <p:spPr>
          <a:xfrm>
            <a:off x="1071538" y="4500570"/>
            <a:ext cx="4071966" cy="1588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rot="16200000" flipV="1">
            <a:off x="3357554" y="2714620"/>
            <a:ext cx="2500330" cy="1071570"/>
          </a:xfrm>
          <a:prstGeom prst="line">
            <a:avLst/>
          </a:prstGeom>
          <a:ln w="76200">
            <a:solidFill>
              <a:srgbClr val="0000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>
            <a:off x="2143108" y="2000240"/>
            <a:ext cx="1928826" cy="1588"/>
          </a:xfrm>
          <a:prstGeom prst="line">
            <a:avLst/>
          </a:prstGeom>
          <a:ln w="762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 rot="5400000">
            <a:off x="357158" y="2714620"/>
            <a:ext cx="2500330" cy="1071570"/>
          </a:xfrm>
          <a:prstGeom prst="line">
            <a:avLst/>
          </a:prstGeom>
          <a:ln w="762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 rot="5400000">
            <a:off x="893737" y="3249611"/>
            <a:ext cx="2500330" cy="1588"/>
          </a:xfrm>
          <a:prstGeom prst="line">
            <a:avLst/>
          </a:prstGeom>
          <a:ln w="57150"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2214546" y="3500438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v</a:t>
            </a:r>
            <a:endParaRPr lang="cs-CZ" sz="3200" b="1" dirty="0"/>
          </a:p>
        </p:txBody>
      </p:sp>
      <p:cxnSp>
        <p:nvCxnSpPr>
          <p:cNvPr id="31" name="Přímá spojovací čára 30"/>
          <p:cNvCxnSpPr>
            <a:stCxn id="53" idx="0"/>
          </p:cNvCxnSpPr>
          <p:nvPr/>
        </p:nvCxnSpPr>
        <p:spPr>
          <a:xfrm rot="16200000" flipH="1">
            <a:off x="7125892" y="2482463"/>
            <a:ext cx="2" cy="4036217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/>
          <p:nvPr/>
        </p:nvCxnSpPr>
        <p:spPr>
          <a:xfrm flipV="1">
            <a:off x="4500562" y="3214687"/>
            <a:ext cx="214314" cy="71437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ovéPole 35"/>
          <p:cNvSpPr txBox="1"/>
          <p:nvPr/>
        </p:nvSpPr>
        <p:spPr>
          <a:xfrm>
            <a:off x="4143372" y="3286124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S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214678" y="6492875"/>
            <a:ext cx="2895600" cy="365125"/>
          </a:xfrm>
        </p:spPr>
        <p:txBody>
          <a:bodyPr/>
          <a:lstStyle/>
          <a:p>
            <a:pPr>
              <a:defRPr/>
            </a:pPr>
            <a:endParaRPr lang="cs-CZ" dirty="0"/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10501354" y="5072074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TextovéPole 69"/>
          <p:cNvSpPr txBox="1"/>
          <p:nvPr/>
        </p:nvSpPr>
        <p:spPr>
          <a:xfrm>
            <a:off x="1928794" y="642918"/>
            <a:ext cx="52864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cap="all" dirty="0" err="1" smtClean="0"/>
              <a:t>OBsah</a:t>
            </a:r>
            <a:r>
              <a:rPr lang="cs-CZ" sz="3200" b="1" cap="all" dirty="0" smtClean="0"/>
              <a:t> LICHOBĚŽNÍKU</a:t>
            </a:r>
            <a:endParaRPr lang="cs-CZ" sz="3200" b="1" cap="all" dirty="0"/>
          </a:p>
        </p:txBody>
      </p:sp>
      <p:grpSp>
        <p:nvGrpSpPr>
          <p:cNvPr id="3" name="Skupina 13"/>
          <p:cNvGrpSpPr/>
          <p:nvPr/>
        </p:nvGrpSpPr>
        <p:grpSpPr>
          <a:xfrm>
            <a:off x="642910" y="1428736"/>
            <a:ext cx="4714908" cy="3656609"/>
            <a:chOff x="642910" y="1142984"/>
            <a:chExt cx="4714908" cy="3656609"/>
          </a:xfrm>
        </p:grpSpPr>
        <p:sp>
          <p:nvSpPr>
            <p:cNvPr id="51" name="Lichoběžník 50"/>
            <p:cNvSpPr/>
            <p:nvPr/>
          </p:nvSpPr>
          <p:spPr>
            <a:xfrm>
              <a:off x="1071538" y="1714488"/>
              <a:ext cx="4071966" cy="2500330"/>
            </a:xfrm>
            <a:prstGeom prst="trapezoid">
              <a:avLst>
                <a:gd name="adj" fmla="val 42778"/>
              </a:avLst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" name="TextovéPole 51"/>
            <p:cNvSpPr txBox="1"/>
            <p:nvPr/>
          </p:nvSpPr>
          <p:spPr>
            <a:xfrm>
              <a:off x="642910" y="4214818"/>
              <a:ext cx="50006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/>
                <a:t>A</a:t>
              </a:r>
              <a:endParaRPr lang="cs-CZ" sz="3200" b="1" dirty="0"/>
            </a:p>
          </p:txBody>
        </p:sp>
        <p:sp>
          <p:nvSpPr>
            <p:cNvPr id="53" name="TextovéPole 52"/>
            <p:cNvSpPr txBox="1"/>
            <p:nvPr/>
          </p:nvSpPr>
          <p:spPr>
            <a:xfrm>
              <a:off x="4857752" y="4214818"/>
              <a:ext cx="50006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/>
                <a:t>B</a:t>
              </a:r>
              <a:endParaRPr lang="cs-CZ" sz="3200" b="1" dirty="0"/>
            </a:p>
          </p:txBody>
        </p:sp>
        <p:sp>
          <p:nvSpPr>
            <p:cNvPr id="54" name="TextovéPole 53"/>
            <p:cNvSpPr txBox="1"/>
            <p:nvPr/>
          </p:nvSpPr>
          <p:spPr>
            <a:xfrm>
              <a:off x="1643042" y="1285860"/>
              <a:ext cx="50006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/>
                <a:t>D</a:t>
              </a:r>
              <a:endParaRPr lang="cs-CZ" sz="3200" b="1" dirty="0"/>
            </a:p>
          </p:txBody>
        </p:sp>
        <p:sp>
          <p:nvSpPr>
            <p:cNvPr id="55" name="TextovéPole 54"/>
            <p:cNvSpPr txBox="1"/>
            <p:nvPr/>
          </p:nvSpPr>
          <p:spPr>
            <a:xfrm>
              <a:off x="4143372" y="1285860"/>
              <a:ext cx="50006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/>
                <a:t>C</a:t>
              </a:r>
              <a:endParaRPr lang="cs-CZ" sz="3200" b="1" dirty="0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2786050" y="4143380"/>
              <a:ext cx="50006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>
                  <a:solidFill>
                    <a:srgbClr val="FF0000"/>
                  </a:solidFill>
                </a:rPr>
                <a:t>a</a:t>
              </a:r>
              <a:endParaRPr lang="cs-CZ" sz="3200" b="1" dirty="0">
                <a:solidFill>
                  <a:srgbClr val="FF0000"/>
                </a:solidFill>
              </a:endParaRPr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4429124" y="2143116"/>
              <a:ext cx="490542" cy="5942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>
                  <a:solidFill>
                    <a:srgbClr val="0000FF"/>
                  </a:solidFill>
                </a:rPr>
                <a:t>b</a:t>
              </a:r>
              <a:endParaRPr lang="cs-CZ" sz="3200" b="1" dirty="0">
                <a:solidFill>
                  <a:srgbClr val="0000FF"/>
                </a:solidFill>
              </a:endParaRPr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2857488" y="1142984"/>
              <a:ext cx="490542" cy="5942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>
                  <a:solidFill>
                    <a:srgbClr val="00B050"/>
                  </a:solidFill>
                </a:rPr>
                <a:t>c</a:t>
              </a:r>
              <a:endParaRPr lang="cs-CZ" sz="3200" b="1" dirty="0">
                <a:solidFill>
                  <a:srgbClr val="00B050"/>
                </a:solidFill>
              </a:endParaRPr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1142976" y="2500306"/>
              <a:ext cx="490542" cy="5942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>
                  <a:solidFill>
                    <a:schemeClr val="accent6">
                      <a:lumMod val="50000"/>
                    </a:schemeClr>
                  </a:solidFill>
                </a:rPr>
                <a:t>d</a:t>
              </a:r>
              <a:endParaRPr lang="cs-CZ" sz="3200" b="1" dirty="0">
                <a:solidFill>
                  <a:schemeClr val="accent6">
                    <a:lumMod val="50000"/>
                  </a:schemeClr>
                </a:solidFill>
              </a:endParaRPr>
            </a:p>
          </p:txBody>
        </p:sp>
      </p:grpSp>
      <p:cxnSp>
        <p:nvCxnSpPr>
          <p:cNvPr id="16" name="Přímá spojovací čára 15"/>
          <p:cNvCxnSpPr/>
          <p:nvPr/>
        </p:nvCxnSpPr>
        <p:spPr>
          <a:xfrm>
            <a:off x="1071538" y="4500570"/>
            <a:ext cx="4071966" cy="1588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rot="16200000" flipV="1">
            <a:off x="3357554" y="2714620"/>
            <a:ext cx="2500330" cy="1071570"/>
          </a:xfrm>
          <a:prstGeom prst="line">
            <a:avLst/>
          </a:prstGeom>
          <a:ln w="76200">
            <a:solidFill>
              <a:srgbClr val="0000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>
            <a:off x="2143108" y="2000240"/>
            <a:ext cx="1928826" cy="1588"/>
          </a:xfrm>
          <a:prstGeom prst="line">
            <a:avLst/>
          </a:prstGeom>
          <a:ln w="762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 rot="5400000">
            <a:off x="357158" y="2714620"/>
            <a:ext cx="2500330" cy="1071570"/>
          </a:xfrm>
          <a:prstGeom prst="line">
            <a:avLst/>
          </a:prstGeom>
          <a:ln w="762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 rot="5400000">
            <a:off x="893737" y="3249611"/>
            <a:ext cx="2500330" cy="1588"/>
          </a:xfrm>
          <a:prstGeom prst="line">
            <a:avLst/>
          </a:prstGeom>
          <a:ln w="57150"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2214546" y="3500438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v</a:t>
            </a:r>
            <a:endParaRPr lang="cs-CZ" sz="3200" b="1" dirty="0"/>
          </a:p>
        </p:txBody>
      </p:sp>
      <p:cxnSp>
        <p:nvCxnSpPr>
          <p:cNvPr id="31" name="Přímá spojovací čára 30"/>
          <p:cNvCxnSpPr>
            <a:stCxn id="53" idx="0"/>
          </p:cNvCxnSpPr>
          <p:nvPr/>
        </p:nvCxnSpPr>
        <p:spPr>
          <a:xfrm rot="16200000" flipH="1">
            <a:off x="7125892" y="2482463"/>
            <a:ext cx="2" cy="4036217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/>
          <p:nvPr/>
        </p:nvCxnSpPr>
        <p:spPr>
          <a:xfrm flipV="1">
            <a:off x="4500562" y="3214687"/>
            <a:ext cx="214314" cy="71437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ovéPole 35"/>
          <p:cNvSpPr txBox="1"/>
          <p:nvPr/>
        </p:nvSpPr>
        <p:spPr>
          <a:xfrm>
            <a:off x="4143372" y="3286124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S</a:t>
            </a:r>
            <a:endParaRPr lang="cs-CZ" sz="3200" b="1" dirty="0"/>
          </a:p>
        </p:txBody>
      </p:sp>
      <p:cxnSp>
        <p:nvCxnSpPr>
          <p:cNvPr id="26" name="Přímá spojovací čára 25"/>
          <p:cNvCxnSpPr/>
          <p:nvPr/>
        </p:nvCxnSpPr>
        <p:spPr>
          <a:xfrm>
            <a:off x="2143108" y="2000240"/>
            <a:ext cx="5000660" cy="250033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6929454" y="4500570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E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214678" y="6492875"/>
            <a:ext cx="2895600" cy="365125"/>
          </a:xfrm>
        </p:spPr>
        <p:txBody>
          <a:bodyPr/>
          <a:lstStyle/>
          <a:p>
            <a:pPr>
              <a:defRPr/>
            </a:pPr>
            <a:endParaRPr lang="cs-CZ" dirty="0"/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10501354" y="5072074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TextovéPole 69"/>
          <p:cNvSpPr txBox="1"/>
          <p:nvPr/>
        </p:nvSpPr>
        <p:spPr>
          <a:xfrm>
            <a:off x="1928794" y="642918"/>
            <a:ext cx="52864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cap="all" dirty="0" err="1" smtClean="0"/>
              <a:t>OBsah</a:t>
            </a:r>
            <a:r>
              <a:rPr lang="cs-CZ" sz="3200" b="1" cap="all" dirty="0" smtClean="0"/>
              <a:t> LICHOBĚŽNÍKU</a:t>
            </a:r>
            <a:endParaRPr lang="cs-CZ" sz="3200" b="1" cap="all" dirty="0"/>
          </a:p>
        </p:txBody>
      </p:sp>
      <p:grpSp>
        <p:nvGrpSpPr>
          <p:cNvPr id="3" name="Skupina 13"/>
          <p:cNvGrpSpPr/>
          <p:nvPr/>
        </p:nvGrpSpPr>
        <p:grpSpPr>
          <a:xfrm>
            <a:off x="642910" y="1428736"/>
            <a:ext cx="4714908" cy="3656609"/>
            <a:chOff x="642910" y="1142984"/>
            <a:chExt cx="4714908" cy="3656609"/>
          </a:xfrm>
        </p:grpSpPr>
        <p:sp>
          <p:nvSpPr>
            <p:cNvPr id="51" name="Lichoběžník 50"/>
            <p:cNvSpPr/>
            <p:nvPr/>
          </p:nvSpPr>
          <p:spPr>
            <a:xfrm>
              <a:off x="1071538" y="1714488"/>
              <a:ext cx="4071966" cy="2500330"/>
            </a:xfrm>
            <a:prstGeom prst="trapezoid">
              <a:avLst>
                <a:gd name="adj" fmla="val 42778"/>
              </a:avLst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" name="TextovéPole 51"/>
            <p:cNvSpPr txBox="1"/>
            <p:nvPr/>
          </p:nvSpPr>
          <p:spPr>
            <a:xfrm>
              <a:off x="642910" y="4214818"/>
              <a:ext cx="50006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/>
                <a:t>A</a:t>
              </a:r>
              <a:endParaRPr lang="cs-CZ" sz="3200" b="1" dirty="0"/>
            </a:p>
          </p:txBody>
        </p:sp>
        <p:sp>
          <p:nvSpPr>
            <p:cNvPr id="53" name="TextovéPole 52"/>
            <p:cNvSpPr txBox="1"/>
            <p:nvPr/>
          </p:nvSpPr>
          <p:spPr>
            <a:xfrm>
              <a:off x="4857752" y="4214818"/>
              <a:ext cx="50006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/>
                <a:t>B</a:t>
              </a:r>
              <a:endParaRPr lang="cs-CZ" sz="3200" b="1" dirty="0"/>
            </a:p>
          </p:txBody>
        </p:sp>
        <p:sp>
          <p:nvSpPr>
            <p:cNvPr id="54" name="TextovéPole 53"/>
            <p:cNvSpPr txBox="1"/>
            <p:nvPr/>
          </p:nvSpPr>
          <p:spPr>
            <a:xfrm>
              <a:off x="1643042" y="1285860"/>
              <a:ext cx="50006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/>
                <a:t>D</a:t>
              </a:r>
              <a:endParaRPr lang="cs-CZ" sz="3200" b="1" dirty="0"/>
            </a:p>
          </p:txBody>
        </p:sp>
        <p:sp>
          <p:nvSpPr>
            <p:cNvPr id="55" name="TextovéPole 54"/>
            <p:cNvSpPr txBox="1"/>
            <p:nvPr/>
          </p:nvSpPr>
          <p:spPr>
            <a:xfrm>
              <a:off x="4143372" y="1285860"/>
              <a:ext cx="50006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/>
                <a:t>C</a:t>
              </a:r>
              <a:endParaRPr lang="cs-CZ" sz="3200" b="1" dirty="0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2786050" y="4143380"/>
              <a:ext cx="50006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>
                  <a:solidFill>
                    <a:srgbClr val="FF0000"/>
                  </a:solidFill>
                </a:rPr>
                <a:t>a</a:t>
              </a:r>
              <a:endParaRPr lang="cs-CZ" sz="3200" b="1" dirty="0">
                <a:solidFill>
                  <a:srgbClr val="FF0000"/>
                </a:solidFill>
              </a:endParaRPr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4429124" y="2143116"/>
              <a:ext cx="490542" cy="5942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>
                  <a:solidFill>
                    <a:srgbClr val="0000FF"/>
                  </a:solidFill>
                </a:rPr>
                <a:t>b</a:t>
              </a:r>
              <a:endParaRPr lang="cs-CZ" sz="3200" b="1" dirty="0">
                <a:solidFill>
                  <a:srgbClr val="0000FF"/>
                </a:solidFill>
              </a:endParaRPr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2857488" y="1142984"/>
              <a:ext cx="490542" cy="5942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>
                  <a:solidFill>
                    <a:srgbClr val="00B050"/>
                  </a:solidFill>
                </a:rPr>
                <a:t>c</a:t>
              </a:r>
              <a:endParaRPr lang="cs-CZ" sz="3200" b="1" dirty="0">
                <a:solidFill>
                  <a:srgbClr val="00B050"/>
                </a:solidFill>
              </a:endParaRPr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1142976" y="2500306"/>
              <a:ext cx="490542" cy="5942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>
                  <a:solidFill>
                    <a:schemeClr val="accent6">
                      <a:lumMod val="50000"/>
                    </a:schemeClr>
                  </a:solidFill>
                </a:rPr>
                <a:t>d</a:t>
              </a:r>
              <a:endParaRPr lang="cs-CZ" sz="3200" b="1" dirty="0">
                <a:solidFill>
                  <a:schemeClr val="accent6">
                    <a:lumMod val="50000"/>
                  </a:schemeClr>
                </a:solidFill>
              </a:endParaRPr>
            </a:p>
          </p:txBody>
        </p:sp>
      </p:grpSp>
      <p:cxnSp>
        <p:nvCxnSpPr>
          <p:cNvPr id="16" name="Přímá spojovací čára 15"/>
          <p:cNvCxnSpPr/>
          <p:nvPr/>
        </p:nvCxnSpPr>
        <p:spPr>
          <a:xfrm>
            <a:off x="1071538" y="4500570"/>
            <a:ext cx="4071966" cy="1588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rot="16200000" flipV="1">
            <a:off x="3357554" y="2714620"/>
            <a:ext cx="2500330" cy="1071570"/>
          </a:xfrm>
          <a:prstGeom prst="line">
            <a:avLst/>
          </a:prstGeom>
          <a:ln w="76200">
            <a:solidFill>
              <a:srgbClr val="0000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>
            <a:off x="2143108" y="2000240"/>
            <a:ext cx="1928826" cy="1588"/>
          </a:xfrm>
          <a:prstGeom prst="line">
            <a:avLst/>
          </a:prstGeom>
          <a:ln w="762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 rot="5400000">
            <a:off x="357158" y="2714620"/>
            <a:ext cx="2500330" cy="1071570"/>
          </a:xfrm>
          <a:prstGeom prst="line">
            <a:avLst/>
          </a:prstGeom>
          <a:ln w="762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 rot="5400000">
            <a:off x="893737" y="3249611"/>
            <a:ext cx="2500330" cy="1588"/>
          </a:xfrm>
          <a:prstGeom prst="line">
            <a:avLst/>
          </a:prstGeom>
          <a:ln w="57150"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2214546" y="3500438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v</a:t>
            </a:r>
            <a:endParaRPr lang="cs-CZ" sz="3200" b="1" dirty="0"/>
          </a:p>
        </p:txBody>
      </p:sp>
      <p:cxnSp>
        <p:nvCxnSpPr>
          <p:cNvPr id="31" name="Přímá spojovací čára 30"/>
          <p:cNvCxnSpPr>
            <a:stCxn id="53" idx="0"/>
          </p:cNvCxnSpPr>
          <p:nvPr/>
        </p:nvCxnSpPr>
        <p:spPr>
          <a:xfrm rot="16200000" flipH="1">
            <a:off x="7125892" y="2482463"/>
            <a:ext cx="2" cy="4036217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/>
          <p:nvPr/>
        </p:nvCxnSpPr>
        <p:spPr>
          <a:xfrm flipV="1">
            <a:off x="4500562" y="3214687"/>
            <a:ext cx="214314" cy="71437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ovéPole 35"/>
          <p:cNvSpPr txBox="1"/>
          <p:nvPr/>
        </p:nvSpPr>
        <p:spPr>
          <a:xfrm>
            <a:off x="4143372" y="3286124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S</a:t>
            </a:r>
            <a:endParaRPr lang="cs-CZ" sz="3200" b="1" dirty="0"/>
          </a:p>
        </p:txBody>
      </p:sp>
      <p:cxnSp>
        <p:nvCxnSpPr>
          <p:cNvPr id="26" name="Přímá spojovací čára 25"/>
          <p:cNvCxnSpPr/>
          <p:nvPr/>
        </p:nvCxnSpPr>
        <p:spPr>
          <a:xfrm>
            <a:off x="2143108" y="2000240"/>
            <a:ext cx="5000660" cy="250033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6929454" y="4500570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E</a:t>
            </a:r>
            <a:endParaRPr lang="cs-CZ" sz="3200" b="1" dirty="0"/>
          </a:p>
        </p:txBody>
      </p:sp>
      <p:cxnSp>
        <p:nvCxnSpPr>
          <p:cNvPr id="30" name="Přímá spojovací čára 29"/>
          <p:cNvCxnSpPr/>
          <p:nvPr/>
        </p:nvCxnSpPr>
        <p:spPr>
          <a:xfrm rot="5400000" flipH="1" flipV="1">
            <a:off x="6125779" y="3518295"/>
            <a:ext cx="789" cy="1965338"/>
          </a:xfrm>
          <a:prstGeom prst="line">
            <a:avLst/>
          </a:prstGeom>
          <a:ln w="762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ovéPole 40"/>
          <p:cNvSpPr txBox="1"/>
          <p:nvPr/>
        </p:nvSpPr>
        <p:spPr>
          <a:xfrm>
            <a:off x="5786446" y="4429132"/>
            <a:ext cx="490542" cy="5942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c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42" name="Volný tvar 41"/>
          <p:cNvSpPr/>
          <p:nvPr/>
        </p:nvSpPr>
        <p:spPr>
          <a:xfrm>
            <a:off x="2271252" y="2050026"/>
            <a:ext cx="2286000" cy="1150374"/>
          </a:xfrm>
          <a:custGeom>
            <a:avLst/>
            <a:gdLst>
              <a:gd name="connsiteX0" fmla="*/ 0 w 2286000"/>
              <a:gd name="connsiteY0" fmla="*/ 0 h 1150374"/>
              <a:gd name="connsiteX1" fmla="*/ 1784554 w 2286000"/>
              <a:gd name="connsiteY1" fmla="*/ 0 h 1150374"/>
              <a:gd name="connsiteX2" fmla="*/ 2286000 w 2286000"/>
              <a:gd name="connsiteY2" fmla="*/ 1150374 h 1150374"/>
              <a:gd name="connsiteX3" fmla="*/ 0 w 2286000"/>
              <a:gd name="connsiteY3" fmla="*/ 0 h 11503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86000" h="1150374">
                <a:moveTo>
                  <a:pt x="0" y="0"/>
                </a:moveTo>
                <a:lnTo>
                  <a:pt x="1784554" y="0"/>
                </a:lnTo>
                <a:lnTo>
                  <a:pt x="2286000" y="1150374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0">
                <a:srgbClr val="825600"/>
              </a:gs>
              <a:gs pos="13000">
                <a:srgbClr val="FFA800"/>
              </a:gs>
              <a:gs pos="28000">
                <a:srgbClr val="825600"/>
              </a:gs>
              <a:gs pos="42999">
                <a:srgbClr val="FFA800"/>
              </a:gs>
              <a:gs pos="58000">
                <a:srgbClr val="825600"/>
              </a:gs>
              <a:gs pos="72000">
                <a:srgbClr val="FFA800"/>
              </a:gs>
              <a:gs pos="87000">
                <a:srgbClr val="825600"/>
              </a:gs>
              <a:gs pos="100000">
                <a:srgbClr val="FFA800"/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Volný tvar 42"/>
          <p:cNvSpPr/>
          <p:nvPr/>
        </p:nvSpPr>
        <p:spPr>
          <a:xfrm>
            <a:off x="4675239" y="3303639"/>
            <a:ext cx="2330245" cy="1165122"/>
          </a:xfrm>
          <a:custGeom>
            <a:avLst/>
            <a:gdLst>
              <a:gd name="connsiteX0" fmla="*/ 0 w 2330245"/>
              <a:gd name="connsiteY0" fmla="*/ 0 h 1165122"/>
              <a:gd name="connsiteX1" fmla="*/ 2330245 w 2330245"/>
              <a:gd name="connsiteY1" fmla="*/ 1165122 h 1165122"/>
              <a:gd name="connsiteX2" fmla="*/ 501445 w 2330245"/>
              <a:gd name="connsiteY2" fmla="*/ 1165122 h 1165122"/>
              <a:gd name="connsiteX3" fmla="*/ 0 w 2330245"/>
              <a:gd name="connsiteY3" fmla="*/ 0 h 11651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330245" h="1165122">
                <a:moveTo>
                  <a:pt x="0" y="0"/>
                </a:moveTo>
                <a:lnTo>
                  <a:pt x="2330245" y="1165122"/>
                </a:lnTo>
                <a:lnTo>
                  <a:pt x="501445" y="1165122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0">
                <a:srgbClr val="D4602C"/>
              </a:gs>
              <a:gs pos="13000">
                <a:srgbClr val="FFA800"/>
              </a:gs>
              <a:gs pos="28000">
                <a:srgbClr val="825600"/>
              </a:gs>
              <a:gs pos="42999">
                <a:srgbClr val="FFA800"/>
              </a:gs>
              <a:gs pos="58000">
                <a:srgbClr val="825600"/>
              </a:gs>
              <a:gs pos="72000">
                <a:srgbClr val="FFA800"/>
              </a:gs>
              <a:gs pos="87000">
                <a:srgbClr val="825600"/>
              </a:gs>
              <a:gs pos="100000">
                <a:srgbClr val="FFA800"/>
              </a:gs>
            </a:gsLst>
            <a:lin ang="3600000" scaled="0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214678" y="6492875"/>
            <a:ext cx="2895600" cy="365125"/>
          </a:xfrm>
        </p:spPr>
        <p:txBody>
          <a:bodyPr/>
          <a:lstStyle/>
          <a:p>
            <a:pPr>
              <a:defRPr/>
            </a:pPr>
            <a:endParaRPr lang="cs-CZ" dirty="0"/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10501354" y="5072074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TextovéPole 69"/>
          <p:cNvSpPr txBox="1"/>
          <p:nvPr/>
        </p:nvSpPr>
        <p:spPr>
          <a:xfrm>
            <a:off x="1928794" y="642918"/>
            <a:ext cx="52864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cap="all" dirty="0" smtClean="0"/>
              <a:t>Obsah  LICHOBĚŽNÍKU</a:t>
            </a:r>
            <a:endParaRPr lang="cs-CZ" sz="3200" b="1" cap="all" dirty="0"/>
          </a:p>
        </p:txBody>
      </p:sp>
      <p:grpSp>
        <p:nvGrpSpPr>
          <p:cNvPr id="3" name="Skupina 13"/>
          <p:cNvGrpSpPr/>
          <p:nvPr/>
        </p:nvGrpSpPr>
        <p:grpSpPr>
          <a:xfrm>
            <a:off x="642910" y="1428736"/>
            <a:ext cx="4714908" cy="3656609"/>
            <a:chOff x="642910" y="1142984"/>
            <a:chExt cx="4714908" cy="3656609"/>
          </a:xfrm>
        </p:grpSpPr>
        <p:sp>
          <p:nvSpPr>
            <p:cNvPr id="51" name="Lichoběžník 50"/>
            <p:cNvSpPr/>
            <p:nvPr/>
          </p:nvSpPr>
          <p:spPr>
            <a:xfrm>
              <a:off x="1071538" y="1714488"/>
              <a:ext cx="4071966" cy="2500330"/>
            </a:xfrm>
            <a:prstGeom prst="trapezoid">
              <a:avLst>
                <a:gd name="adj" fmla="val 42778"/>
              </a:avLst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" name="TextovéPole 51"/>
            <p:cNvSpPr txBox="1"/>
            <p:nvPr/>
          </p:nvSpPr>
          <p:spPr>
            <a:xfrm>
              <a:off x="642910" y="4214818"/>
              <a:ext cx="50006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/>
                <a:t>A</a:t>
              </a:r>
              <a:endParaRPr lang="cs-CZ" sz="3200" b="1" dirty="0"/>
            </a:p>
          </p:txBody>
        </p:sp>
        <p:sp>
          <p:nvSpPr>
            <p:cNvPr id="53" name="TextovéPole 52"/>
            <p:cNvSpPr txBox="1"/>
            <p:nvPr/>
          </p:nvSpPr>
          <p:spPr>
            <a:xfrm>
              <a:off x="4857752" y="4214818"/>
              <a:ext cx="50006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/>
                <a:t>B</a:t>
              </a:r>
              <a:endParaRPr lang="cs-CZ" sz="3200" b="1" dirty="0"/>
            </a:p>
          </p:txBody>
        </p:sp>
        <p:sp>
          <p:nvSpPr>
            <p:cNvPr id="54" name="TextovéPole 53"/>
            <p:cNvSpPr txBox="1"/>
            <p:nvPr/>
          </p:nvSpPr>
          <p:spPr>
            <a:xfrm>
              <a:off x="1643042" y="1285860"/>
              <a:ext cx="50006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/>
                <a:t>D</a:t>
              </a:r>
              <a:endParaRPr lang="cs-CZ" sz="3200" b="1" dirty="0"/>
            </a:p>
          </p:txBody>
        </p:sp>
        <p:sp>
          <p:nvSpPr>
            <p:cNvPr id="55" name="TextovéPole 54"/>
            <p:cNvSpPr txBox="1"/>
            <p:nvPr/>
          </p:nvSpPr>
          <p:spPr>
            <a:xfrm>
              <a:off x="4143372" y="1285860"/>
              <a:ext cx="50006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/>
                <a:t>C</a:t>
              </a:r>
              <a:endParaRPr lang="cs-CZ" sz="3200" b="1" dirty="0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2786050" y="4143380"/>
              <a:ext cx="50006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>
                  <a:solidFill>
                    <a:srgbClr val="FF0000"/>
                  </a:solidFill>
                </a:rPr>
                <a:t>a</a:t>
              </a:r>
              <a:endParaRPr lang="cs-CZ" sz="3200" b="1" dirty="0">
                <a:solidFill>
                  <a:srgbClr val="FF0000"/>
                </a:solidFill>
              </a:endParaRPr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4429124" y="2143116"/>
              <a:ext cx="490542" cy="5942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>
                  <a:solidFill>
                    <a:srgbClr val="0000FF"/>
                  </a:solidFill>
                </a:rPr>
                <a:t>b</a:t>
              </a:r>
              <a:endParaRPr lang="cs-CZ" sz="3200" b="1" dirty="0">
                <a:solidFill>
                  <a:srgbClr val="0000FF"/>
                </a:solidFill>
              </a:endParaRPr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2857488" y="1142984"/>
              <a:ext cx="490542" cy="5942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>
                  <a:solidFill>
                    <a:srgbClr val="00B050"/>
                  </a:solidFill>
                </a:rPr>
                <a:t>c</a:t>
              </a:r>
              <a:endParaRPr lang="cs-CZ" sz="3200" b="1" dirty="0">
                <a:solidFill>
                  <a:srgbClr val="00B050"/>
                </a:solidFill>
              </a:endParaRPr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1142976" y="2500306"/>
              <a:ext cx="490542" cy="5942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>
                  <a:solidFill>
                    <a:schemeClr val="accent6">
                      <a:lumMod val="50000"/>
                    </a:schemeClr>
                  </a:solidFill>
                </a:rPr>
                <a:t>d</a:t>
              </a:r>
              <a:endParaRPr lang="cs-CZ" sz="3200" b="1" dirty="0">
                <a:solidFill>
                  <a:schemeClr val="accent6">
                    <a:lumMod val="50000"/>
                  </a:schemeClr>
                </a:solidFill>
              </a:endParaRPr>
            </a:p>
          </p:txBody>
        </p:sp>
      </p:grpSp>
      <p:cxnSp>
        <p:nvCxnSpPr>
          <p:cNvPr id="16" name="Přímá spojovací čára 15"/>
          <p:cNvCxnSpPr/>
          <p:nvPr/>
        </p:nvCxnSpPr>
        <p:spPr>
          <a:xfrm>
            <a:off x="1071538" y="4500570"/>
            <a:ext cx="4071966" cy="1588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rot="16200000" flipV="1">
            <a:off x="3357554" y="2714620"/>
            <a:ext cx="2500330" cy="1071570"/>
          </a:xfrm>
          <a:prstGeom prst="line">
            <a:avLst/>
          </a:prstGeom>
          <a:ln w="76200">
            <a:solidFill>
              <a:srgbClr val="0000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>
            <a:off x="2143108" y="2000240"/>
            <a:ext cx="1928826" cy="1588"/>
          </a:xfrm>
          <a:prstGeom prst="line">
            <a:avLst/>
          </a:prstGeom>
          <a:ln w="762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 rot="5400000">
            <a:off x="357158" y="2714620"/>
            <a:ext cx="2500330" cy="1071570"/>
          </a:xfrm>
          <a:prstGeom prst="line">
            <a:avLst/>
          </a:prstGeom>
          <a:ln w="762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 rot="5400000">
            <a:off x="893737" y="3249611"/>
            <a:ext cx="2500330" cy="1588"/>
          </a:xfrm>
          <a:prstGeom prst="line">
            <a:avLst/>
          </a:prstGeom>
          <a:ln w="57150"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2214546" y="3500438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v</a:t>
            </a:r>
            <a:endParaRPr lang="cs-CZ" sz="3200" b="1" dirty="0"/>
          </a:p>
        </p:txBody>
      </p:sp>
      <p:cxnSp>
        <p:nvCxnSpPr>
          <p:cNvPr id="31" name="Přímá spojovací čára 30"/>
          <p:cNvCxnSpPr>
            <a:stCxn id="53" idx="0"/>
          </p:cNvCxnSpPr>
          <p:nvPr/>
        </p:nvCxnSpPr>
        <p:spPr>
          <a:xfrm rot="16200000" flipH="1">
            <a:off x="7125892" y="2482463"/>
            <a:ext cx="2" cy="4036217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/>
          <p:nvPr/>
        </p:nvCxnSpPr>
        <p:spPr>
          <a:xfrm flipV="1">
            <a:off x="4500562" y="3214687"/>
            <a:ext cx="214314" cy="71437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ovéPole 35"/>
          <p:cNvSpPr txBox="1"/>
          <p:nvPr/>
        </p:nvSpPr>
        <p:spPr>
          <a:xfrm>
            <a:off x="4143372" y="3286124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S</a:t>
            </a:r>
            <a:endParaRPr lang="cs-CZ" sz="3200" b="1" dirty="0"/>
          </a:p>
        </p:txBody>
      </p:sp>
      <p:cxnSp>
        <p:nvCxnSpPr>
          <p:cNvPr id="26" name="Přímá spojovací čára 25"/>
          <p:cNvCxnSpPr/>
          <p:nvPr/>
        </p:nvCxnSpPr>
        <p:spPr>
          <a:xfrm>
            <a:off x="2143108" y="2000240"/>
            <a:ext cx="5000660" cy="250033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6929454" y="4500570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E</a:t>
            </a:r>
            <a:endParaRPr lang="cs-CZ" sz="3200" b="1" dirty="0"/>
          </a:p>
        </p:txBody>
      </p:sp>
      <p:cxnSp>
        <p:nvCxnSpPr>
          <p:cNvPr id="30" name="Přímá spojovací čára 29"/>
          <p:cNvCxnSpPr/>
          <p:nvPr/>
        </p:nvCxnSpPr>
        <p:spPr>
          <a:xfrm rot="5400000" flipH="1" flipV="1">
            <a:off x="6125779" y="3518295"/>
            <a:ext cx="789" cy="1965338"/>
          </a:xfrm>
          <a:prstGeom prst="line">
            <a:avLst/>
          </a:prstGeom>
          <a:ln w="762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ovéPole 40"/>
          <p:cNvSpPr txBox="1"/>
          <p:nvPr/>
        </p:nvSpPr>
        <p:spPr>
          <a:xfrm>
            <a:off x="5786446" y="4429132"/>
            <a:ext cx="490542" cy="5942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c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42" name="Volný tvar 41"/>
          <p:cNvSpPr/>
          <p:nvPr/>
        </p:nvSpPr>
        <p:spPr>
          <a:xfrm>
            <a:off x="2271252" y="2050026"/>
            <a:ext cx="2286000" cy="1150374"/>
          </a:xfrm>
          <a:custGeom>
            <a:avLst/>
            <a:gdLst>
              <a:gd name="connsiteX0" fmla="*/ 0 w 2286000"/>
              <a:gd name="connsiteY0" fmla="*/ 0 h 1150374"/>
              <a:gd name="connsiteX1" fmla="*/ 1784554 w 2286000"/>
              <a:gd name="connsiteY1" fmla="*/ 0 h 1150374"/>
              <a:gd name="connsiteX2" fmla="*/ 2286000 w 2286000"/>
              <a:gd name="connsiteY2" fmla="*/ 1150374 h 1150374"/>
              <a:gd name="connsiteX3" fmla="*/ 0 w 2286000"/>
              <a:gd name="connsiteY3" fmla="*/ 0 h 11503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86000" h="1150374">
                <a:moveTo>
                  <a:pt x="0" y="0"/>
                </a:moveTo>
                <a:lnTo>
                  <a:pt x="1784554" y="0"/>
                </a:lnTo>
                <a:lnTo>
                  <a:pt x="2286000" y="1150374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0">
                <a:srgbClr val="825600"/>
              </a:gs>
              <a:gs pos="13000">
                <a:srgbClr val="FFA800"/>
              </a:gs>
              <a:gs pos="28000">
                <a:srgbClr val="825600"/>
              </a:gs>
              <a:gs pos="42999">
                <a:srgbClr val="FFA800"/>
              </a:gs>
              <a:gs pos="58000">
                <a:srgbClr val="825600"/>
              </a:gs>
              <a:gs pos="72000">
                <a:srgbClr val="FFA800"/>
              </a:gs>
              <a:gs pos="87000">
                <a:srgbClr val="825600"/>
              </a:gs>
              <a:gs pos="100000">
                <a:srgbClr val="FFA800"/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Volný tvar 42"/>
          <p:cNvSpPr/>
          <p:nvPr/>
        </p:nvSpPr>
        <p:spPr>
          <a:xfrm>
            <a:off x="4675239" y="3303639"/>
            <a:ext cx="2330245" cy="1165122"/>
          </a:xfrm>
          <a:custGeom>
            <a:avLst/>
            <a:gdLst>
              <a:gd name="connsiteX0" fmla="*/ 0 w 2330245"/>
              <a:gd name="connsiteY0" fmla="*/ 0 h 1165122"/>
              <a:gd name="connsiteX1" fmla="*/ 2330245 w 2330245"/>
              <a:gd name="connsiteY1" fmla="*/ 1165122 h 1165122"/>
              <a:gd name="connsiteX2" fmla="*/ 501445 w 2330245"/>
              <a:gd name="connsiteY2" fmla="*/ 1165122 h 1165122"/>
              <a:gd name="connsiteX3" fmla="*/ 0 w 2330245"/>
              <a:gd name="connsiteY3" fmla="*/ 0 h 11651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330245" h="1165122">
                <a:moveTo>
                  <a:pt x="0" y="0"/>
                </a:moveTo>
                <a:lnTo>
                  <a:pt x="2330245" y="1165122"/>
                </a:lnTo>
                <a:lnTo>
                  <a:pt x="501445" y="1165122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0">
                <a:srgbClr val="D4602C"/>
              </a:gs>
              <a:gs pos="13000">
                <a:srgbClr val="FFA800"/>
              </a:gs>
              <a:gs pos="28000">
                <a:srgbClr val="825600"/>
              </a:gs>
              <a:gs pos="42999">
                <a:srgbClr val="FFA800"/>
              </a:gs>
              <a:gs pos="58000">
                <a:srgbClr val="825600"/>
              </a:gs>
              <a:gs pos="72000">
                <a:srgbClr val="FFA800"/>
              </a:gs>
              <a:gs pos="87000">
                <a:srgbClr val="825600"/>
              </a:gs>
              <a:gs pos="100000">
                <a:srgbClr val="FFA800"/>
              </a:gs>
            </a:gsLst>
            <a:lin ang="3600000" scaled="0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extovéPole 31"/>
          <p:cNvSpPr txBox="1"/>
          <p:nvPr/>
        </p:nvSpPr>
        <p:spPr>
          <a:xfrm>
            <a:off x="5357818" y="2000240"/>
            <a:ext cx="335758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        </a:t>
            </a:r>
            <a:r>
              <a:rPr lang="cs-CZ" sz="3200" b="1" dirty="0" smtClean="0">
                <a:solidFill>
                  <a:srgbClr val="C00000"/>
                </a:solidFill>
              </a:rPr>
              <a:t>DSC</a:t>
            </a:r>
            <a:r>
              <a:rPr lang="cs-CZ" sz="2800" b="1" dirty="0" smtClean="0">
                <a:solidFill>
                  <a:srgbClr val="C00000"/>
                </a:solidFill>
              </a:rPr>
              <a:t> </a:t>
            </a:r>
            <a:r>
              <a:rPr lang="cs-CZ" sz="2800" b="1" dirty="0" smtClean="0">
                <a:solidFill>
                  <a:srgbClr val="C00000"/>
                </a:solidFill>
                <a:latin typeface="Cambria Math"/>
                <a:ea typeface="Cambria Math"/>
              </a:rPr>
              <a:t>≅       </a:t>
            </a:r>
            <a:r>
              <a:rPr lang="cs-CZ" sz="3200" b="1" dirty="0" smtClean="0">
                <a:solidFill>
                  <a:srgbClr val="C00000"/>
                </a:solidFill>
                <a:latin typeface="Arial" pitchFamily="34" charset="0"/>
                <a:ea typeface="Cambria Math"/>
                <a:cs typeface="Arial" pitchFamily="34" charset="0"/>
              </a:rPr>
              <a:t>ESB</a:t>
            </a:r>
            <a:r>
              <a:rPr lang="cs-CZ" sz="2800" b="1" dirty="0" smtClean="0">
                <a:solidFill>
                  <a:srgbClr val="C00000"/>
                </a:solidFill>
                <a:latin typeface="Arial" pitchFamily="34" charset="0"/>
                <a:ea typeface="Cambria Math"/>
                <a:cs typeface="Arial" pitchFamily="34" charset="0"/>
              </a:rPr>
              <a:t> </a:t>
            </a:r>
            <a:endParaRPr lang="cs-CZ" sz="28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3" name="Rovnoramenný trojúhelník 32"/>
          <p:cNvSpPr/>
          <p:nvPr/>
        </p:nvSpPr>
        <p:spPr>
          <a:xfrm>
            <a:off x="5572132" y="2214554"/>
            <a:ext cx="214314" cy="214314"/>
          </a:xfrm>
          <a:prstGeom prst="triangl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Rovnoramenný trojúhelník 37"/>
          <p:cNvSpPr/>
          <p:nvPr/>
        </p:nvSpPr>
        <p:spPr>
          <a:xfrm>
            <a:off x="7286644" y="2201604"/>
            <a:ext cx="214314" cy="214314"/>
          </a:xfrm>
          <a:prstGeom prst="triangl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214678" y="6492875"/>
            <a:ext cx="2895600" cy="365125"/>
          </a:xfrm>
        </p:spPr>
        <p:txBody>
          <a:bodyPr/>
          <a:lstStyle/>
          <a:p>
            <a:pPr>
              <a:defRPr/>
            </a:pPr>
            <a:endParaRPr lang="cs-CZ" dirty="0"/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10501354" y="5072074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TextovéPole 69"/>
          <p:cNvSpPr txBox="1"/>
          <p:nvPr/>
        </p:nvSpPr>
        <p:spPr>
          <a:xfrm>
            <a:off x="1928794" y="642918"/>
            <a:ext cx="52864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cap="all" dirty="0" smtClean="0"/>
              <a:t>Obsah  LICHOBĚŽNÍKU</a:t>
            </a:r>
            <a:endParaRPr lang="cs-CZ" sz="3200" b="1" cap="all" dirty="0"/>
          </a:p>
        </p:txBody>
      </p:sp>
      <p:grpSp>
        <p:nvGrpSpPr>
          <p:cNvPr id="3" name="Skupina 13"/>
          <p:cNvGrpSpPr/>
          <p:nvPr/>
        </p:nvGrpSpPr>
        <p:grpSpPr>
          <a:xfrm>
            <a:off x="642910" y="1428736"/>
            <a:ext cx="4714908" cy="3656609"/>
            <a:chOff x="642910" y="1142984"/>
            <a:chExt cx="4714908" cy="3656609"/>
          </a:xfrm>
        </p:grpSpPr>
        <p:sp>
          <p:nvSpPr>
            <p:cNvPr id="51" name="Lichoběžník 50"/>
            <p:cNvSpPr/>
            <p:nvPr/>
          </p:nvSpPr>
          <p:spPr>
            <a:xfrm>
              <a:off x="1071538" y="1714488"/>
              <a:ext cx="4071966" cy="2500330"/>
            </a:xfrm>
            <a:prstGeom prst="trapezoid">
              <a:avLst>
                <a:gd name="adj" fmla="val 42778"/>
              </a:avLst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" name="TextovéPole 51"/>
            <p:cNvSpPr txBox="1"/>
            <p:nvPr/>
          </p:nvSpPr>
          <p:spPr>
            <a:xfrm>
              <a:off x="642910" y="4214818"/>
              <a:ext cx="50006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/>
                <a:t>A</a:t>
              </a:r>
              <a:endParaRPr lang="cs-CZ" sz="3200" b="1" dirty="0"/>
            </a:p>
          </p:txBody>
        </p:sp>
        <p:sp>
          <p:nvSpPr>
            <p:cNvPr id="53" name="TextovéPole 52"/>
            <p:cNvSpPr txBox="1"/>
            <p:nvPr/>
          </p:nvSpPr>
          <p:spPr>
            <a:xfrm>
              <a:off x="4857752" y="4214818"/>
              <a:ext cx="50006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/>
                <a:t>B</a:t>
              </a:r>
              <a:endParaRPr lang="cs-CZ" sz="3200" b="1" dirty="0"/>
            </a:p>
          </p:txBody>
        </p:sp>
        <p:sp>
          <p:nvSpPr>
            <p:cNvPr id="54" name="TextovéPole 53"/>
            <p:cNvSpPr txBox="1"/>
            <p:nvPr/>
          </p:nvSpPr>
          <p:spPr>
            <a:xfrm>
              <a:off x="1643042" y="1285860"/>
              <a:ext cx="50006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/>
                <a:t>D</a:t>
              </a:r>
              <a:endParaRPr lang="cs-CZ" sz="3200" b="1" dirty="0"/>
            </a:p>
          </p:txBody>
        </p:sp>
        <p:sp>
          <p:nvSpPr>
            <p:cNvPr id="55" name="TextovéPole 54"/>
            <p:cNvSpPr txBox="1"/>
            <p:nvPr/>
          </p:nvSpPr>
          <p:spPr>
            <a:xfrm>
              <a:off x="4143372" y="1285860"/>
              <a:ext cx="50006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/>
                <a:t>C</a:t>
              </a:r>
              <a:endParaRPr lang="cs-CZ" sz="3200" b="1" dirty="0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2786050" y="4143380"/>
              <a:ext cx="50006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>
                  <a:solidFill>
                    <a:srgbClr val="FF0000"/>
                  </a:solidFill>
                </a:rPr>
                <a:t>a</a:t>
              </a:r>
              <a:endParaRPr lang="cs-CZ" sz="3200" b="1" dirty="0">
                <a:solidFill>
                  <a:srgbClr val="FF0000"/>
                </a:solidFill>
              </a:endParaRPr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4429124" y="2143116"/>
              <a:ext cx="490542" cy="5942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>
                  <a:solidFill>
                    <a:srgbClr val="0000FF"/>
                  </a:solidFill>
                </a:rPr>
                <a:t>b</a:t>
              </a:r>
              <a:endParaRPr lang="cs-CZ" sz="3200" b="1" dirty="0">
                <a:solidFill>
                  <a:srgbClr val="0000FF"/>
                </a:solidFill>
              </a:endParaRPr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2857488" y="1142984"/>
              <a:ext cx="490542" cy="5942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>
                  <a:solidFill>
                    <a:srgbClr val="00B050"/>
                  </a:solidFill>
                </a:rPr>
                <a:t>c</a:t>
              </a:r>
              <a:endParaRPr lang="cs-CZ" sz="3200" b="1" dirty="0">
                <a:solidFill>
                  <a:srgbClr val="00B050"/>
                </a:solidFill>
              </a:endParaRPr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1142976" y="2500306"/>
              <a:ext cx="490542" cy="5942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>
                  <a:solidFill>
                    <a:schemeClr val="accent6">
                      <a:lumMod val="50000"/>
                    </a:schemeClr>
                  </a:solidFill>
                </a:rPr>
                <a:t>d</a:t>
              </a:r>
              <a:endParaRPr lang="cs-CZ" sz="3200" b="1" dirty="0">
                <a:solidFill>
                  <a:schemeClr val="accent6">
                    <a:lumMod val="50000"/>
                  </a:schemeClr>
                </a:solidFill>
              </a:endParaRPr>
            </a:p>
          </p:txBody>
        </p:sp>
      </p:grpSp>
      <p:cxnSp>
        <p:nvCxnSpPr>
          <p:cNvPr id="16" name="Přímá spojovací čára 15"/>
          <p:cNvCxnSpPr/>
          <p:nvPr/>
        </p:nvCxnSpPr>
        <p:spPr>
          <a:xfrm>
            <a:off x="1071538" y="4500570"/>
            <a:ext cx="4071966" cy="1588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rot="16200000" flipV="1">
            <a:off x="3357554" y="2714620"/>
            <a:ext cx="2500330" cy="1071570"/>
          </a:xfrm>
          <a:prstGeom prst="line">
            <a:avLst/>
          </a:prstGeom>
          <a:ln w="76200">
            <a:solidFill>
              <a:srgbClr val="0000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>
            <a:off x="2143108" y="2000240"/>
            <a:ext cx="1928826" cy="1588"/>
          </a:xfrm>
          <a:prstGeom prst="line">
            <a:avLst/>
          </a:prstGeom>
          <a:ln w="762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 rot="5400000">
            <a:off x="357158" y="2714620"/>
            <a:ext cx="2500330" cy="1071570"/>
          </a:xfrm>
          <a:prstGeom prst="line">
            <a:avLst/>
          </a:prstGeom>
          <a:ln w="762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 rot="5400000">
            <a:off x="893737" y="3249611"/>
            <a:ext cx="2500330" cy="1588"/>
          </a:xfrm>
          <a:prstGeom prst="line">
            <a:avLst/>
          </a:prstGeom>
          <a:ln w="57150"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2214546" y="3500438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v</a:t>
            </a:r>
            <a:endParaRPr lang="cs-CZ" sz="3200" b="1" dirty="0"/>
          </a:p>
        </p:txBody>
      </p:sp>
      <p:cxnSp>
        <p:nvCxnSpPr>
          <p:cNvPr id="31" name="Přímá spojovací čára 30"/>
          <p:cNvCxnSpPr>
            <a:stCxn id="53" idx="0"/>
          </p:cNvCxnSpPr>
          <p:nvPr/>
        </p:nvCxnSpPr>
        <p:spPr>
          <a:xfrm rot="16200000" flipH="1">
            <a:off x="7125892" y="2482463"/>
            <a:ext cx="2" cy="4036217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/>
          <p:nvPr/>
        </p:nvCxnSpPr>
        <p:spPr>
          <a:xfrm flipV="1">
            <a:off x="4500562" y="3214687"/>
            <a:ext cx="214314" cy="71437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ovéPole 35"/>
          <p:cNvSpPr txBox="1"/>
          <p:nvPr/>
        </p:nvSpPr>
        <p:spPr>
          <a:xfrm>
            <a:off x="4143372" y="3286124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S</a:t>
            </a:r>
            <a:endParaRPr lang="cs-CZ" sz="3200" b="1" dirty="0"/>
          </a:p>
        </p:txBody>
      </p:sp>
      <p:cxnSp>
        <p:nvCxnSpPr>
          <p:cNvPr id="26" name="Přímá spojovací čára 25"/>
          <p:cNvCxnSpPr/>
          <p:nvPr/>
        </p:nvCxnSpPr>
        <p:spPr>
          <a:xfrm>
            <a:off x="2143108" y="2000240"/>
            <a:ext cx="5000660" cy="250033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6929454" y="4500570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E</a:t>
            </a:r>
            <a:endParaRPr lang="cs-CZ" sz="3200" b="1" dirty="0"/>
          </a:p>
        </p:txBody>
      </p:sp>
      <p:cxnSp>
        <p:nvCxnSpPr>
          <p:cNvPr id="30" name="Přímá spojovací čára 29"/>
          <p:cNvCxnSpPr/>
          <p:nvPr/>
        </p:nvCxnSpPr>
        <p:spPr>
          <a:xfrm rot="5400000" flipH="1" flipV="1">
            <a:off x="6125779" y="3518295"/>
            <a:ext cx="789" cy="1965338"/>
          </a:xfrm>
          <a:prstGeom prst="line">
            <a:avLst/>
          </a:prstGeom>
          <a:ln w="762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ovéPole 40"/>
          <p:cNvSpPr txBox="1"/>
          <p:nvPr/>
        </p:nvSpPr>
        <p:spPr>
          <a:xfrm>
            <a:off x="5786446" y="4429132"/>
            <a:ext cx="490542" cy="5942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c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42" name="Volný tvar 41"/>
          <p:cNvSpPr/>
          <p:nvPr/>
        </p:nvSpPr>
        <p:spPr>
          <a:xfrm>
            <a:off x="2271252" y="2050026"/>
            <a:ext cx="2286000" cy="1150374"/>
          </a:xfrm>
          <a:custGeom>
            <a:avLst/>
            <a:gdLst>
              <a:gd name="connsiteX0" fmla="*/ 0 w 2286000"/>
              <a:gd name="connsiteY0" fmla="*/ 0 h 1150374"/>
              <a:gd name="connsiteX1" fmla="*/ 1784554 w 2286000"/>
              <a:gd name="connsiteY1" fmla="*/ 0 h 1150374"/>
              <a:gd name="connsiteX2" fmla="*/ 2286000 w 2286000"/>
              <a:gd name="connsiteY2" fmla="*/ 1150374 h 1150374"/>
              <a:gd name="connsiteX3" fmla="*/ 0 w 2286000"/>
              <a:gd name="connsiteY3" fmla="*/ 0 h 11503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86000" h="1150374">
                <a:moveTo>
                  <a:pt x="0" y="0"/>
                </a:moveTo>
                <a:lnTo>
                  <a:pt x="1784554" y="0"/>
                </a:lnTo>
                <a:lnTo>
                  <a:pt x="2286000" y="1150374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0">
                <a:srgbClr val="825600"/>
              </a:gs>
              <a:gs pos="13000">
                <a:srgbClr val="FFA800"/>
              </a:gs>
              <a:gs pos="28000">
                <a:srgbClr val="825600"/>
              </a:gs>
              <a:gs pos="42999">
                <a:srgbClr val="FFA800"/>
              </a:gs>
              <a:gs pos="58000">
                <a:srgbClr val="825600"/>
              </a:gs>
              <a:gs pos="72000">
                <a:srgbClr val="FFA800"/>
              </a:gs>
              <a:gs pos="87000">
                <a:srgbClr val="825600"/>
              </a:gs>
              <a:gs pos="100000">
                <a:srgbClr val="FFA800"/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Volný tvar 42"/>
          <p:cNvSpPr/>
          <p:nvPr/>
        </p:nvSpPr>
        <p:spPr>
          <a:xfrm>
            <a:off x="4675239" y="3303639"/>
            <a:ext cx="2330245" cy="1165122"/>
          </a:xfrm>
          <a:custGeom>
            <a:avLst/>
            <a:gdLst>
              <a:gd name="connsiteX0" fmla="*/ 0 w 2330245"/>
              <a:gd name="connsiteY0" fmla="*/ 0 h 1165122"/>
              <a:gd name="connsiteX1" fmla="*/ 2330245 w 2330245"/>
              <a:gd name="connsiteY1" fmla="*/ 1165122 h 1165122"/>
              <a:gd name="connsiteX2" fmla="*/ 501445 w 2330245"/>
              <a:gd name="connsiteY2" fmla="*/ 1165122 h 1165122"/>
              <a:gd name="connsiteX3" fmla="*/ 0 w 2330245"/>
              <a:gd name="connsiteY3" fmla="*/ 0 h 11651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330245" h="1165122">
                <a:moveTo>
                  <a:pt x="0" y="0"/>
                </a:moveTo>
                <a:lnTo>
                  <a:pt x="2330245" y="1165122"/>
                </a:lnTo>
                <a:lnTo>
                  <a:pt x="501445" y="1165122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0">
                <a:srgbClr val="D4602C"/>
              </a:gs>
              <a:gs pos="13000">
                <a:srgbClr val="FFA800"/>
              </a:gs>
              <a:gs pos="28000">
                <a:srgbClr val="825600"/>
              </a:gs>
              <a:gs pos="42999">
                <a:srgbClr val="FFA800"/>
              </a:gs>
              <a:gs pos="58000">
                <a:srgbClr val="825600"/>
              </a:gs>
              <a:gs pos="72000">
                <a:srgbClr val="FFA800"/>
              </a:gs>
              <a:gs pos="87000">
                <a:srgbClr val="825600"/>
              </a:gs>
              <a:gs pos="100000">
                <a:srgbClr val="FFA800"/>
              </a:gs>
            </a:gsLst>
            <a:lin ang="3600000" scaled="0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extovéPole 31"/>
          <p:cNvSpPr txBox="1"/>
          <p:nvPr/>
        </p:nvSpPr>
        <p:spPr>
          <a:xfrm>
            <a:off x="5357818" y="2000240"/>
            <a:ext cx="335758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        </a:t>
            </a:r>
            <a:r>
              <a:rPr lang="cs-CZ" sz="3200" b="1" dirty="0" smtClean="0">
                <a:solidFill>
                  <a:srgbClr val="C00000"/>
                </a:solidFill>
              </a:rPr>
              <a:t>DSC</a:t>
            </a:r>
            <a:r>
              <a:rPr lang="cs-CZ" sz="2800" b="1" dirty="0" smtClean="0">
                <a:solidFill>
                  <a:srgbClr val="C00000"/>
                </a:solidFill>
              </a:rPr>
              <a:t> </a:t>
            </a:r>
            <a:r>
              <a:rPr lang="cs-CZ" sz="2800" b="1" dirty="0" smtClean="0">
                <a:solidFill>
                  <a:srgbClr val="C00000"/>
                </a:solidFill>
                <a:latin typeface="Cambria Math"/>
                <a:ea typeface="Cambria Math"/>
              </a:rPr>
              <a:t>≅       </a:t>
            </a:r>
            <a:r>
              <a:rPr lang="cs-CZ" sz="3200" b="1" dirty="0" smtClean="0">
                <a:solidFill>
                  <a:srgbClr val="C00000"/>
                </a:solidFill>
                <a:latin typeface="Arial" pitchFamily="34" charset="0"/>
                <a:ea typeface="Cambria Math"/>
                <a:cs typeface="Arial" pitchFamily="34" charset="0"/>
              </a:rPr>
              <a:t>ESB</a:t>
            </a:r>
            <a:r>
              <a:rPr lang="cs-CZ" sz="2800" b="1" dirty="0" smtClean="0">
                <a:solidFill>
                  <a:srgbClr val="C00000"/>
                </a:solidFill>
                <a:latin typeface="Arial" pitchFamily="34" charset="0"/>
                <a:ea typeface="Cambria Math"/>
                <a:cs typeface="Arial" pitchFamily="34" charset="0"/>
              </a:rPr>
              <a:t> </a:t>
            </a:r>
            <a:endParaRPr lang="cs-CZ" sz="28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3" name="Rovnoramenný trojúhelník 32"/>
          <p:cNvSpPr/>
          <p:nvPr/>
        </p:nvSpPr>
        <p:spPr>
          <a:xfrm>
            <a:off x="5572132" y="2214554"/>
            <a:ext cx="214314" cy="214314"/>
          </a:xfrm>
          <a:prstGeom prst="triangl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Rovnoramenný trojúhelník 37"/>
          <p:cNvSpPr/>
          <p:nvPr/>
        </p:nvSpPr>
        <p:spPr>
          <a:xfrm>
            <a:off x="7286644" y="2201604"/>
            <a:ext cx="214314" cy="214314"/>
          </a:xfrm>
          <a:prstGeom prst="triangl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TextovéPole 34"/>
          <p:cNvSpPr txBox="1"/>
          <p:nvPr/>
        </p:nvSpPr>
        <p:spPr>
          <a:xfrm>
            <a:off x="1500166" y="5357826"/>
            <a:ext cx="621510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Obsah lichoběžníku ABCD je stejný </a:t>
            </a:r>
          </a:p>
          <a:p>
            <a:r>
              <a:rPr lang="cs-CZ" sz="2800" b="1" dirty="0" smtClean="0">
                <a:solidFill>
                  <a:srgbClr val="C00000"/>
                </a:solidFill>
              </a:rPr>
              <a:t>jako obsah trojúhelníku AED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214678" y="6492875"/>
            <a:ext cx="2895600" cy="365125"/>
          </a:xfrm>
        </p:spPr>
        <p:txBody>
          <a:bodyPr/>
          <a:lstStyle/>
          <a:p>
            <a:pPr>
              <a:defRPr/>
            </a:pPr>
            <a:endParaRPr lang="cs-CZ" dirty="0"/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10501354" y="5072074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TextovéPole 69"/>
          <p:cNvSpPr txBox="1"/>
          <p:nvPr/>
        </p:nvSpPr>
        <p:spPr>
          <a:xfrm>
            <a:off x="1928794" y="642918"/>
            <a:ext cx="52864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cap="all" dirty="0" smtClean="0"/>
              <a:t>Obsah  LICHOBĚŽNÍKU</a:t>
            </a:r>
            <a:endParaRPr lang="cs-CZ" sz="3200" b="1" cap="all" dirty="0"/>
          </a:p>
        </p:txBody>
      </p:sp>
      <p:grpSp>
        <p:nvGrpSpPr>
          <p:cNvPr id="3" name="Skupina 13"/>
          <p:cNvGrpSpPr/>
          <p:nvPr/>
        </p:nvGrpSpPr>
        <p:grpSpPr>
          <a:xfrm>
            <a:off x="642910" y="1428736"/>
            <a:ext cx="4714908" cy="3656609"/>
            <a:chOff x="642910" y="1142984"/>
            <a:chExt cx="4714908" cy="3656609"/>
          </a:xfrm>
        </p:grpSpPr>
        <p:sp>
          <p:nvSpPr>
            <p:cNvPr id="51" name="Lichoběžník 50"/>
            <p:cNvSpPr/>
            <p:nvPr/>
          </p:nvSpPr>
          <p:spPr>
            <a:xfrm>
              <a:off x="1071538" y="1714488"/>
              <a:ext cx="4071966" cy="2500330"/>
            </a:xfrm>
            <a:prstGeom prst="trapezoid">
              <a:avLst>
                <a:gd name="adj" fmla="val 42778"/>
              </a:avLst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" name="TextovéPole 51"/>
            <p:cNvSpPr txBox="1"/>
            <p:nvPr/>
          </p:nvSpPr>
          <p:spPr>
            <a:xfrm>
              <a:off x="642910" y="4214818"/>
              <a:ext cx="50006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/>
                <a:t>A</a:t>
              </a:r>
              <a:endParaRPr lang="cs-CZ" sz="3200" b="1" dirty="0"/>
            </a:p>
          </p:txBody>
        </p:sp>
        <p:sp>
          <p:nvSpPr>
            <p:cNvPr id="53" name="TextovéPole 52"/>
            <p:cNvSpPr txBox="1"/>
            <p:nvPr/>
          </p:nvSpPr>
          <p:spPr>
            <a:xfrm>
              <a:off x="4857752" y="4214818"/>
              <a:ext cx="50006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/>
                <a:t>B</a:t>
              </a:r>
              <a:endParaRPr lang="cs-CZ" sz="3200" b="1" dirty="0"/>
            </a:p>
          </p:txBody>
        </p:sp>
        <p:sp>
          <p:nvSpPr>
            <p:cNvPr id="54" name="TextovéPole 53"/>
            <p:cNvSpPr txBox="1"/>
            <p:nvPr/>
          </p:nvSpPr>
          <p:spPr>
            <a:xfrm>
              <a:off x="1643042" y="1285860"/>
              <a:ext cx="50006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/>
                <a:t>D</a:t>
              </a:r>
              <a:endParaRPr lang="cs-CZ" sz="3200" b="1" dirty="0"/>
            </a:p>
          </p:txBody>
        </p:sp>
        <p:sp>
          <p:nvSpPr>
            <p:cNvPr id="55" name="TextovéPole 54"/>
            <p:cNvSpPr txBox="1"/>
            <p:nvPr/>
          </p:nvSpPr>
          <p:spPr>
            <a:xfrm>
              <a:off x="4143372" y="1285860"/>
              <a:ext cx="50006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/>
                <a:t>C</a:t>
              </a:r>
              <a:endParaRPr lang="cs-CZ" sz="3200" b="1" dirty="0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2786050" y="4143380"/>
              <a:ext cx="50006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>
                  <a:solidFill>
                    <a:srgbClr val="FF0000"/>
                  </a:solidFill>
                </a:rPr>
                <a:t>a</a:t>
              </a:r>
              <a:endParaRPr lang="cs-CZ" sz="3200" b="1" dirty="0">
                <a:solidFill>
                  <a:srgbClr val="FF0000"/>
                </a:solidFill>
              </a:endParaRPr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4429124" y="2143116"/>
              <a:ext cx="490542" cy="5942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>
                  <a:solidFill>
                    <a:srgbClr val="0000FF"/>
                  </a:solidFill>
                </a:rPr>
                <a:t>b</a:t>
              </a:r>
              <a:endParaRPr lang="cs-CZ" sz="3200" b="1" dirty="0">
                <a:solidFill>
                  <a:srgbClr val="0000FF"/>
                </a:solidFill>
              </a:endParaRPr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2857488" y="1142984"/>
              <a:ext cx="490542" cy="5942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>
                  <a:solidFill>
                    <a:srgbClr val="00B050"/>
                  </a:solidFill>
                </a:rPr>
                <a:t>c</a:t>
              </a:r>
              <a:endParaRPr lang="cs-CZ" sz="3200" b="1" dirty="0">
                <a:solidFill>
                  <a:srgbClr val="00B050"/>
                </a:solidFill>
              </a:endParaRPr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1142976" y="2500306"/>
              <a:ext cx="490542" cy="5942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>
                  <a:solidFill>
                    <a:schemeClr val="accent6">
                      <a:lumMod val="50000"/>
                    </a:schemeClr>
                  </a:solidFill>
                </a:rPr>
                <a:t>d</a:t>
              </a:r>
              <a:endParaRPr lang="cs-CZ" sz="3200" b="1" dirty="0">
                <a:solidFill>
                  <a:schemeClr val="accent6">
                    <a:lumMod val="50000"/>
                  </a:schemeClr>
                </a:solidFill>
              </a:endParaRPr>
            </a:p>
          </p:txBody>
        </p:sp>
      </p:grpSp>
      <p:cxnSp>
        <p:nvCxnSpPr>
          <p:cNvPr id="16" name="Přímá spojovací čára 15"/>
          <p:cNvCxnSpPr/>
          <p:nvPr/>
        </p:nvCxnSpPr>
        <p:spPr>
          <a:xfrm>
            <a:off x="1071538" y="4500570"/>
            <a:ext cx="4071966" cy="1588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rot="16200000" flipV="1">
            <a:off x="3357554" y="2714620"/>
            <a:ext cx="2500330" cy="1071570"/>
          </a:xfrm>
          <a:prstGeom prst="line">
            <a:avLst/>
          </a:prstGeom>
          <a:ln w="76200">
            <a:solidFill>
              <a:srgbClr val="0000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>
            <a:off x="2143108" y="2000240"/>
            <a:ext cx="1928826" cy="1588"/>
          </a:xfrm>
          <a:prstGeom prst="line">
            <a:avLst/>
          </a:prstGeom>
          <a:ln w="762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 rot="5400000">
            <a:off x="357158" y="2714620"/>
            <a:ext cx="2500330" cy="1071570"/>
          </a:xfrm>
          <a:prstGeom prst="line">
            <a:avLst/>
          </a:prstGeom>
          <a:ln w="762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 rot="5400000">
            <a:off x="893737" y="3249611"/>
            <a:ext cx="2500330" cy="1588"/>
          </a:xfrm>
          <a:prstGeom prst="line">
            <a:avLst/>
          </a:prstGeom>
          <a:ln w="57150"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2214546" y="3500438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v</a:t>
            </a:r>
            <a:endParaRPr lang="cs-CZ" sz="3200" b="1" dirty="0"/>
          </a:p>
        </p:txBody>
      </p:sp>
      <p:cxnSp>
        <p:nvCxnSpPr>
          <p:cNvPr id="31" name="Přímá spojovací čára 30"/>
          <p:cNvCxnSpPr>
            <a:stCxn id="53" idx="0"/>
          </p:cNvCxnSpPr>
          <p:nvPr/>
        </p:nvCxnSpPr>
        <p:spPr>
          <a:xfrm rot="16200000" flipH="1">
            <a:off x="7125892" y="2482463"/>
            <a:ext cx="2" cy="4036217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/>
          <p:nvPr/>
        </p:nvCxnSpPr>
        <p:spPr>
          <a:xfrm flipV="1">
            <a:off x="4500562" y="3214687"/>
            <a:ext cx="214314" cy="71437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ovéPole 35"/>
          <p:cNvSpPr txBox="1"/>
          <p:nvPr/>
        </p:nvSpPr>
        <p:spPr>
          <a:xfrm>
            <a:off x="4143372" y="3286124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S</a:t>
            </a:r>
            <a:endParaRPr lang="cs-CZ" sz="3200" b="1" dirty="0"/>
          </a:p>
        </p:txBody>
      </p:sp>
      <p:cxnSp>
        <p:nvCxnSpPr>
          <p:cNvPr id="26" name="Přímá spojovací čára 25"/>
          <p:cNvCxnSpPr/>
          <p:nvPr/>
        </p:nvCxnSpPr>
        <p:spPr>
          <a:xfrm>
            <a:off x="2143108" y="2000240"/>
            <a:ext cx="5000660" cy="250033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6929454" y="4500570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E</a:t>
            </a:r>
            <a:endParaRPr lang="cs-CZ" sz="3200" b="1" dirty="0"/>
          </a:p>
        </p:txBody>
      </p:sp>
      <p:cxnSp>
        <p:nvCxnSpPr>
          <p:cNvPr id="30" name="Přímá spojovací čára 29"/>
          <p:cNvCxnSpPr/>
          <p:nvPr/>
        </p:nvCxnSpPr>
        <p:spPr>
          <a:xfrm rot="5400000" flipH="1" flipV="1">
            <a:off x="6125779" y="3518295"/>
            <a:ext cx="789" cy="1965338"/>
          </a:xfrm>
          <a:prstGeom prst="line">
            <a:avLst/>
          </a:prstGeom>
          <a:ln w="762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ovéPole 40"/>
          <p:cNvSpPr txBox="1"/>
          <p:nvPr/>
        </p:nvSpPr>
        <p:spPr>
          <a:xfrm>
            <a:off x="5786446" y="4429132"/>
            <a:ext cx="490542" cy="5942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c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42" name="Volný tvar 41"/>
          <p:cNvSpPr/>
          <p:nvPr/>
        </p:nvSpPr>
        <p:spPr>
          <a:xfrm>
            <a:off x="2271252" y="2050026"/>
            <a:ext cx="2286000" cy="1150374"/>
          </a:xfrm>
          <a:custGeom>
            <a:avLst/>
            <a:gdLst>
              <a:gd name="connsiteX0" fmla="*/ 0 w 2286000"/>
              <a:gd name="connsiteY0" fmla="*/ 0 h 1150374"/>
              <a:gd name="connsiteX1" fmla="*/ 1784554 w 2286000"/>
              <a:gd name="connsiteY1" fmla="*/ 0 h 1150374"/>
              <a:gd name="connsiteX2" fmla="*/ 2286000 w 2286000"/>
              <a:gd name="connsiteY2" fmla="*/ 1150374 h 1150374"/>
              <a:gd name="connsiteX3" fmla="*/ 0 w 2286000"/>
              <a:gd name="connsiteY3" fmla="*/ 0 h 11503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86000" h="1150374">
                <a:moveTo>
                  <a:pt x="0" y="0"/>
                </a:moveTo>
                <a:lnTo>
                  <a:pt x="1784554" y="0"/>
                </a:lnTo>
                <a:lnTo>
                  <a:pt x="2286000" y="1150374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0">
                <a:srgbClr val="825600"/>
              </a:gs>
              <a:gs pos="13000">
                <a:srgbClr val="FFA800"/>
              </a:gs>
              <a:gs pos="28000">
                <a:srgbClr val="825600"/>
              </a:gs>
              <a:gs pos="42999">
                <a:srgbClr val="FFA800"/>
              </a:gs>
              <a:gs pos="58000">
                <a:srgbClr val="825600"/>
              </a:gs>
              <a:gs pos="72000">
                <a:srgbClr val="FFA800"/>
              </a:gs>
              <a:gs pos="87000">
                <a:srgbClr val="825600"/>
              </a:gs>
              <a:gs pos="100000">
                <a:srgbClr val="FFA800"/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Volný tvar 42"/>
          <p:cNvSpPr/>
          <p:nvPr/>
        </p:nvSpPr>
        <p:spPr>
          <a:xfrm>
            <a:off x="4675239" y="3303639"/>
            <a:ext cx="2330245" cy="1165122"/>
          </a:xfrm>
          <a:custGeom>
            <a:avLst/>
            <a:gdLst>
              <a:gd name="connsiteX0" fmla="*/ 0 w 2330245"/>
              <a:gd name="connsiteY0" fmla="*/ 0 h 1165122"/>
              <a:gd name="connsiteX1" fmla="*/ 2330245 w 2330245"/>
              <a:gd name="connsiteY1" fmla="*/ 1165122 h 1165122"/>
              <a:gd name="connsiteX2" fmla="*/ 501445 w 2330245"/>
              <a:gd name="connsiteY2" fmla="*/ 1165122 h 1165122"/>
              <a:gd name="connsiteX3" fmla="*/ 0 w 2330245"/>
              <a:gd name="connsiteY3" fmla="*/ 0 h 11651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330245" h="1165122">
                <a:moveTo>
                  <a:pt x="0" y="0"/>
                </a:moveTo>
                <a:lnTo>
                  <a:pt x="2330245" y="1165122"/>
                </a:lnTo>
                <a:lnTo>
                  <a:pt x="501445" y="1165122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0">
                <a:srgbClr val="D4602C"/>
              </a:gs>
              <a:gs pos="13000">
                <a:srgbClr val="FFA800"/>
              </a:gs>
              <a:gs pos="28000">
                <a:srgbClr val="825600"/>
              </a:gs>
              <a:gs pos="42999">
                <a:srgbClr val="FFA800"/>
              </a:gs>
              <a:gs pos="58000">
                <a:srgbClr val="825600"/>
              </a:gs>
              <a:gs pos="72000">
                <a:srgbClr val="FFA800"/>
              </a:gs>
              <a:gs pos="87000">
                <a:srgbClr val="825600"/>
              </a:gs>
              <a:gs pos="100000">
                <a:srgbClr val="FFA800"/>
              </a:gs>
            </a:gsLst>
            <a:lin ang="3600000" scaled="0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Rovnoramenný trojúhelník 36"/>
          <p:cNvSpPr/>
          <p:nvPr/>
        </p:nvSpPr>
        <p:spPr>
          <a:xfrm>
            <a:off x="5429256" y="1571612"/>
            <a:ext cx="214314" cy="214314"/>
          </a:xfrm>
          <a:prstGeom prst="triangl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TextovéPole 38"/>
          <p:cNvSpPr txBox="1"/>
          <p:nvPr/>
        </p:nvSpPr>
        <p:spPr>
          <a:xfrm>
            <a:off x="5715008" y="1357298"/>
            <a:ext cx="3428992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AED má strany</a:t>
            </a:r>
          </a:p>
          <a:p>
            <a:r>
              <a:rPr lang="cs-CZ" sz="3200" b="1" dirty="0" smtClean="0">
                <a:solidFill>
                  <a:srgbClr val="C00000"/>
                </a:solidFill>
              </a:rPr>
              <a:t>AE = (AB+CD)</a:t>
            </a:r>
          </a:p>
          <a:p>
            <a:r>
              <a:rPr lang="cs-CZ" sz="3200" b="1" dirty="0" smtClean="0">
                <a:solidFill>
                  <a:srgbClr val="C00000"/>
                </a:solidFill>
              </a:rPr>
              <a:t>DE</a:t>
            </a:r>
          </a:p>
          <a:p>
            <a:r>
              <a:rPr lang="cs-CZ" sz="3200" b="1" dirty="0" smtClean="0">
                <a:solidFill>
                  <a:srgbClr val="C00000"/>
                </a:solidFill>
              </a:rPr>
              <a:t>AD</a:t>
            </a:r>
          </a:p>
          <a:p>
            <a:endParaRPr lang="cs-CZ" sz="32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214678" y="6492875"/>
            <a:ext cx="2895600" cy="365125"/>
          </a:xfrm>
        </p:spPr>
        <p:txBody>
          <a:bodyPr/>
          <a:lstStyle/>
          <a:p>
            <a:pPr>
              <a:defRPr/>
            </a:pPr>
            <a:endParaRPr lang="cs-CZ" dirty="0"/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10501354" y="5072074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TextovéPole 69"/>
          <p:cNvSpPr txBox="1"/>
          <p:nvPr/>
        </p:nvSpPr>
        <p:spPr>
          <a:xfrm>
            <a:off x="571472" y="571480"/>
            <a:ext cx="79296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cap="all" dirty="0" smtClean="0"/>
              <a:t>Obsah  ABCD = OBSAH AED </a:t>
            </a:r>
            <a:endParaRPr lang="cs-CZ" sz="3200" b="1" cap="all" dirty="0"/>
          </a:p>
        </p:txBody>
      </p:sp>
      <p:grpSp>
        <p:nvGrpSpPr>
          <p:cNvPr id="3" name="Skupina 13"/>
          <p:cNvGrpSpPr/>
          <p:nvPr/>
        </p:nvGrpSpPr>
        <p:grpSpPr>
          <a:xfrm>
            <a:off x="642910" y="1428736"/>
            <a:ext cx="4714908" cy="3656609"/>
            <a:chOff x="642910" y="1142984"/>
            <a:chExt cx="4714908" cy="3656609"/>
          </a:xfrm>
        </p:grpSpPr>
        <p:sp>
          <p:nvSpPr>
            <p:cNvPr id="51" name="Lichoběžník 50"/>
            <p:cNvSpPr/>
            <p:nvPr/>
          </p:nvSpPr>
          <p:spPr>
            <a:xfrm>
              <a:off x="1071538" y="1714488"/>
              <a:ext cx="4071966" cy="2500330"/>
            </a:xfrm>
            <a:prstGeom prst="trapezoid">
              <a:avLst>
                <a:gd name="adj" fmla="val 42778"/>
              </a:avLst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" name="TextovéPole 51"/>
            <p:cNvSpPr txBox="1"/>
            <p:nvPr/>
          </p:nvSpPr>
          <p:spPr>
            <a:xfrm>
              <a:off x="642910" y="4214818"/>
              <a:ext cx="50006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/>
                <a:t>A</a:t>
              </a:r>
              <a:endParaRPr lang="cs-CZ" sz="3200" b="1" dirty="0"/>
            </a:p>
          </p:txBody>
        </p:sp>
        <p:sp>
          <p:nvSpPr>
            <p:cNvPr id="53" name="TextovéPole 52"/>
            <p:cNvSpPr txBox="1"/>
            <p:nvPr/>
          </p:nvSpPr>
          <p:spPr>
            <a:xfrm>
              <a:off x="4857752" y="4214818"/>
              <a:ext cx="50006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/>
                <a:t>B</a:t>
              </a:r>
              <a:endParaRPr lang="cs-CZ" sz="3200" b="1" dirty="0"/>
            </a:p>
          </p:txBody>
        </p:sp>
        <p:sp>
          <p:nvSpPr>
            <p:cNvPr id="54" name="TextovéPole 53"/>
            <p:cNvSpPr txBox="1"/>
            <p:nvPr/>
          </p:nvSpPr>
          <p:spPr>
            <a:xfrm>
              <a:off x="1643042" y="1285860"/>
              <a:ext cx="50006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/>
                <a:t>D</a:t>
              </a:r>
              <a:endParaRPr lang="cs-CZ" sz="3200" b="1" dirty="0"/>
            </a:p>
          </p:txBody>
        </p:sp>
        <p:sp>
          <p:nvSpPr>
            <p:cNvPr id="55" name="TextovéPole 54"/>
            <p:cNvSpPr txBox="1"/>
            <p:nvPr/>
          </p:nvSpPr>
          <p:spPr>
            <a:xfrm>
              <a:off x="4143372" y="1285860"/>
              <a:ext cx="50006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/>
                <a:t>C</a:t>
              </a:r>
              <a:endParaRPr lang="cs-CZ" sz="3200" b="1" dirty="0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2786050" y="4143380"/>
              <a:ext cx="50006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>
                  <a:solidFill>
                    <a:srgbClr val="FF0000"/>
                  </a:solidFill>
                </a:rPr>
                <a:t>a</a:t>
              </a:r>
              <a:endParaRPr lang="cs-CZ" sz="3200" b="1" dirty="0">
                <a:solidFill>
                  <a:srgbClr val="FF0000"/>
                </a:solidFill>
              </a:endParaRPr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4429124" y="2143116"/>
              <a:ext cx="490542" cy="5942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>
                  <a:solidFill>
                    <a:srgbClr val="0000FF"/>
                  </a:solidFill>
                </a:rPr>
                <a:t>b</a:t>
              </a:r>
              <a:endParaRPr lang="cs-CZ" sz="3200" b="1" dirty="0">
                <a:solidFill>
                  <a:srgbClr val="0000FF"/>
                </a:solidFill>
              </a:endParaRPr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2857488" y="1142984"/>
              <a:ext cx="490542" cy="5942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>
                  <a:solidFill>
                    <a:srgbClr val="00B050"/>
                  </a:solidFill>
                </a:rPr>
                <a:t>c</a:t>
              </a:r>
              <a:endParaRPr lang="cs-CZ" sz="3200" b="1" dirty="0">
                <a:solidFill>
                  <a:srgbClr val="00B050"/>
                </a:solidFill>
              </a:endParaRPr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1142976" y="2500306"/>
              <a:ext cx="490542" cy="5942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>
                  <a:solidFill>
                    <a:schemeClr val="accent6">
                      <a:lumMod val="50000"/>
                    </a:schemeClr>
                  </a:solidFill>
                </a:rPr>
                <a:t>d</a:t>
              </a:r>
              <a:endParaRPr lang="cs-CZ" sz="3200" b="1" dirty="0">
                <a:solidFill>
                  <a:schemeClr val="accent6">
                    <a:lumMod val="50000"/>
                  </a:schemeClr>
                </a:solidFill>
              </a:endParaRPr>
            </a:p>
          </p:txBody>
        </p:sp>
      </p:grpSp>
      <p:cxnSp>
        <p:nvCxnSpPr>
          <p:cNvPr id="16" name="Přímá spojovací čára 15"/>
          <p:cNvCxnSpPr/>
          <p:nvPr/>
        </p:nvCxnSpPr>
        <p:spPr>
          <a:xfrm>
            <a:off x="1071538" y="4500570"/>
            <a:ext cx="4071966" cy="1588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rot="16200000" flipV="1">
            <a:off x="3357554" y="2714620"/>
            <a:ext cx="2500330" cy="1071570"/>
          </a:xfrm>
          <a:prstGeom prst="line">
            <a:avLst/>
          </a:prstGeom>
          <a:ln w="76200">
            <a:solidFill>
              <a:srgbClr val="0000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>
            <a:off x="2143108" y="2000240"/>
            <a:ext cx="1928826" cy="1588"/>
          </a:xfrm>
          <a:prstGeom prst="line">
            <a:avLst/>
          </a:prstGeom>
          <a:ln w="762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 rot="5400000">
            <a:off x="357158" y="2714620"/>
            <a:ext cx="2500330" cy="1071570"/>
          </a:xfrm>
          <a:prstGeom prst="line">
            <a:avLst/>
          </a:prstGeom>
          <a:ln w="762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 rot="5400000">
            <a:off x="893737" y="3249611"/>
            <a:ext cx="2500330" cy="1588"/>
          </a:xfrm>
          <a:prstGeom prst="line">
            <a:avLst/>
          </a:prstGeom>
          <a:ln w="57150"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2214546" y="3500438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v</a:t>
            </a:r>
            <a:endParaRPr lang="cs-CZ" sz="3200" b="1" dirty="0"/>
          </a:p>
        </p:txBody>
      </p:sp>
      <p:cxnSp>
        <p:nvCxnSpPr>
          <p:cNvPr id="31" name="Přímá spojovací čára 30"/>
          <p:cNvCxnSpPr>
            <a:stCxn id="53" idx="0"/>
          </p:cNvCxnSpPr>
          <p:nvPr/>
        </p:nvCxnSpPr>
        <p:spPr>
          <a:xfrm rot="16200000" flipH="1">
            <a:off x="7125892" y="2482463"/>
            <a:ext cx="2" cy="4036217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/>
          <p:nvPr/>
        </p:nvCxnSpPr>
        <p:spPr>
          <a:xfrm flipV="1">
            <a:off x="4500562" y="3214687"/>
            <a:ext cx="214314" cy="71437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ovéPole 35"/>
          <p:cNvSpPr txBox="1"/>
          <p:nvPr/>
        </p:nvSpPr>
        <p:spPr>
          <a:xfrm>
            <a:off x="4143372" y="3286124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S</a:t>
            </a:r>
            <a:endParaRPr lang="cs-CZ" sz="3200" b="1" dirty="0"/>
          </a:p>
        </p:txBody>
      </p:sp>
      <p:cxnSp>
        <p:nvCxnSpPr>
          <p:cNvPr id="26" name="Přímá spojovací čára 25"/>
          <p:cNvCxnSpPr/>
          <p:nvPr/>
        </p:nvCxnSpPr>
        <p:spPr>
          <a:xfrm>
            <a:off x="2143108" y="2000240"/>
            <a:ext cx="5000660" cy="250033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6929454" y="4500570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E</a:t>
            </a:r>
            <a:endParaRPr lang="cs-CZ" sz="3200" b="1" dirty="0"/>
          </a:p>
        </p:txBody>
      </p:sp>
      <p:cxnSp>
        <p:nvCxnSpPr>
          <p:cNvPr id="30" name="Přímá spojovací čára 29"/>
          <p:cNvCxnSpPr/>
          <p:nvPr/>
        </p:nvCxnSpPr>
        <p:spPr>
          <a:xfrm rot="5400000" flipH="1" flipV="1">
            <a:off x="6125779" y="3518295"/>
            <a:ext cx="789" cy="1965338"/>
          </a:xfrm>
          <a:prstGeom prst="line">
            <a:avLst/>
          </a:prstGeom>
          <a:ln w="762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ovéPole 40"/>
          <p:cNvSpPr txBox="1"/>
          <p:nvPr/>
        </p:nvSpPr>
        <p:spPr>
          <a:xfrm>
            <a:off x="5786446" y="4429132"/>
            <a:ext cx="490542" cy="5942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c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42" name="Volný tvar 41"/>
          <p:cNvSpPr/>
          <p:nvPr/>
        </p:nvSpPr>
        <p:spPr>
          <a:xfrm>
            <a:off x="2271252" y="2050026"/>
            <a:ext cx="2286000" cy="1150374"/>
          </a:xfrm>
          <a:custGeom>
            <a:avLst/>
            <a:gdLst>
              <a:gd name="connsiteX0" fmla="*/ 0 w 2286000"/>
              <a:gd name="connsiteY0" fmla="*/ 0 h 1150374"/>
              <a:gd name="connsiteX1" fmla="*/ 1784554 w 2286000"/>
              <a:gd name="connsiteY1" fmla="*/ 0 h 1150374"/>
              <a:gd name="connsiteX2" fmla="*/ 2286000 w 2286000"/>
              <a:gd name="connsiteY2" fmla="*/ 1150374 h 1150374"/>
              <a:gd name="connsiteX3" fmla="*/ 0 w 2286000"/>
              <a:gd name="connsiteY3" fmla="*/ 0 h 11503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86000" h="1150374">
                <a:moveTo>
                  <a:pt x="0" y="0"/>
                </a:moveTo>
                <a:lnTo>
                  <a:pt x="1784554" y="0"/>
                </a:lnTo>
                <a:lnTo>
                  <a:pt x="2286000" y="1150374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0">
                <a:srgbClr val="825600"/>
              </a:gs>
              <a:gs pos="13000">
                <a:srgbClr val="FFA800"/>
              </a:gs>
              <a:gs pos="28000">
                <a:srgbClr val="825600"/>
              </a:gs>
              <a:gs pos="42999">
                <a:srgbClr val="FFA800"/>
              </a:gs>
              <a:gs pos="58000">
                <a:srgbClr val="825600"/>
              </a:gs>
              <a:gs pos="72000">
                <a:srgbClr val="FFA800"/>
              </a:gs>
              <a:gs pos="87000">
                <a:srgbClr val="825600"/>
              </a:gs>
              <a:gs pos="100000">
                <a:srgbClr val="FFA800"/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Volný tvar 42"/>
          <p:cNvSpPr/>
          <p:nvPr/>
        </p:nvSpPr>
        <p:spPr>
          <a:xfrm>
            <a:off x="4675239" y="3303639"/>
            <a:ext cx="2330245" cy="1165122"/>
          </a:xfrm>
          <a:custGeom>
            <a:avLst/>
            <a:gdLst>
              <a:gd name="connsiteX0" fmla="*/ 0 w 2330245"/>
              <a:gd name="connsiteY0" fmla="*/ 0 h 1165122"/>
              <a:gd name="connsiteX1" fmla="*/ 2330245 w 2330245"/>
              <a:gd name="connsiteY1" fmla="*/ 1165122 h 1165122"/>
              <a:gd name="connsiteX2" fmla="*/ 501445 w 2330245"/>
              <a:gd name="connsiteY2" fmla="*/ 1165122 h 1165122"/>
              <a:gd name="connsiteX3" fmla="*/ 0 w 2330245"/>
              <a:gd name="connsiteY3" fmla="*/ 0 h 11651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330245" h="1165122">
                <a:moveTo>
                  <a:pt x="0" y="0"/>
                </a:moveTo>
                <a:lnTo>
                  <a:pt x="2330245" y="1165122"/>
                </a:lnTo>
                <a:lnTo>
                  <a:pt x="501445" y="1165122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0">
                <a:srgbClr val="D4602C"/>
              </a:gs>
              <a:gs pos="13000">
                <a:srgbClr val="FFA800"/>
              </a:gs>
              <a:gs pos="28000">
                <a:srgbClr val="825600"/>
              </a:gs>
              <a:gs pos="42999">
                <a:srgbClr val="FFA800"/>
              </a:gs>
              <a:gs pos="58000">
                <a:srgbClr val="825600"/>
              </a:gs>
              <a:gs pos="72000">
                <a:srgbClr val="FFA800"/>
              </a:gs>
              <a:gs pos="87000">
                <a:srgbClr val="825600"/>
              </a:gs>
              <a:gs pos="100000">
                <a:srgbClr val="FFA800"/>
              </a:gs>
            </a:gsLst>
            <a:lin ang="3600000" scaled="0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32" name="Objekt 31"/>
          <p:cNvGraphicFramePr>
            <a:graphicFrameLocks noChangeAspect="1"/>
          </p:cNvGraphicFramePr>
          <p:nvPr/>
        </p:nvGraphicFramePr>
        <p:xfrm>
          <a:off x="4514850" y="3321050"/>
          <a:ext cx="114300" cy="215900"/>
        </p:xfrm>
        <a:graphic>
          <a:graphicData uri="http://schemas.openxmlformats.org/presentationml/2006/ole">
            <p:oleObj spid="_x0000_s1026" name="Rovnice" r:id="rId3" imgW="114120" imgH="215640" progId="Equation.3">
              <p:embed/>
            </p:oleObj>
          </a:graphicData>
        </a:graphic>
      </p:graphicFrame>
      <p:grpSp>
        <p:nvGrpSpPr>
          <p:cNvPr id="46" name="Skupina 45"/>
          <p:cNvGrpSpPr/>
          <p:nvPr/>
        </p:nvGrpSpPr>
        <p:grpSpPr>
          <a:xfrm>
            <a:off x="5429256" y="1785926"/>
            <a:ext cx="3286148" cy="1013403"/>
            <a:chOff x="5429256" y="1428736"/>
            <a:chExt cx="3286148" cy="1013403"/>
          </a:xfrm>
        </p:grpSpPr>
        <p:sp>
          <p:nvSpPr>
            <p:cNvPr id="40" name="TextovéPole 39"/>
            <p:cNvSpPr txBox="1"/>
            <p:nvPr/>
          </p:nvSpPr>
          <p:spPr>
            <a:xfrm>
              <a:off x="5429256" y="1571612"/>
              <a:ext cx="107157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b="1" dirty="0" smtClean="0">
                  <a:solidFill>
                    <a:srgbClr val="C00000"/>
                  </a:solidFill>
                </a:rPr>
                <a:t>S</a:t>
              </a:r>
              <a:r>
                <a:rPr lang="cs-CZ" sz="3200" b="1" dirty="0" smtClean="0">
                  <a:solidFill>
                    <a:srgbClr val="C00000"/>
                  </a:solidFill>
                </a:rPr>
                <a:t> = </a:t>
              </a:r>
              <a:endParaRPr lang="cs-CZ" sz="3200" b="1" dirty="0">
                <a:solidFill>
                  <a:srgbClr val="C00000"/>
                </a:solidFill>
              </a:endParaRPr>
            </a:p>
          </p:txBody>
        </p:sp>
        <p:sp>
          <p:nvSpPr>
            <p:cNvPr id="44" name="TextovéPole 43"/>
            <p:cNvSpPr txBox="1"/>
            <p:nvPr/>
          </p:nvSpPr>
          <p:spPr>
            <a:xfrm>
              <a:off x="6286512" y="1428736"/>
              <a:ext cx="242889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u="sng" dirty="0" smtClean="0">
                  <a:solidFill>
                    <a:srgbClr val="C00000"/>
                  </a:solidFill>
                </a:rPr>
                <a:t>(a + c) . v</a:t>
              </a:r>
              <a:endParaRPr lang="cs-CZ" sz="3200" b="1" u="sng" dirty="0">
                <a:solidFill>
                  <a:srgbClr val="C00000"/>
                </a:solidFill>
              </a:endParaRPr>
            </a:p>
          </p:txBody>
        </p:sp>
        <p:sp>
          <p:nvSpPr>
            <p:cNvPr id="45" name="TextovéPole 44"/>
            <p:cNvSpPr txBox="1"/>
            <p:nvPr/>
          </p:nvSpPr>
          <p:spPr>
            <a:xfrm>
              <a:off x="7000892" y="1857364"/>
              <a:ext cx="35719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>
                  <a:solidFill>
                    <a:srgbClr val="C00000"/>
                  </a:solidFill>
                </a:rPr>
                <a:t>2</a:t>
              </a:r>
              <a:endParaRPr lang="cs-CZ" sz="3200" b="1" dirty="0">
                <a:solidFill>
                  <a:srgbClr val="C00000"/>
                </a:solidFill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214678" y="6492875"/>
            <a:ext cx="2895600" cy="365125"/>
          </a:xfrm>
        </p:spPr>
        <p:txBody>
          <a:bodyPr/>
          <a:lstStyle/>
          <a:p>
            <a:pPr>
              <a:defRPr/>
            </a:pPr>
            <a:endParaRPr lang="cs-CZ" dirty="0"/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10501354" y="5072074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TextovéPole 69"/>
          <p:cNvSpPr txBox="1"/>
          <p:nvPr/>
        </p:nvSpPr>
        <p:spPr>
          <a:xfrm>
            <a:off x="571472" y="571480"/>
            <a:ext cx="7929618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Změř a zapiš délky stran, vyznač, změř a zapiš výšky a vypočítej obvody a obsahy lichoběžníků</a:t>
            </a:r>
            <a:r>
              <a:rPr lang="cs-CZ" sz="2800" b="1" dirty="0" smtClean="0"/>
              <a:t>. </a:t>
            </a:r>
            <a:endParaRPr lang="cs-CZ" sz="2800" b="1" dirty="0"/>
          </a:p>
        </p:txBody>
      </p:sp>
      <p:graphicFrame>
        <p:nvGraphicFramePr>
          <p:cNvPr id="32" name="Objekt 31"/>
          <p:cNvGraphicFramePr>
            <a:graphicFrameLocks noChangeAspect="1"/>
          </p:cNvGraphicFramePr>
          <p:nvPr/>
        </p:nvGraphicFramePr>
        <p:xfrm>
          <a:off x="4514850" y="3321050"/>
          <a:ext cx="114300" cy="215900"/>
        </p:xfrm>
        <a:graphic>
          <a:graphicData uri="http://schemas.openxmlformats.org/presentationml/2006/ole">
            <p:oleObj spid="_x0000_s2050" name="Rovnice" r:id="rId3" imgW="114120" imgH="215640" progId="Equation.3">
              <p:embed/>
            </p:oleObj>
          </a:graphicData>
        </a:graphic>
      </p:graphicFrame>
      <p:sp>
        <p:nvSpPr>
          <p:cNvPr id="35" name="Lichoběžník 34"/>
          <p:cNvSpPr/>
          <p:nvPr/>
        </p:nvSpPr>
        <p:spPr>
          <a:xfrm rot="15331522">
            <a:off x="6116369" y="1963917"/>
            <a:ext cx="2286016" cy="1714512"/>
          </a:xfrm>
          <a:prstGeom prst="trapezoid">
            <a:avLst/>
          </a:prstGeom>
          <a:solidFill>
            <a:srgbClr val="0066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Volný tvar 37"/>
          <p:cNvSpPr/>
          <p:nvPr/>
        </p:nvSpPr>
        <p:spPr>
          <a:xfrm>
            <a:off x="1428728" y="1643050"/>
            <a:ext cx="4247536" cy="1725562"/>
          </a:xfrm>
          <a:custGeom>
            <a:avLst/>
            <a:gdLst>
              <a:gd name="connsiteX0" fmla="*/ 634181 w 4247536"/>
              <a:gd name="connsiteY0" fmla="*/ 0 h 1725562"/>
              <a:gd name="connsiteX1" fmla="*/ 0 w 4247536"/>
              <a:gd name="connsiteY1" fmla="*/ 1725562 h 1725562"/>
              <a:gd name="connsiteX2" fmla="*/ 4247536 w 4247536"/>
              <a:gd name="connsiteY2" fmla="*/ 1725562 h 1725562"/>
              <a:gd name="connsiteX3" fmla="*/ 1873045 w 4247536"/>
              <a:gd name="connsiteY3" fmla="*/ 0 h 1725562"/>
              <a:gd name="connsiteX4" fmla="*/ 634181 w 4247536"/>
              <a:gd name="connsiteY4" fmla="*/ 0 h 17255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247536" h="1725562">
                <a:moveTo>
                  <a:pt x="634181" y="0"/>
                </a:moveTo>
                <a:lnTo>
                  <a:pt x="0" y="1725562"/>
                </a:lnTo>
                <a:lnTo>
                  <a:pt x="4247536" y="1725562"/>
                </a:lnTo>
                <a:lnTo>
                  <a:pt x="1873045" y="0"/>
                </a:lnTo>
                <a:lnTo>
                  <a:pt x="634181" y="0"/>
                </a:lnTo>
                <a:close/>
              </a:path>
            </a:pathLst>
          </a:cu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Volný tvar 46"/>
          <p:cNvSpPr/>
          <p:nvPr/>
        </p:nvSpPr>
        <p:spPr>
          <a:xfrm rot="5400000">
            <a:off x="329279" y="3956944"/>
            <a:ext cx="2745034" cy="1832021"/>
          </a:xfrm>
          <a:custGeom>
            <a:avLst/>
            <a:gdLst>
              <a:gd name="connsiteX0" fmla="*/ 2728452 w 2743200"/>
              <a:gd name="connsiteY0" fmla="*/ 0 h 1828800"/>
              <a:gd name="connsiteX1" fmla="*/ 2743200 w 2743200"/>
              <a:gd name="connsiteY1" fmla="*/ 1828800 h 1828800"/>
              <a:gd name="connsiteX2" fmla="*/ 0 w 2743200"/>
              <a:gd name="connsiteY2" fmla="*/ 1828800 h 1828800"/>
              <a:gd name="connsiteX3" fmla="*/ 2123768 w 2743200"/>
              <a:gd name="connsiteY3" fmla="*/ 29496 h 1828800"/>
              <a:gd name="connsiteX4" fmla="*/ 2728452 w 2743200"/>
              <a:gd name="connsiteY4" fmla="*/ 0 h 1828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743200" h="1828800">
                <a:moveTo>
                  <a:pt x="2728452" y="0"/>
                </a:moveTo>
                <a:lnTo>
                  <a:pt x="2743200" y="1828800"/>
                </a:lnTo>
                <a:lnTo>
                  <a:pt x="0" y="1828800"/>
                </a:lnTo>
                <a:lnTo>
                  <a:pt x="2123768" y="29496"/>
                </a:lnTo>
                <a:lnTo>
                  <a:pt x="2728452" y="0"/>
                </a:lnTo>
                <a:close/>
              </a:path>
            </a:pathLst>
          </a:custGeom>
          <a:solidFill>
            <a:srgbClr val="1CF02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Volný tvar 49"/>
          <p:cNvSpPr/>
          <p:nvPr/>
        </p:nvSpPr>
        <p:spPr>
          <a:xfrm rot="12895780">
            <a:off x="2341785" y="4438856"/>
            <a:ext cx="3067664" cy="1312607"/>
          </a:xfrm>
          <a:custGeom>
            <a:avLst/>
            <a:gdLst>
              <a:gd name="connsiteX0" fmla="*/ 3067664 w 3067664"/>
              <a:gd name="connsiteY0" fmla="*/ 1312607 h 1312607"/>
              <a:gd name="connsiteX1" fmla="*/ 0 w 3067664"/>
              <a:gd name="connsiteY1" fmla="*/ 1312607 h 1312607"/>
              <a:gd name="connsiteX2" fmla="*/ 383458 w 3067664"/>
              <a:gd name="connsiteY2" fmla="*/ 0 h 1312607"/>
              <a:gd name="connsiteX3" fmla="*/ 1814051 w 3067664"/>
              <a:gd name="connsiteY3" fmla="*/ 14749 h 1312607"/>
              <a:gd name="connsiteX4" fmla="*/ 3067664 w 3067664"/>
              <a:gd name="connsiteY4" fmla="*/ 1312607 h 13126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67664" h="1312607">
                <a:moveTo>
                  <a:pt x="3067664" y="1312607"/>
                </a:moveTo>
                <a:lnTo>
                  <a:pt x="0" y="1312607"/>
                </a:lnTo>
                <a:lnTo>
                  <a:pt x="383458" y="0"/>
                </a:lnTo>
                <a:lnTo>
                  <a:pt x="1814051" y="14749"/>
                </a:lnTo>
                <a:lnTo>
                  <a:pt x="3067664" y="1312607"/>
                </a:lnTo>
                <a:close/>
              </a:path>
            </a:pathLst>
          </a:custGeom>
          <a:solidFill>
            <a:srgbClr val="F11B3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Volný tvar 56"/>
          <p:cNvSpPr/>
          <p:nvPr/>
        </p:nvSpPr>
        <p:spPr>
          <a:xfrm>
            <a:off x="5214942" y="4071942"/>
            <a:ext cx="3185652" cy="2123768"/>
          </a:xfrm>
          <a:custGeom>
            <a:avLst/>
            <a:gdLst>
              <a:gd name="connsiteX0" fmla="*/ 0 w 3185652"/>
              <a:gd name="connsiteY0" fmla="*/ 0 h 2123768"/>
              <a:gd name="connsiteX1" fmla="*/ 3156155 w 3185652"/>
              <a:gd name="connsiteY1" fmla="*/ 0 h 2123768"/>
              <a:gd name="connsiteX2" fmla="*/ 3185652 w 3185652"/>
              <a:gd name="connsiteY2" fmla="*/ 2123768 h 2123768"/>
              <a:gd name="connsiteX3" fmla="*/ 1091381 w 3185652"/>
              <a:gd name="connsiteY3" fmla="*/ 2123768 h 2123768"/>
              <a:gd name="connsiteX4" fmla="*/ 0 w 3185652"/>
              <a:gd name="connsiteY4" fmla="*/ 0 h 21237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85652" h="2123768">
                <a:moveTo>
                  <a:pt x="0" y="0"/>
                </a:moveTo>
                <a:lnTo>
                  <a:pt x="3156155" y="0"/>
                </a:lnTo>
                <a:lnTo>
                  <a:pt x="3185652" y="2123768"/>
                </a:lnTo>
                <a:lnTo>
                  <a:pt x="1091381" y="2123768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TextovéPole 57"/>
          <p:cNvSpPr txBox="1"/>
          <p:nvPr/>
        </p:nvSpPr>
        <p:spPr>
          <a:xfrm>
            <a:off x="2643174" y="2214554"/>
            <a:ext cx="5000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</a:t>
            </a:r>
            <a:endParaRPr lang="cs-CZ" sz="2800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7000892" y="2571744"/>
            <a:ext cx="5000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</a:t>
            </a:r>
            <a:endParaRPr lang="cs-CZ" sz="2800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1214414" y="5072074"/>
            <a:ext cx="5000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</a:t>
            </a:r>
            <a:endParaRPr lang="cs-CZ" sz="2800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3857620" y="5000636"/>
            <a:ext cx="5000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4</a:t>
            </a:r>
            <a:endParaRPr lang="cs-CZ" sz="2800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6929454" y="4857760"/>
            <a:ext cx="5000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5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3" name="Skupina 32"/>
          <p:cNvGrpSpPr/>
          <p:nvPr/>
        </p:nvGrpSpPr>
        <p:grpSpPr>
          <a:xfrm rot="12697782">
            <a:off x="2264533" y="4277328"/>
            <a:ext cx="3067664" cy="1332000"/>
            <a:chOff x="2341785" y="4429926"/>
            <a:chExt cx="3067664" cy="1332000"/>
          </a:xfrm>
        </p:grpSpPr>
        <p:sp>
          <p:nvSpPr>
            <p:cNvPr id="50" name="Volný tvar 49"/>
            <p:cNvSpPr/>
            <p:nvPr/>
          </p:nvSpPr>
          <p:spPr>
            <a:xfrm>
              <a:off x="2341785" y="4438856"/>
              <a:ext cx="3067664" cy="1312607"/>
            </a:xfrm>
            <a:custGeom>
              <a:avLst/>
              <a:gdLst>
                <a:gd name="connsiteX0" fmla="*/ 3067664 w 3067664"/>
                <a:gd name="connsiteY0" fmla="*/ 1312607 h 1312607"/>
                <a:gd name="connsiteX1" fmla="*/ 0 w 3067664"/>
                <a:gd name="connsiteY1" fmla="*/ 1312607 h 1312607"/>
                <a:gd name="connsiteX2" fmla="*/ 383458 w 3067664"/>
                <a:gd name="connsiteY2" fmla="*/ 0 h 1312607"/>
                <a:gd name="connsiteX3" fmla="*/ 1814051 w 3067664"/>
                <a:gd name="connsiteY3" fmla="*/ 14749 h 1312607"/>
                <a:gd name="connsiteX4" fmla="*/ 3067664 w 3067664"/>
                <a:gd name="connsiteY4" fmla="*/ 1312607 h 1312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67664" h="1312607">
                  <a:moveTo>
                    <a:pt x="3067664" y="1312607"/>
                  </a:moveTo>
                  <a:lnTo>
                    <a:pt x="0" y="1312607"/>
                  </a:lnTo>
                  <a:lnTo>
                    <a:pt x="383458" y="0"/>
                  </a:lnTo>
                  <a:lnTo>
                    <a:pt x="1814051" y="14749"/>
                  </a:lnTo>
                  <a:lnTo>
                    <a:pt x="3067664" y="1312607"/>
                  </a:lnTo>
                  <a:close/>
                </a:path>
              </a:pathLst>
            </a:custGeom>
            <a:solidFill>
              <a:srgbClr val="F11B3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31" name="Přímá spojovací čára 30"/>
            <p:cNvCxnSpPr/>
            <p:nvPr/>
          </p:nvCxnSpPr>
          <p:spPr>
            <a:xfrm rot="5400000">
              <a:off x="2477240" y="5095132"/>
              <a:ext cx="1332000" cy="1588"/>
            </a:xfrm>
            <a:prstGeom prst="line">
              <a:avLst/>
            </a:prstGeom>
            <a:ln w="38100">
              <a:solidFill>
                <a:schemeClr val="tx1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9" name="Skupina 28"/>
          <p:cNvGrpSpPr/>
          <p:nvPr/>
        </p:nvGrpSpPr>
        <p:grpSpPr>
          <a:xfrm rot="5400000">
            <a:off x="329279" y="3956944"/>
            <a:ext cx="2745034" cy="1832021"/>
            <a:chOff x="329279" y="3956944"/>
            <a:chExt cx="2745034" cy="1832021"/>
          </a:xfrm>
        </p:grpSpPr>
        <p:sp>
          <p:nvSpPr>
            <p:cNvPr id="47" name="Volný tvar 46"/>
            <p:cNvSpPr/>
            <p:nvPr/>
          </p:nvSpPr>
          <p:spPr>
            <a:xfrm>
              <a:off x="329279" y="3956944"/>
              <a:ext cx="2745034" cy="1832021"/>
            </a:xfrm>
            <a:custGeom>
              <a:avLst/>
              <a:gdLst>
                <a:gd name="connsiteX0" fmla="*/ 2728452 w 2743200"/>
                <a:gd name="connsiteY0" fmla="*/ 0 h 1828800"/>
                <a:gd name="connsiteX1" fmla="*/ 2743200 w 2743200"/>
                <a:gd name="connsiteY1" fmla="*/ 1828800 h 1828800"/>
                <a:gd name="connsiteX2" fmla="*/ 0 w 2743200"/>
                <a:gd name="connsiteY2" fmla="*/ 1828800 h 1828800"/>
                <a:gd name="connsiteX3" fmla="*/ 2123768 w 2743200"/>
                <a:gd name="connsiteY3" fmla="*/ 29496 h 1828800"/>
                <a:gd name="connsiteX4" fmla="*/ 2728452 w 2743200"/>
                <a:gd name="connsiteY4" fmla="*/ 0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43200" h="1828800">
                  <a:moveTo>
                    <a:pt x="2728452" y="0"/>
                  </a:moveTo>
                  <a:lnTo>
                    <a:pt x="2743200" y="1828800"/>
                  </a:lnTo>
                  <a:lnTo>
                    <a:pt x="0" y="1828800"/>
                  </a:lnTo>
                  <a:lnTo>
                    <a:pt x="2123768" y="29496"/>
                  </a:lnTo>
                  <a:lnTo>
                    <a:pt x="2728452" y="0"/>
                  </a:lnTo>
                  <a:close/>
                </a:path>
              </a:pathLst>
            </a:custGeom>
            <a:solidFill>
              <a:srgbClr val="1CF02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8" name="Přímá spojovací čára 27"/>
            <p:cNvCxnSpPr/>
            <p:nvPr/>
          </p:nvCxnSpPr>
          <p:spPr>
            <a:xfrm rot="5400000">
              <a:off x="1821637" y="4893479"/>
              <a:ext cx="1785950" cy="1588"/>
            </a:xfrm>
            <a:prstGeom prst="line">
              <a:avLst/>
            </a:prstGeom>
            <a:ln w="38100">
              <a:solidFill>
                <a:schemeClr val="tx1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6" name="Skupina 25"/>
          <p:cNvGrpSpPr/>
          <p:nvPr/>
        </p:nvGrpSpPr>
        <p:grpSpPr>
          <a:xfrm rot="15378981">
            <a:off x="6116369" y="1940797"/>
            <a:ext cx="2286016" cy="1764000"/>
            <a:chOff x="6116369" y="1940797"/>
            <a:chExt cx="2286016" cy="1764000"/>
          </a:xfrm>
        </p:grpSpPr>
        <p:sp>
          <p:nvSpPr>
            <p:cNvPr id="35" name="Lichoběžník 34"/>
            <p:cNvSpPr/>
            <p:nvPr/>
          </p:nvSpPr>
          <p:spPr>
            <a:xfrm>
              <a:off x="6116369" y="1963917"/>
              <a:ext cx="2286016" cy="1714512"/>
            </a:xfrm>
            <a:prstGeom prst="trapezoid">
              <a:avLst/>
            </a:prstGeom>
            <a:solidFill>
              <a:srgbClr val="0066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4" name="Přímá spojovací čára 23"/>
            <p:cNvCxnSpPr/>
            <p:nvPr/>
          </p:nvCxnSpPr>
          <p:spPr>
            <a:xfrm rot="5400000">
              <a:off x="5904181" y="2822400"/>
              <a:ext cx="1764000" cy="794"/>
            </a:xfrm>
            <a:prstGeom prst="line">
              <a:avLst/>
            </a:prstGeom>
            <a:ln w="38100">
              <a:solidFill>
                <a:schemeClr val="tx1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214678" y="6492875"/>
            <a:ext cx="2895600" cy="365125"/>
          </a:xfrm>
        </p:spPr>
        <p:txBody>
          <a:bodyPr/>
          <a:lstStyle/>
          <a:p>
            <a:pPr>
              <a:defRPr/>
            </a:pPr>
            <a:endParaRPr lang="cs-CZ" dirty="0"/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10501354" y="5072074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TextovéPole 69"/>
          <p:cNvSpPr txBox="1"/>
          <p:nvPr/>
        </p:nvSpPr>
        <p:spPr>
          <a:xfrm>
            <a:off x="571472" y="571480"/>
            <a:ext cx="7929618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Změř a zapiš délky stran, vyznač, změř a zapiš výšky a vypočítej obvody a obsahy lichoběžníků</a:t>
            </a:r>
            <a:r>
              <a:rPr lang="cs-CZ" sz="2800" b="1" dirty="0" smtClean="0"/>
              <a:t>. </a:t>
            </a:r>
            <a:endParaRPr lang="cs-CZ" sz="2800" b="1" dirty="0"/>
          </a:p>
        </p:txBody>
      </p:sp>
      <p:graphicFrame>
        <p:nvGraphicFramePr>
          <p:cNvPr id="32" name="Objekt 31"/>
          <p:cNvGraphicFramePr>
            <a:graphicFrameLocks noChangeAspect="1"/>
          </p:cNvGraphicFramePr>
          <p:nvPr/>
        </p:nvGraphicFramePr>
        <p:xfrm>
          <a:off x="4514850" y="3321050"/>
          <a:ext cx="114300" cy="215900"/>
        </p:xfrm>
        <a:graphic>
          <a:graphicData uri="http://schemas.openxmlformats.org/presentationml/2006/ole">
            <p:oleObj spid="_x0000_s3074" name="Rovnice" r:id="rId3" imgW="114120" imgH="215640" progId="Equation.3">
              <p:embed/>
            </p:oleObj>
          </a:graphicData>
        </a:graphic>
      </p:graphicFrame>
      <p:sp>
        <p:nvSpPr>
          <p:cNvPr id="38" name="Volný tvar 37"/>
          <p:cNvSpPr/>
          <p:nvPr/>
        </p:nvSpPr>
        <p:spPr>
          <a:xfrm>
            <a:off x="1428728" y="1643050"/>
            <a:ext cx="4247536" cy="1725562"/>
          </a:xfrm>
          <a:custGeom>
            <a:avLst/>
            <a:gdLst>
              <a:gd name="connsiteX0" fmla="*/ 634181 w 4247536"/>
              <a:gd name="connsiteY0" fmla="*/ 0 h 1725562"/>
              <a:gd name="connsiteX1" fmla="*/ 0 w 4247536"/>
              <a:gd name="connsiteY1" fmla="*/ 1725562 h 1725562"/>
              <a:gd name="connsiteX2" fmla="*/ 4247536 w 4247536"/>
              <a:gd name="connsiteY2" fmla="*/ 1725562 h 1725562"/>
              <a:gd name="connsiteX3" fmla="*/ 1873045 w 4247536"/>
              <a:gd name="connsiteY3" fmla="*/ 0 h 1725562"/>
              <a:gd name="connsiteX4" fmla="*/ 634181 w 4247536"/>
              <a:gd name="connsiteY4" fmla="*/ 0 h 17255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247536" h="1725562">
                <a:moveTo>
                  <a:pt x="634181" y="0"/>
                </a:moveTo>
                <a:lnTo>
                  <a:pt x="0" y="1725562"/>
                </a:lnTo>
                <a:lnTo>
                  <a:pt x="4247536" y="1725562"/>
                </a:lnTo>
                <a:lnTo>
                  <a:pt x="1873045" y="0"/>
                </a:lnTo>
                <a:lnTo>
                  <a:pt x="634181" y="0"/>
                </a:lnTo>
                <a:close/>
              </a:path>
            </a:pathLst>
          </a:cu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Volný tvar 56"/>
          <p:cNvSpPr/>
          <p:nvPr/>
        </p:nvSpPr>
        <p:spPr>
          <a:xfrm>
            <a:off x="5214942" y="4071942"/>
            <a:ext cx="3185652" cy="2123768"/>
          </a:xfrm>
          <a:custGeom>
            <a:avLst/>
            <a:gdLst>
              <a:gd name="connsiteX0" fmla="*/ 0 w 3185652"/>
              <a:gd name="connsiteY0" fmla="*/ 0 h 2123768"/>
              <a:gd name="connsiteX1" fmla="*/ 3156155 w 3185652"/>
              <a:gd name="connsiteY1" fmla="*/ 0 h 2123768"/>
              <a:gd name="connsiteX2" fmla="*/ 3185652 w 3185652"/>
              <a:gd name="connsiteY2" fmla="*/ 2123768 h 2123768"/>
              <a:gd name="connsiteX3" fmla="*/ 1091381 w 3185652"/>
              <a:gd name="connsiteY3" fmla="*/ 2123768 h 2123768"/>
              <a:gd name="connsiteX4" fmla="*/ 0 w 3185652"/>
              <a:gd name="connsiteY4" fmla="*/ 0 h 21237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85652" h="2123768">
                <a:moveTo>
                  <a:pt x="0" y="0"/>
                </a:moveTo>
                <a:lnTo>
                  <a:pt x="3156155" y="0"/>
                </a:lnTo>
                <a:lnTo>
                  <a:pt x="3185652" y="2123768"/>
                </a:lnTo>
                <a:lnTo>
                  <a:pt x="1091381" y="2123768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TextovéPole 57"/>
          <p:cNvSpPr txBox="1"/>
          <p:nvPr/>
        </p:nvSpPr>
        <p:spPr>
          <a:xfrm>
            <a:off x="2643174" y="2214554"/>
            <a:ext cx="5000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</a:t>
            </a:r>
            <a:endParaRPr lang="cs-CZ" sz="2800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7000892" y="2571744"/>
            <a:ext cx="5000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</a:t>
            </a:r>
            <a:endParaRPr lang="cs-CZ" sz="2800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1214414" y="5072074"/>
            <a:ext cx="5000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</a:t>
            </a:r>
            <a:endParaRPr lang="cs-CZ" sz="2800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3428992" y="4714884"/>
            <a:ext cx="5000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4</a:t>
            </a:r>
            <a:endParaRPr lang="cs-CZ" sz="2800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6929454" y="4857760"/>
            <a:ext cx="5000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5</a:t>
            </a:r>
            <a:endParaRPr lang="cs-CZ" sz="2800" dirty="0"/>
          </a:p>
        </p:txBody>
      </p:sp>
      <p:cxnSp>
        <p:nvCxnSpPr>
          <p:cNvPr id="17" name="Přímá spojovací čára 16"/>
          <p:cNvCxnSpPr/>
          <p:nvPr/>
        </p:nvCxnSpPr>
        <p:spPr>
          <a:xfrm rot="5400000">
            <a:off x="1500166" y="2500306"/>
            <a:ext cx="1714512" cy="1588"/>
          </a:xfrm>
          <a:prstGeom prst="line">
            <a:avLst/>
          </a:prstGeom>
          <a:ln w="38100"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/>
          <p:nvPr/>
        </p:nvCxnSpPr>
        <p:spPr>
          <a:xfrm rot="5400000">
            <a:off x="6679421" y="5107793"/>
            <a:ext cx="2071702" cy="1588"/>
          </a:xfrm>
          <a:prstGeom prst="line">
            <a:avLst/>
          </a:prstGeom>
          <a:ln w="38100"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TextovéPole 7"/>
          <p:cNvSpPr txBox="1"/>
          <p:nvPr/>
        </p:nvSpPr>
        <p:spPr>
          <a:xfrm>
            <a:off x="857224" y="714356"/>
            <a:ext cx="3643338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Použitá literatura:</a:t>
            </a:r>
          </a:p>
          <a:p>
            <a:r>
              <a:rPr lang="cs-CZ" dirty="0" smtClean="0"/>
              <a:t>vlastní práce autora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UM-PPT-šablon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DUM-PPT-šablona</Template>
  <TotalTime>776</TotalTime>
  <Words>415</Words>
  <Application>Microsoft Office PowerPoint</Application>
  <PresentationFormat>Předvádění na obrazovce (4:3)</PresentationFormat>
  <Paragraphs>222</Paragraphs>
  <Slides>20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2" baseType="lpstr">
      <vt:lpstr>DUM-PPT-šablona</vt:lpstr>
      <vt:lpstr>Rovnice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Zdeňka Botková</dc:creator>
  <cp:lastModifiedBy>Rumcajs</cp:lastModifiedBy>
  <cp:revision>104</cp:revision>
  <dcterms:created xsi:type="dcterms:W3CDTF">2010-10-19T08:27:42Z</dcterms:created>
  <dcterms:modified xsi:type="dcterms:W3CDTF">2012-01-04T20:10:45Z</dcterms:modified>
</cp:coreProperties>
</file>