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62" r:id="rId3"/>
    <p:sldId id="256" r:id="rId4"/>
    <p:sldId id="259" r:id="rId5"/>
    <p:sldId id="257" r:id="rId6"/>
    <p:sldId id="258" r:id="rId7"/>
    <p:sldId id="261" r:id="rId8"/>
    <p:sldId id="260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7EC0C4-7DAA-435C-86E4-1CE4B500C204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60877B-4688-40DB-8EAC-849812967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652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F44F1-2743-48CD-A107-664D5BFEC0E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6D1BE-11C2-4DF6-8E7D-2E8F08800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334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F44F1-2743-48CD-A107-664D5BFEC0E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6D1BE-11C2-4DF6-8E7D-2E8F08800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091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F44F1-2743-48CD-A107-664D5BFEC0E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6D1BE-11C2-4DF6-8E7D-2E8F08800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823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F44F1-2743-48CD-A107-664D5BFEC0E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6D1BE-11C2-4DF6-8E7D-2E8F08800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349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F44F1-2743-48CD-A107-664D5BFEC0E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6D1BE-11C2-4DF6-8E7D-2E8F08800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826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F44F1-2743-48CD-A107-664D5BFEC0E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6D1BE-11C2-4DF6-8E7D-2E8F08800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647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F44F1-2743-48CD-A107-664D5BFEC0E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6D1BE-11C2-4DF6-8E7D-2E8F08800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562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F44F1-2743-48CD-A107-664D5BFEC0E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6D1BE-11C2-4DF6-8E7D-2E8F08800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139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F44F1-2743-48CD-A107-664D5BFEC0E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6D1BE-11C2-4DF6-8E7D-2E8F08800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649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F44F1-2743-48CD-A107-664D5BFEC0E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6D1BE-11C2-4DF6-8E7D-2E8F08800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195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F44F1-2743-48CD-A107-664D5BFEC0E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6D1BE-11C2-4DF6-8E7D-2E8F08800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2602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8662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2154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650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89091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883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7650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2525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90897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6740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4154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1885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8F44F1-2743-48CD-A107-664D5BFEC0EC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A6D1BE-11C2-4DF6-8E7D-2E8F08800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161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3939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VY_32_INOVACE_17_03_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Určení tepla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344816" cy="1872208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Anotace: </a:t>
            </a:r>
            <a:r>
              <a:rPr lang="cs-CZ" sz="2800" dirty="0" smtClean="0"/>
              <a:t>Prezentace pro 8. ročník. K praktickému výkladu určení přijatého tepla s využitím </a:t>
            </a:r>
            <a:r>
              <a:rPr lang="cs-CZ" sz="2800" smtClean="0"/>
              <a:t>interaktivní tabule.</a:t>
            </a:r>
            <a:endParaRPr lang="cs-CZ" sz="2800" dirty="0" smtClean="0"/>
          </a:p>
          <a:p>
            <a:pPr algn="l"/>
            <a:endParaRPr lang="cs-CZ" sz="2800" dirty="0"/>
          </a:p>
          <a:p>
            <a:pPr algn="l"/>
            <a:endParaRPr lang="cs-CZ" sz="2800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68430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Určení tepla</a:t>
            </a:r>
            <a:endParaRPr lang="cs-CZ" sz="7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5520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Teplo = fyzikální veličina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525963"/>
          </a:xfrm>
        </p:spPr>
        <p:txBody>
          <a:bodyPr/>
          <a:lstStyle/>
          <a:p>
            <a:pPr>
              <a:tabLst>
                <a:tab pos="2876550" algn="l"/>
              </a:tabLst>
            </a:pPr>
            <a:r>
              <a:rPr lang="cs-CZ" dirty="0" smtClean="0"/>
              <a:t>Značka	</a:t>
            </a:r>
            <a:r>
              <a:rPr lang="cs-CZ" sz="4000" b="1" dirty="0" smtClean="0">
                <a:solidFill>
                  <a:srgbClr val="FF0000"/>
                </a:solidFill>
              </a:rPr>
              <a:t>Q</a:t>
            </a:r>
          </a:p>
          <a:p>
            <a:pPr>
              <a:tabLst>
                <a:tab pos="2876550" algn="l"/>
              </a:tabLst>
            </a:pPr>
            <a:r>
              <a:rPr lang="cs-CZ" dirty="0" smtClean="0"/>
              <a:t>Jednotka	</a:t>
            </a:r>
            <a:r>
              <a:rPr lang="cs-CZ" sz="4000" b="1" dirty="0" smtClean="0">
                <a:solidFill>
                  <a:srgbClr val="FF0000"/>
                </a:solidFill>
              </a:rPr>
              <a:t>1 J</a:t>
            </a:r>
          </a:p>
          <a:p>
            <a:pPr marL="0" indent="0">
              <a:buNone/>
              <a:tabLst>
                <a:tab pos="2876550" algn="l"/>
              </a:tabLst>
            </a:pPr>
            <a:endParaRPr lang="cs-CZ" dirty="0"/>
          </a:p>
          <a:p>
            <a:pPr>
              <a:tabLst>
                <a:tab pos="2876550" algn="l"/>
              </a:tabLst>
            </a:pPr>
            <a:r>
              <a:rPr lang="cs-CZ" dirty="0" smtClean="0"/>
              <a:t>Těleso, kterému se zvětší teplota </a:t>
            </a:r>
            <a:r>
              <a:rPr lang="cs-CZ" b="1" i="1" dirty="0" smtClean="0">
                <a:solidFill>
                  <a:srgbClr val="FF0000"/>
                </a:solidFill>
              </a:rPr>
              <a:t>TEPLO PŘIJALO</a:t>
            </a:r>
          </a:p>
          <a:p>
            <a:pPr>
              <a:tabLst>
                <a:tab pos="2876550" algn="l"/>
              </a:tabLst>
            </a:pPr>
            <a:r>
              <a:rPr lang="cs-CZ" dirty="0" smtClean="0"/>
              <a:t>Těleso, kterému se zmenší teplota </a:t>
            </a:r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TEPLO ODEVZDALO</a:t>
            </a:r>
            <a:endParaRPr lang="cs-CZ" b="1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798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čem závisí přijaté teplo: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4794" y="1484784"/>
            <a:ext cx="5009632" cy="3096344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4797151"/>
            <a:ext cx="8136904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množství látky</a:t>
            </a:r>
          </a:p>
          <a:p>
            <a:r>
              <a:rPr lang="cs-CZ" sz="2800" dirty="0" smtClean="0"/>
              <a:t> – vyjadřujeme jako </a:t>
            </a:r>
            <a:r>
              <a:rPr lang="cs-CZ" sz="2800" i="1" dirty="0" smtClean="0">
                <a:solidFill>
                  <a:srgbClr val="FF0000"/>
                </a:solidFill>
              </a:rPr>
              <a:t>hmotnost látky</a:t>
            </a:r>
            <a:r>
              <a:rPr lang="cs-CZ" sz="2800" dirty="0" smtClean="0"/>
              <a:t>		</a:t>
            </a:r>
            <a:r>
              <a:rPr lang="cs-CZ" sz="6600" dirty="0" smtClean="0">
                <a:solidFill>
                  <a:srgbClr val="FF0000"/>
                </a:solidFill>
                <a:latin typeface="Blackadder ITC" pitchFamily="82" charset="0"/>
              </a:rPr>
              <a:t>m </a:t>
            </a:r>
            <a:r>
              <a:rPr lang="en-US" sz="4800" dirty="0" smtClean="0">
                <a:solidFill>
                  <a:srgbClr val="FF0000"/>
                </a:solidFill>
              </a:rPr>
              <a:t>[</a:t>
            </a:r>
            <a:r>
              <a:rPr lang="cs-CZ" sz="4800" dirty="0" smtClean="0">
                <a:solidFill>
                  <a:srgbClr val="FF0000"/>
                </a:solidFill>
              </a:rPr>
              <a:t>kg</a:t>
            </a:r>
            <a:r>
              <a:rPr lang="en-US" sz="4800" dirty="0" smtClean="0">
                <a:solidFill>
                  <a:srgbClr val="FF0000"/>
                </a:solidFill>
              </a:rPr>
              <a:t>]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44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548680"/>
            <a:ext cx="5177549" cy="3883162"/>
          </a:xfr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7504" y="4509120"/>
                <a:ext cx="8712968" cy="1561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Druhu látky</a:t>
                </a:r>
              </a:p>
              <a:p>
                <a:r>
                  <a:rPr lang="cs-CZ" sz="2800" dirty="0" smtClean="0"/>
                  <a:t> – vyjadřuje veličina </a:t>
                </a:r>
                <a:r>
                  <a:rPr lang="cs-CZ" sz="2800" i="1" dirty="0" smtClean="0">
                    <a:solidFill>
                      <a:srgbClr val="FF0000"/>
                    </a:solidFill>
                  </a:rPr>
                  <a:t>měrná tepelná kapacita</a:t>
                </a:r>
                <a:r>
                  <a:rPr lang="cs-CZ" sz="2800" dirty="0" smtClean="0"/>
                  <a:t>	  </a:t>
                </a:r>
                <a:r>
                  <a:rPr lang="cs-CZ" sz="6000" dirty="0" smtClean="0">
                    <a:solidFill>
                      <a:srgbClr val="FF0000"/>
                    </a:solidFill>
                    <a:latin typeface="Blackadder ITC" pitchFamily="82" charset="0"/>
                  </a:rPr>
                  <a:t>c</a:t>
                </a:r>
                <a:r>
                  <a:rPr lang="cs-CZ" sz="4800" dirty="0" smtClean="0">
                    <a:solidFill>
                      <a:srgbClr val="FF0000"/>
                    </a:solidFill>
                  </a:rPr>
                  <a:t> </a:t>
                </a:r>
                <a:r>
                  <a:rPr lang="en-US" sz="4400" dirty="0" smtClean="0">
                    <a:solidFill>
                      <a:srgbClr val="FF0000"/>
                    </a:solidFill>
                  </a:rPr>
                  <a:t>[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44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𝐽</m:t>
                        </m:r>
                      </m:num>
                      <m:den>
                        <m:r>
                          <a:rPr lang="cs-CZ" sz="4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𝑘𝑔</m:t>
                        </m:r>
                        <m:r>
                          <a:rPr lang="cs-CZ" sz="4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. °</m:t>
                        </m:r>
                        <m:r>
                          <a:rPr lang="cs-CZ" sz="4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𝐶</m:t>
                        </m:r>
                      </m:den>
                    </m:f>
                  </m:oMath>
                </a14:m>
                <a:r>
                  <a:rPr lang="en-US" sz="4400" dirty="0" smtClean="0">
                    <a:solidFill>
                      <a:srgbClr val="FF0000"/>
                    </a:solidFill>
                  </a:rPr>
                  <a:t>]</a:t>
                </a:r>
                <a:endParaRPr lang="cs-CZ" sz="4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4" y="4509120"/>
                <a:ext cx="8712968" cy="1561966"/>
              </a:xfrm>
              <a:prstGeom prst="rect">
                <a:avLst/>
              </a:prstGeom>
              <a:blipFill rotWithShape="1">
                <a:blip r:embed="rId3"/>
                <a:stretch>
                  <a:fillRect l="-1470" t="-3516" r="-1330" b="-203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52986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počáteční a konečné teplotě = </a:t>
            </a:r>
            <a:r>
              <a:rPr lang="cs-CZ" dirty="0"/>
              <a:t>rozdíl teplot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teplota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6000" dirty="0" smtClean="0">
                <a:solidFill>
                  <a:srgbClr val="FF0000"/>
                </a:solidFill>
                <a:latin typeface="Blackadder ITC" pitchFamily="82" charset="0"/>
              </a:rPr>
              <a:t>t</a:t>
            </a:r>
            <a:r>
              <a:rPr lang="cs-CZ" sz="3600" baseline="-25000" dirty="0" smtClean="0">
                <a:solidFill>
                  <a:srgbClr val="FF0000"/>
                </a:solidFill>
                <a:latin typeface="+mj-lt"/>
              </a:rPr>
              <a:t>0</a:t>
            </a:r>
            <a:r>
              <a:rPr lang="cs-CZ" sz="6000" baseline="-25000" dirty="0" smtClean="0">
                <a:solidFill>
                  <a:srgbClr val="FF0000"/>
                </a:solidFill>
                <a:latin typeface="Blackadder ITC" pitchFamily="82" charset="0"/>
              </a:rPr>
              <a:t>,     </a:t>
            </a:r>
            <a:r>
              <a:rPr lang="cs-CZ" sz="6000" dirty="0" smtClean="0">
                <a:solidFill>
                  <a:srgbClr val="FF0000"/>
                </a:solidFill>
                <a:latin typeface="Blackadder ITC" pitchFamily="82" charset="0"/>
              </a:rPr>
              <a:t>t</a:t>
            </a:r>
            <a:r>
              <a:rPr lang="cs-CZ" dirty="0" smtClean="0"/>
              <a:t>  </a:t>
            </a:r>
            <a:r>
              <a:rPr lang="en-US" dirty="0" smtClean="0">
                <a:solidFill>
                  <a:srgbClr val="FF0000"/>
                </a:solidFill>
              </a:rPr>
              <a:t>[</a:t>
            </a:r>
            <a:r>
              <a:rPr lang="cs-CZ" dirty="0" smtClean="0">
                <a:solidFill>
                  <a:srgbClr val="FF0000"/>
                </a:solidFill>
              </a:rPr>
              <a:t>°C</a:t>
            </a:r>
            <a:r>
              <a:rPr lang="en-US" dirty="0" smtClean="0">
                <a:solidFill>
                  <a:srgbClr val="FF0000"/>
                </a:solidFill>
              </a:rPr>
              <a:t>]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2483768" y="2060848"/>
            <a:ext cx="216024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V="1">
            <a:off x="3491880" y="2147880"/>
            <a:ext cx="576064" cy="993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104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Vzorec pro výpočet tepla: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14:m>
                  <m:oMath xmlns:m="http://schemas.openxmlformats.org/officeDocument/2006/math">
                    <m:r>
                      <a:rPr lang="cs-CZ" sz="4000" b="0" i="1" smtClean="0">
                        <a:latin typeface="Cambria Math"/>
                      </a:rPr>
                      <m:t>𝑄</m:t>
                    </m:r>
                    <m:r>
                      <a:rPr lang="cs-CZ" sz="4000" b="0" i="1" smtClean="0">
                        <a:latin typeface="Cambria Math"/>
                      </a:rPr>
                      <m:t>=</m:t>
                    </m:r>
                    <m:r>
                      <a:rPr lang="cs-CZ" sz="4000" b="0" i="1" smtClean="0">
                        <a:latin typeface="Cambria Math"/>
                      </a:rPr>
                      <m:t>𝑚</m:t>
                    </m:r>
                    <m:r>
                      <a:rPr lang="cs-CZ" sz="4000" b="0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4000" b="0" i="1" smtClean="0">
                        <a:latin typeface="Cambria Math"/>
                        <a:ea typeface="Cambria Math"/>
                      </a:rPr>
                      <m:t>𝑐</m:t>
                    </m:r>
                    <m:r>
                      <a:rPr lang="cs-CZ" sz="4000" b="0" i="1" smtClean="0">
                        <a:latin typeface="Cambria Math"/>
                        <a:ea typeface="Cambria Math"/>
                      </a:rPr>
                      <m:t> ∙(</m:t>
                    </m:r>
                    <m:r>
                      <a:rPr lang="cs-CZ" sz="4000" b="0" i="1" smtClean="0">
                        <a:latin typeface="Cambria Math"/>
                        <a:ea typeface="Cambria Math"/>
                      </a:rPr>
                      <m:t>𝑡</m:t>
                    </m:r>
                    <m:r>
                      <a:rPr lang="cs-CZ" sz="4000" b="0" i="1" smtClean="0">
                        <a:latin typeface="Cambria Math"/>
                        <a:ea typeface="Cambria Math"/>
                      </a:rPr>
                      <m:t> −</m:t>
                    </m:r>
                    <m:sSub>
                      <m:sSubPr>
                        <m:ctrlPr>
                          <a:rPr lang="cs-CZ" sz="4000" b="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4000" b="0" i="1" smtClean="0">
                            <a:latin typeface="Cambria Math"/>
                            <a:ea typeface="Cambria Math"/>
                          </a:rPr>
                          <m:t>𝑡</m:t>
                        </m:r>
                      </m:e>
                      <m:sub>
                        <m:r>
                          <a:rPr lang="cs-CZ" sz="4000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cs-CZ" sz="4000" dirty="0" smtClean="0"/>
                  <a:t>)</a:t>
                </a:r>
              </a:p>
              <a:p>
                <a:endParaRPr lang="cs-CZ" sz="4000" dirty="0"/>
              </a:p>
              <a:p>
                <a14:m>
                  <m:oMath xmlns:m="http://schemas.openxmlformats.org/officeDocument/2006/math">
                    <m:r>
                      <a:rPr lang="cs-CZ" sz="4000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sz="4000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4000" b="0" i="1" smtClean="0">
                        <a:latin typeface="Cambria Math"/>
                        <a:ea typeface="Cambria Math"/>
                      </a:rPr>
                      <m:t>𝑡</m:t>
                    </m:r>
                    <m:r>
                      <a:rPr lang="cs-CZ" sz="4000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4000" b="0" i="1" smtClean="0">
                        <a:latin typeface="Cambria Math"/>
                        <a:ea typeface="Cambria Math"/>
                      </a:rPr>
                      <m:t>𝑡</m:t>
                    </m:r>
                    <m:r>
                      <a:rPr lang="cs-CZ" sz="4000" b="0" i="1" smtClean="0">
                        <a:latin typeface="Cambria Math"/>
                        <a:ea typeface="Cambria Math"/>
                      </a:rPr>
                      <m:t> −</m:t>
                    </m:r>
                    <m:sSub>
                      <m:sSubPr>
                        <m:ctrlPr>
                          <a:rPr lang="cs-CZ" sz="4000" b="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4000" b="0" i="1" smtClean="0">
                            <a:latin typeface="Cambria Math"/>
                            <a:ea typeface="Cambria Math"/>
                          </a:rPr>
                          <m:t>𝑡</m:t>
                        </m:r>
                      </m:e>
                      <m:sub>
                        <m:r>
                          <a:rPr lang="cs-CZ" sz="4000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cs-CZ" sz="4000" dirty="0" smtClean="0"/>
                  <a:t>  ………….přírůstek teplot</a:t>
                </a:r>
              </a:p>
              <a:p>
                <a:pPr marL="0" indent="0">
                  <a:buNone/>
                </a:pPr>
                <a:r>
                  <a:rPr lang="cs-CZ" sz="4000" dirty="0" smtClean="0"/>
                  <a:t>                  </a:t>
                </a:r>
                <a14:m>
                  <m:oMath xmlns:m="http://schemas.openxmlformats.org/officeDocument/2006/math">
                    <m:r>
                      <a:rPr lang="cs-CZ" sz="4000" b="0" i="1" smtClean="0">
                        <a:latin typeface="Cambria Math"/>
                      </a:rPr>
                      <m:t>𝑄</m:t>
                    </m:r>
                    <m:r>
                      <a:rPr lang="cs-CZ" sz="4000" b="0" i="1" smtClean="0">
                        <a:latin typeface="Cambria Math"/>
                      </a:rPr>
                      <m:t>=</m:t>
                    </m:r>
                    <m:r>
                      <a:rPr lang="cs-CZ" sz="4000" b="0" i="1" smtClean="0">
                        <a:latin typeface="Cambria Math"/>
                      </a:rPr>
                      <m:t>𝑚</m:t>
                    </m:r>
                    <m:r>
                      <a:rPr lang="cs-CZ" sz="4000" b="0" i="1" smtClean="0">
                        <a:latin typeface="Cambria Math"/>
                      </a:rPr>
                      <m:t> ∙</m:t>
                    </m:r>
                    <m:r>
                      <a:rPr lang="cs-CZ" sz="4000" b="0" i="1" smtClean="0">
                        <a:latin typeface="Cambria Math"/>
                        <a:ea typeface="Cambria Math"/>
                      </a:rPr>
                      <m:t>𝑐</m:t>
                    </m:r>
                    <m:r>
                      <a:rPr lang="cs-CZ" sz="4000" b="0" i="1" smtClean="0">
                        <a:latin typeface="Cambria Math"/>
                        <a:ea typeface="Cambria Math"/>
                      </a:rPr>
                      <m:t> ∙∆</m:t>
                    </m:r>
                    <m:r>
                      <a:rPr lang="cs-CZ" sz="4000" b="0" i="1" smtClean="0">
                        <a:latin typeface="Cambria Math"/>
                        <a:ea typeface="Cambria Math"/>
                      </a:rPr>
                      <m:t>𝑡</m:t>
                    </m:r>
                  </m:oMath>
                </a14:m>
                <a:endParaRPr lang="cs-CZ" sz="4000" dirty="0" smtClean="0"/>
              </a:p>
              <a:p>
                <a:endParaRPr lang="cs-CZ" sz="4000" dirty="0"/>
              </a:p>
              <a:p>
                <a:r>
                  <a:rPr lang="cs-CZ" sz="4000" dirty="0" smtClean="0">
                    <a:solidFill>
                      <a:srgbClr val="FF0000"/>
                    </a:solidFill>
                  </a:rPr>
                  <a:t>Q kladné </a:t>
                </a:r>
                <a:r>
                  <a:rPr lang="cs-CZ" sz="4000" dirty="0" smtClean="0"/>
                  <a:t>= těleso teplo </a:t>
                </a:r>
                <a:r>
                  <a:rPr lang="cs-CZ" sz="4000" dirty="0" smtClean="0">
                    <a:solidFill>
                      <a:srgbClr val="FF0000"/>
                    </a:solidFill>
                  </a:rPr>
                  <a:t>přijalo</a:t>
                </a:r>
              </a:p>
              <a:p>
                <a:r>
                  <a:rPr lang="cs-CZ" sz="4000" dirty="0" smtClean="0">
                    <a:solidFill>
                      <a:schemeClr val="tx2">
                        <a:lumMod val="60000"/>
                        <a:lumOff val="40000"/>
                      </a:schemeClr>
                    </a:solidFill>
                  </a:rPr>
                  <a:t>Q záporné </a:t>
                </a:r>
                <a:r>
                  <a:rPr lang="cs-CZ" sz="4000" dirty="0" smtClean="0"/>
                  <a:t>= těleso teplo </a:t>
                </a:r>
                <a:r>
                  <a:rPr lang="cs-CZ" sz="4000" dirty="0" smtClean="0">
                    <a:solidFill>
                      <a:schemeClr val="tx2">
                        <a:lumMod val="60000"/>
                        <a:lumOff val="40000"/>
                      </a:schemeClr>
                    </a:solidFill>
                  </a:rPr>
                  <a:t>odevzdalo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074" t="-3235" b="-6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prava 3"/>
          <p:cNvSpPr/>
          <p:nvPr/>
        </p:nvSpPr>
        <p:spPr>
          <a:xfrm>
            <a:off x="971600" y="3720959"/>
            <a:ext cx="936104" cy="216024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359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Práce s prezentací: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Vyučující prakticky zahřívá látky a společně s žáky odvozuje přijaté teplo</a:t>
            </a:r>
          </a:p>
          <a:p>
            <a:r>
              <a:rPr lang="cs-CZ" dirty="0" smtClean="0"/>
              <a:t>Následně si žáci napíší poznatky do sešitu</a:t>
            </a:r>
          </a:p>
        </p:txBody>
      </p:sp>
    </p:spTree>
    <p:extLst>
      <p:ext uri="{BB962C8B-B14F-4D97-AF65-F5344CB8AC3E}">
        <p14:creationId xmlns:p14="http://schemas.microsoft.com/office/powerpoint/2010/main" val="22383839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Obrázky jsou vlastnictvím autorky</a:t>
            </a:r>
          </a:p>
          <a:p>
            <a:r>
              <a:rPr lang="cs-CZ" sz="2400" dirty="0"/>
              <a:t>Není-li uvedeno jinak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2400" dirty="0"/>
              <a:t>KOLÁŘOVÁ, Růžena a Jiří BOHUNĚK. </a:t>
            </a:r>
            <a:r>
              <a:rPr lang="cs-CZ" sz="2400" i="1" dirty="0"/>
              <a:t>Fyzika pro 8. ročník základní školy</a:t>
            </a:r>
            <a:r>
              <a:rPr lang="cs-CZ" sz="2400" dirty="0"/>
              <a:t> [učebnice]. 1. vydání. Praha: Prometheus, spol. s.r.o., 2003. ISBN 80-7196-149-3. </a:t>
            </a:r>
          </a:p>
          <a:p>
            <a:endParaRPr lang="cs-CZ" sz="2400" dirty="0" smtClean="0"/>
          </a:p>
          <a:p>
            <a:r>
              <a:rPr lang="cs-CZ" sz="2400" dirty="0" smtClean="0"/>
              <a:t>Citováno dne 30. 11. </a:t>
            </a:r>
            <a:r>
              <a:rPr lang="cs-CZ" sz="2400" smtClean="0"/>
              <a:t>2011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07479079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215</Words>
  <Application>Microsoft Office PowerPoint</Application>
  <PresentationFormat>Předvádění na obrazovce (4:3)</PresentationFormat>
  <Paragraphs>35</Paragraphs>
  <Slides>9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Motiv sady Office</vt:lpstr>
      <vt:lpstr>Název školy: ZŠ Klášterec nad Ohří, Krátká 676 Autor: Mgr. Zdeňka Horská Název materiálu: VY_32_INOVACE_17_03_ Určení tepla Číslo projektu: CZ.1.07/1.4.00/21.1115  </vt:lpstr>
      <vt:lpstr>Určení tepla</vt:lpstr>
      <vt:lpstr>Teplo = fyzikální veličina</vt:lpstr>
      <vt:lpstr>Na čem závisí přijaté teplo:</vt:lpstr>
      <vt:lpstr>Prezentace aplikace PowerPoint</vt:lpstr>
      <vt:lpstr>Prezentace aplikace PowerPoint</vt:lpstr>
      <vt:lpstr>Vzorec pro výpočet tepla:</vt:lpstr>
      <vt:lpstr>Práce s prezentací: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Určení tepla</dc:title>
  <dc:creator>Kabinet</dc:creator>
  <cp:lastModifiedBy>Kabinet</cp:lastModifiedBy>
  <cp:revision>12</cp:revision>
  <dcterms:created xsi:type="dcterms:W3CDTF">2011-11-30T11:54:01Z</dcterms:created>
  <dcterms:modified xsi:type="dcterms:W3CDTF">2012-02-06T20:23:19Z</dcterms:modified>
</cp:coreProperties>
</file>