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306" r:id="rId3"/>
    <p:sldId id="308" r:id="rId4"/>
    <p:sldId id="309" r:id="rId5"/>
    <p:sldId id="310" r:id="rId6"/>
    <p:sldId id="311" r:id="rId7"/>
    <p:sldId id="312" r:id="rId8"/>
    <p:sldId id="313" r:id="rId9"/>
    <p:sldId id="323" r:id="rId10"/>
    <p:sldId id="314" r:id="rId11"/>
    <p:sldId id="315" r:id="rId12"/>
    <p:sldId id="318" r:id="rId13"/>
    <p:sldId id="319" r:id="rId14"/>
    <p:sldId id="320" r:id="rId15"/>
    <p:sldId id="322" r:id="rId16"/>
    <p:sldId id="321" r:id="rId17"/>
    <p:sldId id="270" r:id="rId18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0000FF"/>
    <a:srgbClr val="00CCFF"/>
    <a:srgbClr val="00FFFF"/>
    <a:srgbClr val="0066FF"/>
    <a:srgbClr val="9933FF"/>
    <a:srgbClr val="D4602C"/>
    <a:srgbClr val="CC00CC"/>
    <a:srgbClr val="FF99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19" autoAdjust="0"/>
    <p:restoredTop sz="94640" autoAdjust="0"/>
  </p:normalViewPr>
  <p:slideViewPr>
    <p:cSldViewPr>
      <p:cViewPr varScale="1">
        <p:scale>
          <a:sx n="67" d="100"/>
          <a:sy n="67" d="100"/>
        </p:scale>
        <p:origin x="-606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6C8C85E9-3854-4EC7-A1ED-8AD9378C6527}" type="datetimeFigureOut">
              <a:rPr lang="cs-CZ"/>
              <a:pPr>
                <a:defRPr/>
              </a:pPr>
              <a:t>4.1.2012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7B00CC3C-07A8-49A0-B3D5-CA0ADA9AFEB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2739B-75B5-4A18-A8FD-97ED8DF5D270}" type="datetime1">
              <a:rPr lang="cs-CZ"/>
              <a:pPr>
                <a:defRPr/>
              </a:pPr>
              <a:t>4.1.2012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14392D-29C6-4206-8713-DB120C8AE57B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32AFFB-9EAD-44E6-86B6-39DC6D04F29D}" type="datetime1">
              <a:rPr lang="cs-CZ"/>
              <a:pPr>
                <a:defRPr/>
              </a:pPr>
              <a:t>4.1.2012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2D2B51-1CB6-47A3-B03F-93759F6D24F7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BF220F-F73E-4FD0-BFE9-081683D177BF}" type="datetime1">
              <a:rPr lang="cs-CZ"/>
              <a:pPr>
                <a:defRPr/>
              </a:pPr>
              <a:t>4.1.2012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858718-BDB9-455F-A88E-D444C13C68C6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6B4400-26E1-495D-8EAE-3A74F68793D1}" type="datetime1">
              <a:rPr lang="cs-CZ"/>
              <a:pPr>
                <a:defRPr/>
              </a:pPr>
              <a:t>4.1.2012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602491-AA8D-42F1-A97B-9B72AE96D676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5502A9-0B78-4AE8-BC9D-D04CEA717CD1}" type="datetime1">
              <a:rPr lang="cs-CZ"/>
              <a:pPr>
                <a:defRPr/>
              </a:pPr>
              <a:t>4.1.2012</a:t>
            </a:fld>
            <a:endParaRPr lang="cs-CZ" dirty="0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375706-23DA-4121-A7DC-D90D85F03934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92C2F6-B071-41E6-836A-CCCCC8B773AF}" type="datetime1">
              <a:rPr lang="cs-CZ"/>
              <a:pPr>
                <a:defRPr/>
              </a:pPr>
              <a:t>4.1.2012</a:t>
            </a:fld>
            <a:endParaRPr lang="cs-CZ" dirty="0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242A4E-BFA4-4FA0-AEE1-40F66C8EC168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19502E-E0A1-4938-8D26-0CA4B14281F4}" type="datetime1">
              <a:rPr lang="cs-CZ"/>
              <a:pPr>
                <a:defRPr/>
              </a:pPr>
              <a:t>4.1.2012</a:t>
            </a:fld>
            <a:endParaRPr lang="cs-CZ" dirty="0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8E4D62-AC8E-4D9F-9C1B-F0F1154D84BB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D29E80-562B-4808-92DB-6573CFC005E0}" type="datetime1">
              <a:rPr lang="cs-CZ"/>
              <a:pPr>
                <a:defRPr/>
              </a:pPr>
              <a:t>4.1.2012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B31731-D9BF-46C3-BA5A-58AB172DEBE6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Klepnutím na ikonu přidáte obrázek.</a:t>
            </a:r>
            <a:endParaRPr lang="cs-CZ" noProof="0" dirty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AEB9A6-1BDC-47EA-B8D1-00B563636FB1}" type="datetime1">
              <a:rPr lang="cs-CZ"/>
              <a:pPr>
                <a:defRPr/>
              </a:pPr>
              <a:t>4.1.2012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275CD1-1E15-4ADB-97B0-7E9DB99442AD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F7DE15-1C1B-4013-8970-7626D00B622F}" type="datetime1">
              <a:rPr lang="cs-CZ"/>
              <a:pPr>
                <a:defRPr/>
              </a:pPr>
              <a:t>4.1.2012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BE8CB1-955B-4134-A086-8CE09E73983A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200FE4-5C06-4F7D-8287-20F9D2C501D0}" type="datetime1">
              <a:rPr lang="cs-CZ"/>
              <a:pPr>
                <a:defRPr/>
              </a:pPr>
              <a:t>4.1.2012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4F2A28-8A49-4403-98E8-3706B6AB46D7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23FB2FF-5AE1-45E6-A93A-C2567A797542}" type="datetime1">
              <a:rPr lang="cs-CZ"/>
              <a:pPr>
                <a:defRPr/>
              </a:pPr>
              <a:t>4.1.2012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A917373-EE4D-464E-B8AD-9D014A18A97E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ovéPole 4"/>
          <p:cNvSpPr txBox="1"/>
          <p:nvPr/>
        </p:nvSpPr>
        <p:spPr>
          <a:xfrm>
            <a:off x="500034" y="3929066"/>
            <a:ext cx="78581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b="1" dirty="0" smtClean="0"/>
              <a:t>Anotace</a:t>
            </a:r>
            <a:r>
              <a:rPr lang="cs-CZ" b="1" smtClean="0"/>
              <a:t>: </a:t>
            </a:r>
            <a:r>
              <a:rPr lang="cs-CZ" smtClean="0"/>
              <a:t>Prezentace </a:t>
            </a:r>
            <a:r>
              <a:rPr lang="cs-CZ" dirty="0" smtClean="0"/>
              <a:t>je určena pro 7. ročník, výklad učiva konstrukce lichoběžníku. Žáci pracují v sešitech souběžně s promítanou prezentací.</a:t>
            </a:r>
          </a:p>
          <a:p>
            <a:r>
              <a:rPr lang="cs-CZ" b="1" dirty="0" smtClean="0"/>
              <a:t>Období: </a:t>
            </a:r>
            <a:r>
              <a:rPr lang="cs-CZ" dirty="0" smtClean="0"/>
              <a:t>září – prosinec 2011</a:t>
            </a:r>
            <a:endParaRPr lang="cs-CZ" b="1" dirty="0"/>
          </a:p>
        </p:txBody>
      </p:sp>
      <p:grpSp>
        <p:nvGrpSpPr>
          <p:cNvPr id="8" name="Skupina 7"/>
          <p:cNvGrpSpPr/>
          <p:nvPr/>
        </p:nvGrpSpPr>
        <p:grpSpPr>
          <a:xfrm>
            <a:off x="428564" y="357166"/>
            <a:ext cx="8715436" cy="2471812"/>
            <a:chOff x="285721" y="500063"/>
            <a:chExt cx="8715436" cy="2471812"/>
          </a:xfrm>
        </p:grpSpPr>
        <p:sp>
          <p:nvSpPr>
            <p:cNvPr id="9" name="TextovéPole 5"/>
            <p:cNvSpPr txBox="1">
              <a:spLocks noChangeArrowheads="1"/>
            </p:cNvSpPr>
            <p:nvPr/>
          </p:nvSpPr>
          <p:spPr bwMode="auto">
            <a:xfrm>
              <a:off x="285721" y="500063"/>
              <a:ext cx="8715436" cy="20313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>
              <a:defPPr>
                <a:defRPr lang="cs-CZ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cs-CZ" b="1" dirty="0" smtClean="0"/>
                <a:t>Škola</a:t>
              </a:r>
              <a:r>
                <a:rPr lang="cs-CZ" dirty="0" smtClean="0"/>
                <a:t>: Základní škola Varnsdorf, Edisonova 2821, okres Děčín,</a:t>
              </a:r>
            </a:p>
            <a:p>
              <a:r>
                <a:rPr lang="cs-CZ" dirty="0" smtClean="0"/>
                <a:t>příspěvková organizace</a:t>
              </a:r>
            </a:p>
            <a:p>
              <a:r>
                <a:rPr lang="cs-CZ" b="1" smtClean="0">
                  <a:latin typeface="Arial" pitchFamily="34" charset="0"/>
                  <a:cs typeface="Arial" pitchFamily="34" charset="0"/>
                </a:rPr>
                <a:t>Matematika a její aplikace, matematika, geometrie v rovině a v prostoru, čtyřúhelníky - k</a:t>
              </a:r>
              <a:r>
                <a:rPr lang="cs-CZ" b="1" smtClean="0"/>
                <a:t>onstrukce lichoběžníku </a:t>
              </a:r>
            </a:p>
            <a:p>
              <a:r>
                <a:rPr lang="cs-CZ" b="1" smtClean="0"/>
                <a:t>Autor</a:t>
              </a:r>
              <a:r>
                <a:rPr lang="cs-CZ" dirty="0" smtClean="0"/>
                <a:t>: Ing. Zdeňka Botková</a:t>
              </a:r>
            </a:p>
            <a:p>
              <a:r>
                <a:rPr lang="cs-CZ" b="1" dirty="0" smtClean="0"/>
                <a:t>Název pomůcky</a:t>
              </a:r>
              <a:r>
                <a:rPr lang="cs-CZ" dirty="0" smtClean="0"/>
                <a:t>: </a:t>
              </a:r>
              <a:r>
                <a:rPr lang="cs-CZ" b="1" dirty="0" smtClean="0">
                  <a:latin typeface="Arial" pitchFamily="34" charset="0"/>
                  <a:cs typeface="Arial" pitchFamily="34" charset="0"/>
                </a:rPr>
                <a:t>VY_42_INOVACE_13/IV. SADA</a:t>
              </a:r>
            </a:p>
            <a:p>
              <a:endParaRPr lang="cs-CZ" b="1" dirty="0" smtClean="0"/>
            </a:p>
          </p:txBody>
        </p:sp>
        <p:sp>
          <p:nvSpPr>
            <p:cNvPr id="10" name="TextovéPole 7"/>
            <p:cNvSpPr txBox="1"/>
            <p:nvPr/>
          </p:nvSpPr>
          <p:spPr>
            <a:xfrm>
              <a:off x="2714645" y="2571765"/>
              <a:ext cx="364337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cs-CZ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endParaRPr lang="cs-CZ" sz="2000" b="1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3214678" y="6492875"/>
            <a:ext cx="2895600" cy="365125"/>
          </a:xfrm>
        </p:spPr>
        <p:txBody>
          <a:bodyPr/>
          <a:lstStyle/>
          <a:p>
            <a:pPr>
              <a:defRPr/>
            </a:pPr>
            <a:endParaRPr lang="cs-CZ" dirty="0"/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10501354" y="5072074"/>
            <a:ext cx="91440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TextovéPole 69"/>
          <p:cNvSpPr txBox="1"/>
          <p:nvPr/>
        </p:nvSpPr>
        <p:spPr>
          <a:xfrm>
            <a:off x="1142976" y="642918"/>
            <a:ext cx="7143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cap="all" dirty="0" smtClean="0"/>
              <a:t>KONSTRUKCE  LICHOBĚŽNÍKU</a:t>
            </a:r>
            <a:endParaRPr lang="cs-CZ" sz="3200" b="1" cap="all" dirty="0"/>
          </a:p>
        </p:txBody>
      </p:sp>
      <p:sp>
        <p:nvSpPr>
          <p:cNvPr id="75" name="TextovéPole 74"/>
          <p:cNvSpPr txBox="1"/>
          <p:nvPr/>
        </p:nvSpPr>
        <p:spPr>
          <a:xfrm>
            <a:off x="571472" y="1500174"/>
            <a:ext cx="82868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Sestroj lichoběžník ABCD, a = 5 cm, b = 4 cm, c = 3 cm |AC| = 7 cm.</a:t>
            </a:r>
          </a:p>
          <a:p>
            <a:r>
              <a:rPr lang="cs-CZ" sz="2400" b="1" dirty="0" smtClean="0"/>
              <a:t>Náčrtek</a:t>
            </a:r>
            <a:endParaRPr lang="cs-CZ" sz="2400" b="1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3286116" y="5286388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a</a:t>
            </a:r>
            <a:endParaRPr lang="cs-CZ" sz="3200" b="1" dirty="0"/>
          </a:p>
        </p:txBody>
      </p:sp>
      <p:sp>
        <p:nvSpPr>
          <p:cNvPr id="40" name="TextovéPole 39"/>
          <p:cNvSpPr txBox="1"/>
          <p:nvPr/>
        </p:nvSpPr>
        <p:spPr>
          <a:xfrm>
            <a:off x="4000496" y="2428868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c</a:t>
            </a:r>
            <a:endParaRPr lang="cs-CZ" sz="3200" b="1" dirty="0"/>
          </a:p>
        </p:txBody>
      </p:sp>
      <p:sp>
        <p:nvSpPr>
          <p:cNvPr id="43" name="TextovéPole 42"/>
          <p:cNvSpPr txBox="1"/>
          <p:nvPr/>
        </p:nvSpPr>
        <p:spPr>
          <a:xfrm>
            <a:off x="928662" y="5143512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A</a:t>
            </a:r>
            <a:endParaRPr lang="cs-CZ" sz="3200" b="1" dirty="0"/>
          </a:p>
        </p:txBody>
      </p:sp>
      <p:sp>
        <p:nvSpPr>
          <p:cNvPr id="44" name="TextovéPole 43"/>
          <p:cNvSpPr txBox="1"/>
          <p:nvPr/>
        </p:nvSpPr>
        <p:spPr>
          <a:xfrm>
            <a:off x="5429256" y="3714752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b</a:t>
            </a:r>
            <a:endParaRPr lang="cs-CZ" sz="3200" b="1" dirty="0"/>
          </a:p>
        </p:txBody>
      </p:sp>
      <p:sp>
        <p:nvSpPr>
          <p:cNvPr id="58" name="Volný tvar 57"/>
          <p:cNvSpPr/>
          <p:nvPr/>
        </p:nvSpPr>
        <p:spPr>
          <a:xfrm>
            <a:off x="1297858" y="3038168"/>
            <a:ext cx="4483510" cy="2153264"/>
          </a:xfrm>
          <a:custGeom>
            <a:avLst/>
            <a:gdLst>
              <a:gd name="connsiteX0" fmla="*/ 0 w 4483510"/>
              <a:gd name="connsiteY0" fmla="*/ 2153264 h 2153264"/>
              <a:gd name="connsiteX1" fmla="*/ 4483510 w 4483510"/>
              <a:gd name="connsiteY1" fmla="*/ 2153264 h 2153264"/>
              <a:gd name="connsiteX2" fmla="*/ 3451123 w 4483510"/>
              <a:gd name="connsiteY2" fmla="*/ 0 h 2153264"/>
              <a:gd name="connsiteX3" fmla="*/ 2286000 w 4483510"/>
              <a:gd name="connsiteY3" fmla="*/ 0 h 2153264"/>
              <a:gd name="connsiteX4" fmla="*/ 0 w 4483510"/>
              <a:gd name="connsiteY4" fmla="*/ 2153264 h 21532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483510" h="2153264">
                <a:moveTo>
                  <a:pt x="0" y="2153264"/>
                </a:moveTo>
                <a:lnTo>
                  <a:pt x="4483510" y="2153264"/>
                </a:lnTo>
                <a:lnTo>
                  <a:pt x="3451123" y="0"/>
                </a:lnTo>
                <a:lnTo>
                  <a:pt x="2286000" y="0"/>
                </a:lnTo>
                <a:lnTo>
                  <a:pt x="0" y="2153264"/>
                </a:lnTo>
                <a:close/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TextovéPole 58"/>
          <p:cNvSpPr txBox="1"/>
          <p:nvPr/>
        </p:nvSpPr>
        <p:spPr>
          <a:xfrm>
            <a:off x="5786446" y="5072074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B</a:t>
            </a:r>
            <a:endParaRPr lang="cs-CZ" sz="3200" b="1" dirty="0"/>
          </a:p>
        </p:txBody>
      </p:sp>
      <p:sp>
        <p:nvSpPr>
          <p:cNvPr id="60" name="TextovéPole 59"/>
          <p:cNvSpPr txBox="1"/>
          <p:nvPr/>
        </p:nvSpPr>
        <p:spPr>
          <a:xfrm>
            <a:off x="4786314" y="2571744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C</a:t>
            </a:r>
            <a:endParaRPr lang="cs-CZ" sz="3200" b="1" dirty="0"/>
          </a:p>
        </p:txBody>
      </p:sp>
      <p:sp>
        <p:nvSpPr>
          <p:cNvPr id="61" name="TextovéPole 60"/>
          <p:cNvSpPr txBox="1"/>
          <p:nvPr/>
        </p:nvSpPr>
        <p:spPr>
          <a:xfrm>
            <a:off x="3071802" y="2571744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D</a:t>
            </a:r>
            <a:endParaRPr lang="cs-CZ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3214678" y="6492875"/>
            <a:ext cx="2895600" cy="365125"/>
          </a:xfrm>
        </p:spPr>
        <p:txBody>
          <a:bodyPr/>
          <a:lstStyle/>
          <a:p>
            <a:pPr>
              <a:defRPr/>
            </a:pPr>
            <a:endParaRPr lang="cs-CZ" dirty="0"/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10501354" y="5072074"/>
            <a:ext cx="91440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TextovéPole 69"/>
          <p:cNvSpPr txBox="1"/>
          <p:nvPr/>
        </p:nvSpPr>
        <p:spPr>
          <a:xfrm>
            <a:off x="1142976" y="642918"/>
            <a:ext cx="7143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cap="all" dirty="0" smtClean="0"/>
              <a:t>KONSTRUKCE  LICHOBĚŽNÍKU</a:t>
            </a:r>
            <a:endParaRPr lang="cs-CZ" sz="3200" b="1" cap="all" dirty="0"/>
          </a:p>
        </p:txBody>
      </p:sp>
      <p:sp>
        <p:nvSpPr>
          <p:cNvPr id="75" name="TextovéPole 74"/>
          <p:cNvSpPr txBox="1"/>
          <p:nvPr/>
        </p:nvSpPr>
        <p:spPr>
          <a:xfrm>
            <a:off x="571472" y="1500174"/>
            <a:ext cx="82868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Sestroj lichoběžník ABCD, a = 5 cm, b = 4 cm, c = 3 cm |AC| = 7 cm.</a:t>
            </a:r>
          </a:p>
          <a:p>
            <a:r>
              <a:rPr lang="cs-CZ" sz="2400" b="1" dirty="0" smtClean="0"/>
              <a:t>Konstrukce</a:t>
            </a:r>
            <a:endParaRPr lang="cs-CZ" sz="2400" b="1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2786050" y="5357826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a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3500430" y="2500306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c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43" name="TextovéPole 42"/>
          <p:cNvSpPr txBox="1"/>
          <p:nvPr/>
        </p:nvSpPr>
        <p:spPr>
          <a:xfrm>
            <a:off x="428596" y="5214950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A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44" name="TextovéPole 43"/>
          <p:cNvSpPr txBox="1"/>
          <p:nvPr/>
        </p:nvSpPr>
        <p:spPr>
          <a:xfrm>
            <a:off x="4929190" y="3786190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b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8" name="Volný tvar 57"/>
          <p:cNvSpPr/>
          <p:nvPr/>
        </p:nvSpPr>
        <p:spPr>
          <a:xfrm>
            <a:off x="797792" y="3109606"/>
            <a:ext cx="4483510" cy="2153264"/>
          </a:xfrm>
          <a:custGeom>
            <a:avLst/>
            <a:gdLst>
              <a:gd name="connsiteX0" fmla="*/ 0 w 4483510"/>
              <a:gd name="connsiteY0" fmla="*/ 2153264 h 2153264"/>
              <a:gd name="connsiteX1" fmla="*/ 4483510 w 4483510"/>
              <a:gd name="connsiteY1" fmla="*/ 2153264 h 2153264"/>
              <a:gd name="connsiteX2" fmla="*/ 3451123 w 4483510"/>
              <a:gd name="connsiteY2" fmla="*/ 0 h 2153264"/>
              <a:gd name="connsiteX3" fmla="*/ 2286000 w 4483510"/>
              <a:gd name="connsiteY3" fmla="*/ 0 h 2153264"/>
              <a:gd name="connsiteX4" fmla="*/ 0 w 4483510"/>
              <a:gd name="connsiteY4" fmla="*/ 2153264 h 21532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483510" h="2153264">
                <a:moveTo>
                  <a:pt x="0" y="2153264"/>
                </a:moveTo>
                <a:lnTo>
                  <a:pt x="4483510" y="2153264"/>
                </a:lnTo>
                <a:lnTo>
                  <a:pt x="3451123" y="0"/>
                </a:lnTo>
                <a:lnTo>
                  <a:pt x="2286000" y="0"/>
                </a:lnTo>
                <a:lnTo>
                  <a:pt x="0" y="2153264"/>
                </a:lnTo>
                <a:close/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TextovéPole 58"/>
          <p:cNvSpPr txBox="1"/>
          <p:nvPr/>
        </p:nvSpPr>
        <p:spPr>
          <a:xfrm>
            <a:off x="5286380" y="5143512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B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0" name="TextovéPole 59"/>
          <p:cNvSpPr txBox="1"/>
          <p:nvPr/>
        </p:nvSpPr>
        <p:spPr>
          <a:xfrm>
            <a:off x="4286248" y="2643182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C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1" name="TextovéPole 60"/>
          <p:cNvSpPr txBox="1"/>
          <p:nvPr/>
        </p:nvSpPr>
        <p:spPr>
          <a:xfrm>
            <a:off x="2571736" y="2643182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D</a:t>
            </a:r>
            <a:endParaRPr lang="cs-CZ" sz="3200" b="1" dirty="0"/>
          </a:p>
        </p:txBody>
      </p:sp>
      <p:cxnSp>
        <p:nvCxnSpPr>
          <p:cNvPr id="17" name="Přímá spojovací čára 16"/>
          <p:cNvCxnSpPr/>
          <p:nvPr/>
        </p:nvCxnSpPr>
        <p:spPr>
          <a:xfrm>
            <a:off x="785786" y="5237438"/>
            <a:ext cx="4500594" cy="158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ovací čára 22"/>
          <p:cNvCxnSpPr>
            <a:stCxn id="58" idx="3"/>
            <a:endCxn id="58" idx="2"/>
          </p:cNvCxnSpPr>
          <p:nvPr/>
        </p:nvCxnSpPr>
        <p:spPr>
          <a:xfrm>
            <a:off x="3083793" y="3109606"/>
            <a:ext cx="1165122" cy="158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ovací čára 24"/>
          <p:cNvCxnSpPr>
            <a:stCxn id="58" idx="2"/>
            <a:endCxn id="58" idx="1"/>
          </p:cNvCxnSpPr>
          <p:nvPr/>
        </p:nvCxnSpPr>
        <p:spPr>
          <a:xfrm>
            <a:off x="4248915" y="3109606"/>
            <a:ext cx="1032387" cy="2153264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ovací čára 27"/>
          <p:cNvCxnSpPr>
            <a:stCxn id="58" idx="0"/>
            <a:endCxn id="58" idx="2"/>
          </p:cNvCxnSpPr>
          <p:nvPr/>
        </p:nvCxnSpPr>
        <p:spPr>
          <a:xfrm flipV="1">
            <a:off x="797792" y="3109606"/>
            <a:ext cx="3451123" cy="2153264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2" name="Skupina 21"/>
          <p:cNvGrpSpPr/>
          <p:nvPr/>
        </p:nvGrpSpPr>
        <p:grpSpPr>
          <a:xfrm>
            <a:off x="5643570" y="2643182"/>
            <a:ext cx="1928826" cy="954107"/>
            <a:chOff x="6143636" y="2643182"/>
            <a:chExt cx="1928826" cy="954107"/>
          </a:xfrm>
        </p:grpSpPr>
        <p:sp>
          <p:nvSpPr>
            <p:cNvPr id="18" name="TextovéPole 17"/>
            <p:cNvSpPr txBox="1"/>
            <p:nvPr/>
          </p:nvSpPr>
          <p:spPr>
            <a:xfrm>
              <a:off x="6143636" y="2643182"/>
              <a:ext cx="1928826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/>
                <a:t>1.      </a:t>
              </a:r>
              <a:r>
                <a:rPr lang="cs-CZ" sz="2800" b="1" dirty="0" smtClean="0"/>
                <a:t> ABC (věta </a:t>
              </a:r>
              <a:r>
                <a:rPr lang="cs-CZ" sz="2800" b="1" dirty="0" err="1" smtClean="0"/>
                <a:t>sss</a:t>
              </a:r>
              <a:r>
                <a:rPr lang="cs-CZ" sz="2800" b="1" dirty="0" smtClean="0"/>
                <a:t>) </a:t>
              </a:r>
              <a:endParaRPr lang="cs-CZ" sz="2800" b="1" dirty="0"/>
            </a:p>
          </p:txBody>
        </p:sp>
        <p:sp>
          <p:nvSpPr>
            <p:cNvPr id="19" name="Rovnoramenný trojúhelník 18"/>
            <p:cNvSpPr/>
            <p:nvPr/>
          </p:nvSpPr>
          <p:spPr>
            <a:xfrm>
              <a:off x="6786578" y="2786058"/>
              <a:ext cx="214314" cy="214314"/>
            </a:xfrm>
            <a:prstGeom prst="triangle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3214678" y="6492875"/>
            <a:ext cx="2895600" cy="365125"/>
          </a:xfrm>
        </p:spPr>
        <p:txBody>
          <a:bodyPr/>
          <a:lstStyle/>
          <a:p>
            <a:pPr>
              <a:defRPr/>
            </a:pPr>
            <a:endParaRPr lang="cs-CZ" dirty="0"/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10501354" y="5072074"/>
            <a:ext cx="91440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TextovéPole 69"/>
          <p:cNvSpPr txBox="1"/>
          <p:nvPr/>
        </p:nvSpPr>
        <p:spPr>
          <a:xfrm>
            <a:off x="1142976" y="642918"/>
            <a:ext cx="7143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cap="all" dirty="0" smtClean="0"/>
              <a:t>KONSTRUKCE  LICHOBĚŽNÍKU</a:t>
            </a:r>
            <a:endParaRPr lang="cs-CZ" sz="3200" b="1" cap="all" dirty="0"/>
          </a:p>
        </p:txBody>
      </p:sp>
      <p:sp>
        <p:nvSpPr>
          <p:cNvPr id="75" name="TextovéPole 74"/>
          <p:cNvSpPr txBox="1"/>
          <p:nvPr/>
        </p:nvSpPr>
        <p:spPr>
          <a:xfrm>
            <a:off x="571472" y="1500174"/>
            <a:ext cx="82868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Sestroj lichoběžník ABCD, a = 5 cm, b = 4 cm, c = 3 cm |AC| = 7 cm.</a:t>
            </a:r>
          </a:p>
          <a:p>
            <a:r>
              <a:rPr lang="cs-CZ" sz="2400" b="1" dirty="0" smtClean="0"/>
              <a:t>Konstrukce</a:t>
            </a:r>
            <a:endParaRPr lang="cs-CZ" sz="2400" b="1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2786050" y="5357826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a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43" name="TextovéPole 42"/>
          <p:cNvSpPr txBox="1"/>
          <p:nvPr/>
        </p:nvSpPr>
        <p:spPr>
          <a:xfrm>
            <a:off x="428596" y="5214950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A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44" name="TextovéPole 43"/>
          <p:cNvSpPr txBox="1"/>
          <p:nvPr/>
        </p:nvSpPr>
        <p:spPr>
          <a:xfrm>
            <a:off x="4929190" y="3786190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b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9" name="TextovéPole 58"/>
          <p:cNvSpPr txBox="1"/>
          <p:nvPr/>
        </p:nvSpPr>
        <p:spPr>
          <a:xfrm>
            <a:off x="5286380" y="5143512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B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0" name="TextovéPole 59"/>
          <p:cNvSpPr txBox="1"/>
          <p:nvPr/>
        </p:nvSpPr>
        <p:spPr>
          <a:xfrm>
            <a:off x="4286248" y="2643182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C</a:t>
            </a:r>
            <a:endParaRPr lang="cs-CZ" sz="3200" b="1" dirty="0">
              <a:solidFill>
                <a:srgbClr val="FF0000"/>
              </a:solidFill>
            </a:endParaRPr>
          </a:p>
        </p:txBody>
      </p:sp>
      <p:cxnSp>
        <p:nvCxnSpPr>
          <p:cNvPr id="17" name="Přímá spojovací čára 16"/>
          <p:cNvCxnSpPr/>
          <p:nvPr/>
        </p:nvCxnSpPr>
        <p:spPr>
          <a:xfrm>
            <a:off x="785786" y="5237438"/>
            <a:ext cx="4500594" cy="158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ovací čára 24"/>
          <p:cNvCxnSpPr>
            <a:endCxn id="58" idx="1"/>
          </p:cNvCxnSpPr>
          <p:nvPr/>
        </p:nvCxnSpPr>
        <p:spPr>
          <a:xfrm>
            <a:off x="4248915" y="3109606"/>
            <a:ext cx="1032387" cy="2153264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ovací čára 27"/>
          <p:cNvCxnSpPr>
            <a:endCxn id="58" idx="2"/>
          </p:cNvCxnSpPr>
          <p:nvPr/>
        </p:nvCxnSpPr>
        <p:spPr>
          <a:xfrm flipV="1">
            <a:off x="797792" y="3109606"/>
            <a:ext cx="3451123" cy="2153264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Skupina 21"/>
          <p:cNvGrpSpPr/>
          <p:nvPr/>
        </p:nvGrpSpPr>
        <p:grpSpPr>
          <a:xfrm>
            <a:off x="5643570" y="2643182"/>
            <a:ext cx="1928826" cy="954107"/>
            <a:chOff x="6143636" y="2643182"/>
            <a:chExt cx="1928826" cy="954107"/>
          </a:xfrm>
        </p:grpSpPr>
        <p:sp>
          <p:nvSpPr>
            <p:cNvPr id="18" name="TextovéPole 17"/>
            <p:cNvSpPr txBox="1"/>
            <p:nvPr/>
          </p:nvSpPr>
          <p:spPr>
            <a:xfrm>
              <a:off x="6143636" y="2643182"/>
              <a:ext cx="1928826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/>
                <a:t>1.      </a:t>
              </a:r>
              <a:r>
                <a:rPr lang="cs-CZ" sz="2800" b="1" dirty="0" smtClean="0"/>
                <a:t> ABC (věta </a:t>
              </a:r>
              <a:r>
                <a:rPr lang="cs-CZ" sz="2800" b="1" dirty="0" err="1" smtClean="0"/>
                <a:t>sss</a:t>
              </a:r>
              <a:r>
                <a:rPr lang="cs-CZ" sz="2800" b="1" dirty="0" smtClean="0"/>
                <a:t>) </a:t>
              </a:r>
              <a:endParaRPr lang="cs-CZ" sz="2800" b="1" dirty="0"/>
            </a:p>
          </p:txBody>
        </p:sp>
        <p:sp>
          <p:nvSpPr>
            <p:cNvPr id="19" name="Rovnoramenný trojúhelník 18"/>
            <p:cNvSpPr/>
            <p:nvPr/>
          </p:nvSpPr>
          <p:spPr>
            <a:xfrm>
              <a:off x="6786578" y="2786058"/>
              <a:ext cx="214314" cy="214314"/>
            </a:xfrm>
            <a:prstGeom prst="triangle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21" name="TextovéPole 20"/>
          <p:cNvSpPr txBox="1"/>
          <p:nvPr/>
        </p:nvSpPr>
        <p:spPr>
          <a:xfrm>
            <a:off x="5644800" y="3786190"/>
            <a:ext cx="32147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2. </a:t>
            </a:r>
            <a:r>
              <a:rPr lang="cs-CZ" sz="2800" b="1" dirty="0" smtClean="0"/>
              <a:t>p; </a:t>
            </a:r>
            <a:r>
              <a:rPr lang="cs-CZ" sz="2800" b="1" dirty="0" err="1" smtClean="0"/>
              <a:t>p</a:t>
            </a:r>
            <a:r>
              <a:rPr lang="cs-CZ" sz="2800" b="1" dirty="0" smtClean="0">
                <a:latin typeface="Cambria Math"/>
                <a:ea typeface="Cambria Math"/>
              </a:rPr>
              <a:t>∥</a:t>
            </a:r>
            <a:r>
              <a:rPr lang="cs-CZ" sz="2800" b="1" dirty="0" smtClean="0">
                <a:latin typeface="Arial" pitchFamily="34" charset="0"/>
                <a:ea typeface="Cambria Math"/>
                <a:cs typeface="Arial" pitchFamily="34" charset="0"/>
              </a:rPr>
              <a:t> AB; C</a:t>
            </a:r>
            <a:r>
              <a:rPr lang="cs-CZ" sz="2800" b="1" dirty="0" smtClean="0">
                <a:latin typeface="Cambria Math"/>
                <a:ea typeface="Cambria Math"/>
                <a:cs typeface="Arial" pitchFamily="34" charset="0"/>
              </a:rPr>
              <a:t>∊ </a:t>
            </a:r>
            <a:r>
              <a:rPr lang="cs-CZ" sz="2800" b="1" dirty="0" smtClean="0">
                <a:latin typeface="Arial" pitchFamily="34" charset="0"/>
                <a:ea typeface="Cambria Math"/>
                <a:cs typeface="Arial" pitchFamily="34" charset="0"/>
              </a:rPr>
              <a:t>p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3214678" y="6492875"/>
            <a:ext cx="2895600" cy="365125"/>
          </a:xfrm>
        </p:spPr>
        <p:txBody>
          <a:bodyPr/>
          <a:lstStyle/>
          <a:p>
            <a:pPr>
              <a:defRPr/>
            </a:pPr>
            <a:endParaRPr lang="cs-CZ" dirty="0"/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10501354" y="5072074"/>
            <a:ext cx="91440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TextovéPole 69"/>
          <p:cNvSpPr txBox="1"/>
          <p:nvPr/>
        </p:nvSpPr>
        <p:spPr>
          <a:xfrm>
            <a:off x="1142976" y="642918"/>
            <a:ext cx="7143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cap="all" dirty="0" smtClean="0"/>
              <a:t>KONSTRUKCE  LICHOBĚŽNÍKU</a:t>
            </a:r>
            <a:endParaRPr lang="cs-CZ" sz="3200" b="1" cap="all" dirty="0"/>
          </a:p>
        </p:txBody>
      </p:sp>
      <p:sp>
        <p:nvSpPr>
          <p:cNvPr id="75" name="TextovéPole 74"/>
          <p:cNvSpPr txBox="1"/>
          <p:nvPr/>
        </p:nvSpPr>
        <p:spPr>
          <a:xfrm>
            <a:off x="571472" y="1500174"/>
            <a:ext cx="82868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Sestroj lichoběžník ABCD, a = 5 cm, b = 4 cm, c = 3 cm |AC| = 7 cm.</a:t>
            </a:r>
          </a:p>
          <a:p>
            <a:endParaRPr lang="cs-CZ" sz="2400" b="1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2786050" y="5357826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a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43" name="TextovéPole 42"/>
          <p:cNvSpPr txBox="1"/>
          <p:nvPr/>
        </p:nvSpPr>
        <p:spPr>
          <a:xfrm>
            <a:off x="428596" y="5214950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A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44" name="TextovéPole 43"/>
          <p:cNvSpPr txBox="1"/>
          <p:nvPr/>
        </p:nvSpPr>
        <p:spPr>
          <a:xfrm>
            <a:off x="4929190" y="3786190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b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9" name="TextovéPole 58"/>
          <p:cNvSpPr txBox="1"/>
          <p:nvPr/>
        </p:nvSpPr>
        <p:spPr>
          <a:xfrm>
            <a:off x="5286380" y="5143512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B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0" name="TextovéPole 59"/>
          <p:cNvSpPr txBox="1"/>
          <p:nvPr/>
        </p:nvSpPr>
        <p:spPr>
          <a:xfrm>
            <a:off x="4286248" y="2643182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C</a:t>
            </a:r>
            <a:endParaRPr lang="cs-CZ" sz="3200" b="1" dirty="0">
              <a:solidFill>
                <a:srgbClr val="FF0000"/>
              </a:solidFill>
            </a:endParaRPr>
          </a:p>
        </p:txBody>
      </p:sp>
      <p:cxnSp>
        <p:nvCxnSpPr>
          <p:cNvPr id="17" name="Přímá spojovací čára 16"/>
          <p:cNvCxnSpPr/>
          <p:nvPr/>
        </p:nvCxnSpPr>
        <p:spPr>
          <a:xfrm>
            <a:off x="785786" y="5237438"/>
            <a:ext cx="4500594" cy="158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ovací čára 24"/>
          <p:cNvCxnSpPr>
            <a:endCxn id="58" idx="1"/>
          </p:cNvCxnSpPr>
          <p:nvPr/>
        </p:nvCxnSpPr>
        <p:spPr>
          <a:xfrm>
            <a:off x="4248915" y="3109606"/>
            <a:ext cx="1032387" cy="2153264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ovací čára 27"/>
          <p:cNvCxnSpPr>
            <a:endCxn id="58" idx="2"/>
          </p:cNvCxnSpPr>
          <p:nvPr/>
        </p:nvCxnSpPr>
        <p:spPr>
          <a:xfrm flipV="1">
            <a:off x="797792" y="3109606"/>
            <a:ext cx="3451123" cy="2153264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ovéPole 17"/>
          <p:cNvSpPr txBox="1"/>
          <p:nvPr/>
        </p:nvSpPr>
        <p:spPr>
          <a:xfrm>
            <a:off x="5643570" y="2643182"/>
            <a:ext cx="192882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1.      </a:t>
            </a:r>
            <a:r>
              <a:rPr lang="cs-CZ" sz="2800" b="1" dirty="0" smtClean="0"/>
              <a:t> ABC (věta </a:t>
            </a:r>
            <a:r>
              <a:rPr lang="cs-CZ" sz="2800" b="1" dirty="0" err="1" smtClean="0"/>
              <a:t>sss</a:t>
            </a:r>
            <a:r>
              <a:rPr lang="cs-CZ" sz="2800" b="1" dirty="0" smtClean="0"/>
              <a:t>) </a:t>
            </a:r>
            <a:endParaRPr lang="cs-CZ" sz="2800" b="1" dirty="0"/>
          </a:p>
        </p:txBody>
      </p:sp>
      <p:sp>
        <p:nvSpPr>
          <p:cNvPr id="19" name="Rovnoramenný trojúhelník 18"/>
          <p:cNvSpPr/>
          <p:nvPr/>
        </p:nvSpPr>
        <p:spPr>
          <a:xfrm>
            <a:off x="6286512" y="2786058"/>
            <a:ext cx="214314" cy="214314"/>
          </a:xfrm>
          <a:prstGeom prst="triangl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3" name="Přímá spojovací čára 22"/>
          <p:cNvCxnSpPr/>
          <p:nvPr/>
        </p:nvCxnSpPr>
        <p:spPr>
          <a:xfrm rot="10800000">
            <a:off x="357158" y="3132000"/>
            <a:ext cx="5000660" cy="1588"/>
          </a:xfrm>
          <a:prstGeom prst="line">
            <a:avLst/>
          </a:prstGeom>
          <a:ln w="5715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ovéPole 26"/>
          <p:cNvSpPr txBox="1"/>
          <p:nvPr/>
        </p:nvSpPr>
        <p:spPr>
          <a:xfrm>
            <a:off x="214282" y="3000372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0000FF"/>
                </a:solidFill>
              </a:rPr>
              <a:t>p</a:t>
            </a:r>
            <a:endParaRPr lang="cs-CZ" sz="3200" b="1" dirty="0">
              <a:solidFill>
                <a:srgbClr val="0000FF"/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5644800" y="3786190"/>
            <a:ext cx="32147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2. </a:t>
            </a:r>
            <a:r>
              <a:rPr lang="cs-CZ" sz="2800" b="1" dirty="0" smtClean="0"/>
              <a:t>p; </a:t>
            </a:r>
            <a:r>
              <a:rPr lang="cs-CZ" sz="2800" b="1" dirty="0" err="1" smtClean="0"/>
              <a:t>p</a:t>
            </a:r>
            <a:r>
              <a:rPr lang="cs-CZ" sz="2800" b="1" dirty="0" smtClean="0">
                <a:latin typeface="Cambria Math"/>
                <a:ea typeface="Cambria Math"/>
              </a:rPr>
              <a:t>∥</a:t>
            </a:r>
            <a:r>
              <a:rPr lang="cs-CZ" sz="2800" b="1" dirty="0" smtClean="0">
                <a:latin typeface="Arial" pitchFamily="34" charset="0"/>
                <a:ea typeface="Cambria Math"/>
                <a:cs typeface="Arial" pitchFamily="34" charset="0"/>
              </a:rPr>
              <a:t> AB; C</a:t>
            </a:r>
            <a:r>
              <a:rPr lang="cs-CZ" sz="2800" b="1" dirty="0" smtClean="0">
                <a:latin typeface="Cambria Math"/>
                <a:ea typeface="Cambria Math"/>
                <a:cs typeface="Arial" pitchFamily="34" charset="0"/>
              </a:rPr>
              <a:t>∊ </a:t>
            </a:r>
            <a:r>
              <a:rPr lang="cs-CZ" sz="2800" b="1" dirty="0" smtClean="0">
                <a:latin typeface="Arial" pitchFamily="34" charset="0"/>
                <a:ea typeface="Cambria Math"/>
                <a:cs typeface="Arial" pitchFamily="34" charset="0"/>
              </a:rPr>
              <a:t>p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5644800" y="4643446"/>
            <a:ext cx="335755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3. </a:t>
            </a:r>
            <a:r>
              <a:rPr lang="cs-CZ" sz="2800" b="1" dirty="0" smtClean="0"/>
              <a:t>D; </a:t>
            </a:r>
            <a:r>
              <a:rPr lang="cs-CZ" sz="2800" b="1" dirty="0" err="1" smtClean="0"/>
              <a:t>D</a:t>
            </a:r>
            <a:r>
              <a:rPr lang="cs-CZ" sz="2800" b="1" dirty="0" smtClean="0">
                <a:latin typeface="Cambria Math"/>
                <a:ea typeface="Cambria Math"/>
                <a:cs typeface="Arial" pitchFamily="34" charset="0"/>
              </a:rPr>
              <a:t>∊ </a:t>
            </a:r>
            <a:r>
              <a:rPr lang="cs-CZ" sz="2800" b="1" dirty="0" smtClean="0">
                <a:latin typeface="Arial" pitchFamily="34" charset="0"/>
                <a:ea typeface="Cambria Math"/>
                <a:cs typeface="Arial" pitchFamily="34" charset="0"/>
              </a:rPr>
              <a:t>p;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r>
              <a:rPr lang="cs-CZ" sz="2800" b="1" dirty="0" smtClean="0"/>
              <a:t>         |CD| = 3 cm </a:t>
            </a: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3214678" y="6492875"/>
            <a:ext cx="2895600" cy="365125"/>
          </a:xfrm>
        </p:spPr>
        <p:txBody>
          <a:bodyPr/>
          <a:lstStyle/>
          <a:p>
            <a:pPr>
              <a:defRPr/>
            </a:pPr>
            <a:endParaRPr lang="cs-CZ" dirty="0"/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10501354" y="5072074"/>
            <a:ext cx="91440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TextovéPole 69"/>
          <p:cNvSpPr txBox="1"/>
          <p:nvPr/>
        </p:nvSpPr>
        <p:spPr>
          <a:xfrm>
            <a:off x="1142976" y="642918"/>
            <a:ext cx="7143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cap="all" dirty="0" smtClean="0"/>
              <a:t>KONSTRUKCE  LICHOBĚŽNÍKU</a:t>
            </a:r>
            <a:endParaRPr lang="cs-CZ" sz="3200" b="1" cap="all" dirty="0"/>
          </a:p>
        </p:txBody>
      </p:sp>
      <p:sp>
        <p:nvSpPr>
          <p:cNvPr id="75" name="TextovéPole 74"/>
          <p:cNvSpPr txBox="1"/>
          <p:nvPr/>
        </p:nvSpPr>
        <p:spPr>
          <a:xfrm>
            <a:off x="571472" y="1500174"/>
            <a:ext cx="82868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Sestroj lichoběžník ABCD, a = 5 cm, b = 4 cm, c = 3 cm |AC| = 7 cm.</a:t>
            </a:r>
          </a:p>
        </p:txBody>
      </p:sp>
      <p:sp>
        <p:nvSpPr>
          <p:cNvPr id="38" name="TextovéPole 37"/>
          <p:cNvSpPr txBox="1"/>
          <p:nvPr/>
        </p:nvSpPr>
        <p:spPr>
          <a:xfrm>
            <a:off x="2786050" y="5357826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a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43" name="TextovéPole 42"/>
          <p:cNvSpPr txBox="1"/>
          <p:nvPr/>
        </p:nvSpPr>
        <p:spPr>
          <a:xfrm>
            <a:off x="428596" y="5214950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A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44" name="TextovéPole 43"/>
          <p:cNvSpPr txBox="1"/>
          <p:nvPr/>
        </p:nvSpPr>
        <p:spPr>
          <a:xfrm>
            <a:off x="4929190" y="3786190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b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9" name="TextovéPole 58"/>
          <p:cNvSpPr txBox="1"/>
          <p:nvPr/>
        </p:nvSpPr>
        <p:spPr>
          <a:xfrm>
            <a:off x="5286380" y="5143512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B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0" name="TextovéPole 59"/>
          <p:cNvSpPr txBox="1"/>
          <p:nvPr/>
        </p:nvSpPr>
        <p:spPr>
          <a:xfrm>
            <a:off x="4286248" y="2643182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C</a:t>
            </a:r>
            <a:endParaRPr lang="cs-CZ" sz="3200" b="1" dirty="0">
              <a:solidFill>
                <a:srgbClr val="FF0000"/>
              </a:solidFill>
            </a:endParaRPr>
          </a:p>
        </p:txBody>
      </p:sp>
      <p:cxnSp>
        <p:nvCxnSpPr>
          <p:cNvPr id="17" name="Přímá spojovací čára 16"/>
          <p:cNvCxnSpPr/>
          <p:nvPr/>
        </p:nvCxnSpPr>
        <p:spPr>
          <a:xfrm>
            <a:off x="785786" y="5237438"/>
            <a:ext cx="4500594" cy="158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ovací čára 24"/>
          <p:cNvCxnSpPr>
            <a:endCxn id="58" idx="1"/>
          </p:cNvCxnSpPr>
          <p:nvPr/>
        </p:nvCxnSpPr>
        <p:spPr>
          <a:xfrm>
            <a:off x="4248915" y="3109606"/>
            <a:ext cx="1032387" cy="2153264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ovací čára 27"/>
          <p:cNvCxnSpPr>
            <a:endCxn id="58" idx="2"/>
          </p:cNvCxnSpPr>
          <p:nvPr/>
        </p:nvCxnSpPr>
        <p:spPr>
          <a:xfrm flipV="1">
            <a:off x="797792" y="3109606"/>
            <a:ext cx="3451123" cy="2153264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ovéPole 17"/>
          <p:cNvSpPr txBox="1"/>
          <p:nvPr/>
        </p:nvSpPr>
        <p:spPr>
          <a:xfrm>
            <a:off x="5643570" y="2643182"/>
            <a:ext cx="192882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1.      </a:t>
            </a:r>
            <a:r>
              <a:rPr lang="cs-CZ" sz="2800" b="1" dirty="0" smtClean="0"/>
              <a:t> ABC (věta </a:t>
            </a:r>
            <a:r>
              <a:rPr lang="cs-CZ" sz="2800" b="1" dirty="0" err="1" smtClean="0"/>
              <a:t>sss</a:t>
            </a:r>
            <a:r>
              <a:rPr lang="cs-CZ" sz="2800" b="1" dirty="0" smtClean="0"/>
              <a:t>) </a:t>
            </a:r>
            <a:endParaRPr lang="cs-CZ" sz="2800" b="1" dirty="0"/>
          </a:p>
        </p:txBody>
      </p:sp>
      <p:sp>
        <p:nvSpPr>
          <p:cNvPr id="19" name="Rovnoramenný trojúhelník 18"/>
          <p:cNvSpPr/>
          <p:nvPr/>
        </p:nvSpPr>
        <p:spPr>
          <a:xfrm>
            <a:off x="6286512" y="2786058"/>
            <a:ext cx="214314" cy="214314"/>
          </a:xfrm>
          <a:prstGeom prst="triangl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TextovéPole 20"/>
          <p:cNvSpPr txBox="1"/>
          <p:nvPr/>
        </p:nvSpPr>
        <p:spPr>
          <a:xfrm>
            <a:off x="5644800" y="3786190"/>
            <a:ext cx="32147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2. </a:t>
            </a:r>
            <a:r>
              <a:rPr lang="cs-CZ" sz="2800" b="1" dirty="0" smtClean="0"/>
              <a:t>p; </a:t>
            </a:r>
            <a:r>
              <a:rPr lang="cs-CZ" sz="2800" b="1" dirty="0" err="1" smtClean="0"/>
              <a:t>p</a:t>
            </a:r>
            <a:r>
              <a:rPr lang="cs-CZ" sz="2800" b="1" dirty="0" smtClean="0">
                <a:latin typeface="Cambria Math"/>
                <a:ea typeface="Cambria Math"/>
              </a:rPr>
              <a:t>∥</a:t>
            </a:r>
            <a:r>
              <a:rPr lang="cs-CZ" sz="2800" b="1" dirty="0" smtClean="0">
                <a:latin typeface="Arial" pitchFamily="34" charset="0"/>
                <a:ea typeface="Cambria Math"/>
                <a:cs typeface="Arial" pitchFamily="34" charset="0"/>
              </a:rPr>
              <a:t> AB; C</a:t>
            </a:r>
            <a:r>
              <a:rPr lang="cs-CZ" sz="2800" b="1" dirty="0" smtClean="0">
                <a:latin typeface="Cambria Math"/>
                <a:ea typeface="Cambria Math"/>
                <a:cs typeface="Arial" pitchFamily="34" charset="0"/>
              </a:rPr>
              <a:t>∊ </a:t>
            </a:r>
            <a:r>
              <a:rPr lang="cs-CZ" sz="2800" b="1" dirty="0" smtClean="0">
                <a:latin typeface="Arial" pitchFamily="34" charset="0"/>
                <a:ea typeface="Cambria Math"/>
                <a:cs typeface="Arial" pitchFamily="34" charset="0"/>
              </a:rPr>
              <a:t>p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23" name="Přímá spojovací čára 22"/>
          <p:cNvCxnSpPr/>
          <p:nvPr/>
        </p:nvCxnSpPr>
        <p:spPr>
          <a:xfrm rot="10800000">
            <a:off x="357158" y="3132000"/>
            <a:ext cx="5000660" cy="1588"/>
          </a:xfrm>
          <a:prstGeom prst="line">
            <a:avLst/>
          </a:prstGeom>
          <a:ln w="5715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ovéPole 26"/>
          <p:cNvSpPr txBox="1"/>
          <p:nvPr/>
        </p:nvSpPr>
        <p:spPr>
          <a:xfrm>
            <a:off x="214282" y="3000372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0000FF"/>
                </a:solidFill>
              </a:rPr>
              <a:t>p</a:t>
            </a:r>
            <a:endParaRPr lang="cs-CZ" sz="3200" b="1" dirty="0">
              <a:solidFill>
                <a:srgbClr val="0000FF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5644800" y="4643446"/>
            <a:ext cx="335755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3. </a:t>
            </a:r>
            <a:r>
              <a:rPr lang="cs-CZ" sz="2800" b="1" dirty="0" smtClean="0"/>
              <a:t>D; </a:t>
            </a:r>
            <a:r>
              <a:rPr lang="cs-CZ" sz="2800" b="1" dirty="0" err="1" smtClean="0"/>
              <a:t>D</a:t>
            </a:r>
            <a:r>
              <a:rPr lang="cs-CZ" sz="2800" b="1" dirty="0" smtClean="0">
                <a:latin typeface="Cambria Math"/>
                <a:ea typeface="Cambria Math"/>
                <a:cs typeface="Arial" pitchFamily="34" charset="0"/>
              </a:rPr>
              <a:t>∊ </a:t>
            </a:r>
            <a:r>
              <a:rPr lang="cs-CZ" sz="2800" b="1" dirty="0" smtClean="0">
                <a:latin typeface="Arial" pitchFamily="34" charset="0"/>
                <a:ea typeface="Cambria Math"/>
                <a:cs typeface="Arial" pitchFamily="34" charset="0"/>
              </a:rPr>
              <a:t>p;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r>
              <a:rPr lang="cs-CZ" sz="2800" b="1" dirty="0" smtClean="0"/>
              <a:t>         |CD| = 3 cm </a:t>
            </a:r>
            <a:endParaRPr lang="cs-CZ" sz="2800" dirty="0"/>
          </a:p>
        </p:txBody>
      </p:sp>
      <p:cxnSp>
        <p:nvCxnSpPr>
          <p:cNvPr id="29" name="Přímá spojovací čára 28"/>
          <p:cNvCxnSpPr/>
          <p:nvPr/>
        </p:nvCxnSpPr>
        <p:spPr>
          <a:xfrm rot="5400000">
            <a:off x="2642050" y="3144372"/>
            <a:ext cx="288000" cy="1588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ovéPole 29"/>
          <p:cNvSpPr txBox="1"/>
          <p:nvPr/>
        </p:nvSpPr>
        <p:spPr>
          <a:xfrm>
            <a:off x="2357422" y="2643182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00B050"/>
                </a:solidFill>
              </a:rPr>
              <a:t>D</a:t>
            </a:r>
            <a:endParaRPr lang="cs-CZ" sz="3200" b="1" dirty="0">
              <a:solidFill>
                <a:srgbClr val="00B050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5644800" y="5715016"/>
            <a:ext cx="33575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4. </a:t>
            </a:r>
            <a:r>
              <a:rPr lang="cs-CZ" sz="2800" b="1" dirty="0" smtClean="0"/>
              <a:t>ABCD </a:t>
            </a: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3214678" y="6492875"/>
            <a:ext cx="2895600" cy="365125"/>
          </a:xfrm>
        </p:spPr>
        <p:txBody>
          <a:bodyPr/>
          <a:lstStyle/>
          <a:p>
            <a:pPr>
              <a:defRPr/>
            </a:pPr>
            <a:endParaRPr lang="cs-CZ" dirty="0"/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10501354" y="5072074"/>
            <a:ext cx="91440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TextovéPole 69"/>
          <p:cNvSpPr txBox="1"/>
          <p:nvPr/>
        </p:nvSpPr>
        <p:spPr>
          <a:xfrm>
            <a:off x="1142976" y="642918"/>
            <a:ext cx="7143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cap="all" dirty="0" smtClean="0"/>
              <a:t>KONSTRUKCE  LICHOBĚŽNÍKU</a:t>
            </a:r>
            <a:endParaRPr lang="cs-CZ" sz="3200" b="1" cap="all" dirty="0"/>
          </a:p>
        </p:txBody>
      </p:sp>
      <p:sp>
        <p:nvSpPr>
          <p:cNvPr id="75" name="TextovéPole 74"/>
          <p:cNvSpPr txBox="1"/>
          <p:nvPr/>
        </p:nvSpPr>
        <p:spPr>
          <a:xfrm>
            <a:off x="571472" y="1500174"/>
            <a:ext cx="82868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Sestroj lichoběžník ABCD, a = 5 cm, b = 4 cm, c = 3 cm |AC| = 7 cm.</a:t>
            </a:r>
          </a:p>
        </p:txBody>
      </p:sp>
      <p:sp>
        <p:nvSpPr>
          <p:cNvPr id="38" name="TextovéPole 37"/>
          <p:cNvSpPr txBox="1"/>
          <p:nvPr/>
        </p:nvSpPr>
        <p:spPr>
          <a:xfrm>
            <a:off x="2786050" y="5357826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a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43" name="TextovéPole 42"/>
          <p:cNvSpPr txBox="1"/>
          <p:nvPr/>
        </p:nvSpPr>
        <p:spPr>
          <a:xfrm>
            <a:off x="428596" y="5214950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A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44" name="TextovéPole 43"/>
          <p:cNvSpPr txBox="1"/>
          <p:nvPr/>
        </p:nvSpPr>
        <p:spPr>
          <a:xfrm>
            <a:off x="4929190" y="3786190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b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9" name="TextovéPole 58"/>
          <p:cNvSpPr txBox="1"/>
          <p:nvPr/>
        </p:nvSpPr>
        <p:spPr>
          <a:xfrm>
            <a:off x="5286380" y="5143512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B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0" name="TextovéPole 59"/>
          <p:cNvSpPr txBox="1"/>
          <p:nvPr/>
        </p:nvSpPr>
        <p:spPr>
          <a:xfrm>
            <a:off x="4286248" y="2643182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C</a:t>
            </a:r>
            <a:endParaRPr lang="cs-CZ" sz="3200" b="1" dirty="0">
              <a:solidFill>
                <a:srgbClr val="FF0000"/>
              </a:solidFill>
            </a:endParaRPr>
          </a:p>
        </p:txBody>
      </p:sp>
      <p:cxnSp>
        <p:nvCxnSpPr>
          <p:cNvPr id="17" name="Přímá spojovací čára 16"/>
          <p:cNvCxnSpPr/>
          <p:nvPr/>
        </p:nvCxnSpPr>
        <p:spPr>
          <a:xfrm>
            <a:off x="785786" y="5237438"/>
            <a:ext cx="4500594" cy="158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ovací čára 24"/>
          <p:cNvCxnSpPr>
            <a:endCxn id="58" idx="1"/>
          </p:cNvCxnSpPr>
          <p:nvPr/>
        </p:nvCxnSpPr>
        <p:spPr>
          <a:xfrm>
            <a:off x="4248915" y="3109606"/>
            <a:ext cx="1032387" cy="2153264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ovací čára 27"/>
          <p:cNvCxnSpPr>
            <a:endCxn id="58" idx="2"/>
          </p:cNvCxnSpPr>
          <p:nvPr/>
        </p:nvCxnSpPr>
        <p:spPr>
          <a:xfrm flipV="1">
            <a:off x="797792" y="3109606"/>
            <a:ext cx="3451123" cy="2153264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ovéPole 17"/>
          <p:cNvSpPr txBox="1"/>
          <p:nvPr/>
        </p:nvSpPr>
        <p:spPr>
          <a:xfrm>
            <a:off x="5643570" y="2643182"/>
            <a:ext cx="192882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1.      </a:t>
            </a:r>
            <a:r>
              <a:rPr lang="cs-CZ" sz="2800" b="1" dirty="0" smtClean="0"/>
              <a:t> ABC (věta </a:t>
            </a:r>
            <a:r>
              <a:rPr lang="cs-CZ" sz="2800" b="1" dirty="0" err="1" smtClean="0"/>
              <a:t>sss</a:t>
            </a:r>
            <a:r>
              <a:rPr lang="cs-CZ" sz="2800" b="1" dirty="0" smtClean="0"/>
              <a:t>) </a:t>
            </a:r>
            <a:endParaRPr lang="cs-CZ" sz="2800" b="1" dirty="0"/>
          </a:p>
        </p:txBody>
      </p:sp>
      <p:sp>
        <p:nvSpPr>
          <p:cNvPr id="19" name="Rovnoramenný trojúhelník 18"/>
          <p:cNvSpPr/>
          <p:nvPr/>
        </p:nvSpPr>
        <p:spPr>
          <a:xfrm>
            <a:off x="6286512" y="2786058"/>
            <a:ext cx="214314" cy="214314"/>
          </a:xfrm>
          <a:prstGeom prst="triangl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TextovéPole 20"/>
          <p:cNvSpPr txBox="1"/>
          <p:nvPr/>
        </p:nvSpPr>
        <p:spPr>
          <a:xfrm>
            <a:off x="5644800" y="3786190"/>
            <a:ext cx="32147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2. </a:t>
            </a:r>
            <a:r>
              <a:rPr lang="cs-CZ" sz="2800" b="1" dirty="0" smtClean="0"/>
              <a:t>p; </a:t>
            </a:r>
            <a:r>
              <a:rPr lang="cs-CZ" sz="2800" b="1" dirty="0" err="1" smtClean="0"/>
              <a:t>p</a:t>
            </a:r>
            <a:r>
              <a:rPr lang="cs-CZ" sz="2800" b="1" dirty="0" smtClean="0">
                <a:latin typeface="Cambria Math"/>
                <a:ea typeface="Cambria Math"/>
              </a:rPr>
              <a:t>∥</a:t>
            </a:r>
            <a:r>
              <a:rPr lang="cs-CZ" sz="2800" b="1" dirty="0" smtClean="0">
                <a:latin typeface="Arial" pitchFamily="34" charset="0"/>
                <a:ea typeface="Cambria Math"/>
                <a:cs typeface="Arial" pitchFamily="34" charset="0"/>
              </a:rPr>
              <a:t> AB; C</a:t>
            </a:r>
            <a:r>
              <a:rPr lang="cs-CZ" sz="2800" b="1" dirty="0" smtClean="0">
                <a:latin typeface="Cambria Math"/>
                <a:ea typeface="Cambria Math"/>
                <a:cs typeface="Arial" pitchFamily="34" charset="0"/>
              </a:rPr>
              <a:t>∊ </a:t>
            </a:r>
            <a:r>
              <a:rPr lang="cs-CZ" sz="2800" b="1" dirty="0" smtClean="0">
                <a:latin typeface="Arial" pitchFamily="34" charset="0"/>
                <a:ea typeface="Cambria Math"/>
                <a:cs typeface="Arial" pitchFamily="34" charset="0"/>
              </a:rPr>
              <a:t>p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23" name="Přímá spojovací čára 22"/>
          <p:cNvCxnSpPr/>
          <p:nvPr/>
        </p:nvCxnSpPr>
        <p:spPr>
          <a:xfrm rot="10800000">
            <a:off x="357158" y="3132000"/>
            <a:ext cx="5000660" cy="1588"/>
          </a:xfrm>
          <a:prstGeom prst="line">
            <a:avLst/>
          </a:prstGeom>
          <a:ln w="5715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ovéPole 26"/>
          <p:cNvSpPr txBox="1"/>
          <p:nvPr/>
        </p:nvSpPr>
        <p:spPr>
          <a:xfrm>
            <a:off x="214282" y="3000372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0000FF"/>
                </a:solidFill>
              </a:rPr>
              <a:t>p</a:t>
            </a:r>
            <a:endParaRPr lang="cs-CZ" sz="3200" b="1" dirty="0">
              <a:solidFill>
                <a:srgbClr val="0000FF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5644800" y="4643446"/>
            <a:ext cx="335755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3. </a:t>
            </a:r>
            <a:r>
              <a:rPr lang="cs-CZ" sz="2800" b="1" dirty="0" smtClean="0"/>
              <a:t>D; </a:t>
            </a:r>
            <a:r>
              <a:rPr lang="cs-CZ" sz="2800" b="1" dirty="0" err="1" smtClean="0"/>
              <a:t>D</a:t>
            </a:r>
            <a:r>
              <a:rPr lang="cs-CZ" sz="2800" b="1" dirty="0" smtClean="0">
                <a:latin typeface="Cambria Math"/>
                <a:ea typeface="Cambria Math"/>
                <a:cs typeface="Arial" pitchFamily="34" charset="0"/>
              </a:rPr>
              <a:t>∊ </a:t>
            </a:r>
            <a:r>
              <a:rPr lang="cs-CZ" sz="2800" b="1" dirty="0" smtClean="0">
                <a:latin typeface="Arial" pitchFamily="34" charset="0"/>
                <a:ea typeface="Cambria Math"/>
                <a:cs typeface="Arial" pitchFamily="34" charset="0"/>
              </a:rPr>
              <a:t>p;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r>
              <a:rPr lang="cs-CZ" sz="2800" b="1" dirty="0" smtClean="0"/>
              <a:t>         |CD| = 3 cm </a:t>
            </a:r>
            <a:endParaRPr lang="cs-CZ" sz="2800" dirty="0"/>
          </a:p>
        </p:txBody>
      </p:sp>
      <p:cxnSp>
        <p:nvCxnSpPr>
          <p:cNvPr id="29" name="Přímá spojovací čára 28"/>
          <p:cNvCxnSpPr/>
          <p:nvPr/>
        </p:nvCxnSpPr>
        <p:spPr>
          <a:xfrm rot="5400000">
            <a:off x="2642050" y="3144372"/>
            <a:ext cx="288000" cy="1588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ovéPole 29"/>
          <p:cNvSpPr txBox="1"/>
          <p:nvPr/>
        </p:nvSpPr>
        <p:spPr>
          <a:xfrm>
            <a:off x="2357422" y="2643182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00B050"/>
                </a:solidFill>
              </a:rPr>
              <a:t>D</a:t>
            </a:r>
            <a:endParaRPr lang="cs-CZ" sz="3200" b="1" dirty="0">
              <a:solidFill>
                <a:srgbClr val="00B050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5644800" y="5786454"/>
            <a:ext cx="24288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4.</a:t>
            </a:r>
            <a:r>
              <a:rPr lang="cs-CZ" sz="2800" b="1" dirty="0" smtClean="0"/>
              <a:t> ABCD</a:t>
            </a:r>
            <a:endParaRPr lang="cs-CZ" sz="2800" b="1" dirty="0"/>
          </a:p>
        </p:txBody>
      </p:sp>
      <p:cxnSp>
        <p:nvCxnSpPr>
          <p:cNvPr id="31" name="Přímá spojovací čára 30"/>
          <p:cNvCxnSpPr/>
          <p:nvPr/>
        </p:nvCxnSpPr>
        <p:spPr>
          <a:xfrm>
            <a:off x="785786" y="5214950"/>
            <a:ext cx="4500594" cy="1588"/>
          </a:xfrm>
          <a:prstGeom prst="line">
            <a:avLst/>
          </a:prstGeom>
          <a:ln w="762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Přímá spojovací čára 33"/>
          <p:cNvCxnSpPr>
            <a:cxnSpLocks noChangeAspect="1"/>
          </p:cNvCxnSpPr>
          <p:nvPr/>
        </p:nvCxnSpPr>
        <p:spPr>
          <a:xfrm rot="16200000" flipV="1">
            <a:off x="3663244" y="3639742"/>
            <a:ext cx="2192244" cy="1052385"/>
          </a:xfrm>
          <a:prstGeom prst="line">
            <a:avLst/>
          </a:prstGeom>
          <a:ln w="762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Přímá spojovací čára 62"/>
          <p:cNvCxnSpPr/>
          <p:nvPr/>
        </p:nvCxnSpPr>
        <p:spPr>
          <a:xfrm rot="5400000">
            <a:off x="785786" y="3214686"/>
            <a:ext cx="2071702" cy="1928826"/>
          </a:xfrm>
          <a:prstGeom prst="line">
            <a:avLst/>
          </a:prstGeom>
          <a:ln w="762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Přímá spojovací čára 39"/>
          <p:cNvCxnSpPr/>
          <p:nvPr/>
        </p:nvCxnSpPr>
        <p:spPr>
          <a:xfrm>
            <a:off x="2786050" y="3132000"/>
            <a:ext cx="1500198" cy="1588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3214678" y="6492875"/>
            <a:ext cx="2895600" cy="365125"/>
          </a:xfrm>
        </p:spPr>
        <p:txBody>
          <a:bodyPr/>
          <a:lstStyle/>
          <a:p>
            <a:pPr>
              <a:defRPr/>
            </a:pPr>
            <a:endParaRPr lang="cs-CZ" dirty="0"/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10501354" y="5072074"/>
            <a:ext cx="91440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TextovéPole 69"/>
          <p:cNvSpPr txBox="1"/>
          <p:nvPr/>
        </p:nvSpPr>
        <p:spPr>
          <a:xfrm>
            <a:off x="1142976" y="642918"/>
            <a:ext cx="7143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cap="all" dirty="0" smtClean="0"/>
              <a:t>KONSTRUKCE  LICHOBĚŽNÍKU</a:t>
            </a:r>
            <a:endParaRPr lang="cs-CZ" sz="3200" b="1" cap="all" dirty="0"/>
          </a:p>
        </p:txBody>
      </p:sp>
      <p:sp>
        <p:nvSpPr>
          <p:cNvPr id="75" name="TextovéPole 74"/>
          <p:cNvSpPr txBox="1"/>
          <p:nvPr/>
        </p:nvSpPr>
        <p:spPr>
          <a:xfrm>
            <a:off x="571472" y="1500174"/>
            <a:ext cx="82868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Sestroj lichoběžník ABCD, a = 6 cm, </a:t>
            </a:r>
            <a:r>
              <a:rPr lang="el-GR" sz="2400" b="1" dirty="0" smtClean="0">
                <a:latin typeface="Cambria Math"/>
                <a:ea typeface="Cambria Math"/>
              </a:rPr>
              <a:t>α</a:t>
            </a:r>
            <a:r>
              <a:rPr lang="cs-CZ" sz="2400" b="1" dirty="0" smtClean="0"/>
              <a:t> = 60°, </a:t>
            </a:r>
            <a:r>
              <a:rPr lang="el-GR" sz="2400" b="1" dirty="0" smtClean="0">
                <a:latin typeface="Cambria Math"/>
                <a:ea typeface="Cambria Math"/>
              </a:rPr>
              <a:t>β</a:t>
            </a:r>
            <a:r>
              <a:rPr lang="cs-CZ" sz="2400" b="1" dirty="0" smtClean="0"/>
              <a:t> = 70°,  </a:t>
            </a:r>
          </a:p>
          <a:p>
            <a:r>
              <a:rPr lang="cs-CZ" sz="2400" b="1" dirty="0" smtClean="0"/>
              <a:t>d = 4,5 cm.</a:t>
            </a:r>
          </a:p>
          <a:p>
            <a:r>
              <a:rPr lang="cs-CZ" sz="2400" b="1" dirty="0" smtClean="0"/>
              <a:t>Náčrtek</a:t>
            </a:r>
            <a:endParaRPr lang="cs-CZ" sz="2400" b="1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2786050" y="5214950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a</a:t>
            </a:r>
            <a:endParaRPr lang="cs-CZ" sz="3200" b="1" dirty="0"/>
          </a:p>
        </p:txBody>
      </p:sp>
      <p:sp>
        <p:nvSpPr>
          <p:cNvPr id="40" name="TextovéPole 39"/>
          <p:cNvSpPr txBox="1"/>
          <p:nvPr/>
        </p:nvSpPr>
        <p:spPr>
          <a:xfrm>
            <a:off x="3500430" y="2500306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c</a:t>
            </a:r>
            <a:endParaRPr lang="cs-CZ" sz="3200" b="1" dirty="0"/>
          </a:p>
        </p:txBody>
      </p:sp>
      <p:sp>
        <p:nvSpPr>
          <p:cNvPr id="43" name="TextovéPole 42"/>
          <p:cNvSpPr txBox="1"/>
          <p:nvPr/>
        </p:nvSpPr>
        <p:spPr>
          <a:xfrm>
            <a:off x="428596" y="5214950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A</a:t>
            </a:r>
            <a:endParaRPr lang="cs-CZ" sz="3200" b="1" dirty="0"/>
          </a:p>
        </p:txBody>
      </p:sp>
      <p:sp>
        <p:nvSpPr>
          <p:cNvPr id="44" name="TextovéPole 43"/>
          <p:cNvSpPr txBox="1"/>
          <p:nvPr/>
        </p:nvSpPr>
        <p:spPr>
          <a:xfrm>
            <a:off x="4929190" y="3786190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b</a:t>
            </a:r>
            <a:endParaRPr lang="cs-CZ" sz="3200" b="1" dirty="0"/>
          </a:p>
        </p:txBody>
      </p:sp>
      <p:sp>
        <p:nvSpPr>
          <p:cNvPr id="58" name="Volný tvar 57"/>
          <p:cNvSpPr/>
          <p:nvPr/>
        </p:nvSpPr>
        <p:spPr>
          <a:xfrm>
            <a:off x="797792" y="3109606"/>
            <a:ext cx="4483510" cy="2153264"/>
          </a:xfrm>
          <a:custGeom>
            <a:avLst/>
            <a:gdLst>
              <a:gd name="connsiteX0" fmla="*/ 0 w 4483510"/>
              <a:gd name="connsiteY0" fmla="*/ 2153264 h 2153264"/>
              <a:gd name="connsiteX1" fmla="*/ 4483510 w 4483510"/>
              <a:gd name="connsiteY1" fmla="*/ 2153264 h 2153264"/>
              <a:gd name="connsiteX2" fmla="*/ 3451123 w 4483510"/>
              <a:gd name="connsiteY2" fmla="*/ 0 h 2153264"/>
              <a:gd name="connsiteX3" fmla="*/ 2286000 w 4483510"/>
              <a:gd name="connsiteY3" fmla="*/ 0 h 2153264"/>
              <a:gd name="connsiteX4" fmla="*/ 0 w 4483510"/>
              <a:gd name="connsiteY4" fmla="*/ 2153264 h 21532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483510" h="2153264">
                <a:moveTo>
                  <a:pt x="0" y="2153264"/>
                </a:moveTo>
                <a:lnTo>
                  <a:pt x="4483510" y="2153264"/>
                </a:lnTo>
                <a:lnTo>
                  <a:pt x="3451123" y="0"/>
                </a:lnTo>
                <a:lnTo>
                  <a:pt x="2286000" y="0"/>
                </a:lnTo>
                <a:lnTo>
                  <a:pt x="0" y="2153264"/>
                </a:lnTo>
                <a:close/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TextovéPole 58"/>
          <p:cNvSpPr txBox="1"/>
          <p:nvPr/>
        </p:nvSpPr>
        <p:spPr>
          <a:xfrm>
            <a:off x="5286380" y="5143512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B</a:t>
            </a:r>
            <a:endParaRPr lang="cs-CZ" sz="3200" b="1" dirty="0"/>
          </a:p>
        </p:txBody>
      </p:sp>
      <p:sp>
        <p:nvSpPr>
          <p:cNvPr id="60" name="TextovéPole 59"/>
          <p:cNvSpPr txBox="1"/>
          <p:nvPr/>
        </p:nvSpPr>
        <p:spPr>
          <a:xfrm>
            <a:off x="4286248" y="2643182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C</a:t>
            </a:r>
            <a:endParaRPr lang="cs-CZ" sz="3200" b="1" dirty="0"/>
          </a:p>
        </p:txBody>
      </p:sp>
      <p:sp>
        <p:nvSpPr>
          <p:cNvPr id="61" name="TextovéPole 60"/>
          <p:cNvSpPr txBox="1"/>
          <p:nvPr/>
        </p:nvSpPr>
        <p:spPr>
          <a:xfrm>
            <a:off x="2571736" y="2643182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D</a:t>
            </a:r>
            <a:endParaRPr lang="cs-CZ" sz="3200" b="1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1643042" y="3571876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d</a:t>
            </a:r>
            <a:endParaRPr lang="cs-CZ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3214678" y="6492875"/>
            <a:ext cx="2895600" cy="365125"/>
          </a:xfrm>
        </p:spPr>
        <p:txBody>
          <a:bodyPr/>
          <a:lstStyle/>
          <a:p>
            <a:pPr>
              <a:defRPr/>
            </a:pPr>
            <a:endParaRPr lang="cs-CZ" dirty="0"/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10501354" y="5072074"/>
            <a:ext cx="91440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TextovéPole 69"/>
          <p:cNvSpPr txBox="1"/>
          <p:nvPr/>
        </p:nvSpPr>
        <p:spPr>
          <a:xfrm>
            <a:off x="1142976" y="642918"/>
            <a:ext cx="7143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cap="all" dirty="0" smtClean="0"/>
              <a:t>KONSTRUKCE  LICHOBĚŽNÍKU</a:t>
            </a:r>
            <a:endParaRPr lang="cs-CZ" sz="3200" b="1" cap="all" dirty="0"/>
          </a:p>
        </p:txBody>
      </p:sp>
      <p:sp>
        <p:nvSpPr>
          <p:cNvPr id="75" name="TextovéPole 74"/>
          <p:cNvSpPr txBox="1"/>
          <p:nvPr/>
        </p:nvSpPr>
        <p:spPr>
          <a:xfrm>
            <a:off x="571472" y="1500174"/>
            <a:ext cx="82868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Sestroj lichoběžník ABCD, a = 6 cm, </a:t>
            </a:r>
            <a:r>
              <a:rPr lang="el-GR" sz="2400" b="1" dirty="0" smtClean="0">
                <a:latin typeface="Cambria Math"/>
                <a:ea typeface="Cambria Math"/>
              </a:rPr>
              <a:t>α</a:t>
            </a:r>
            <a:r>
              <a:rPr lang="cs-CZ" sz="2400" b="1" dirty="0" smtClean="0"/>
              <a:t> = 60°, </a:t>
            </a:r>
            <a:r>
              <a:rPr lang="el-GR" sz="2400" b="1" dirty="0" smtClean="0">
                <a:latin typeface="Cambria Math"/>
                <a:ea typeface="Cambria Math"/>
              </a:rPr>
              <a:t>β</a:t>
            </a:r>
            <a:r>
              <a:rPr lang="cs-CZ" sz="2400" b="1" dirty="0" smtClean="0"/>
              <a:t> = 70°,  </a:t>
            </a:r>
          </a:p>
          <a:p>
            <a:r>
              <a:rPr lang="cs-CZ" sz="2400" b="1" dirty="0" smtClean="0"/>
              <a:t>d = 4,5 cm.</a:t>
            </a:r>
          </a:p>
          <a:p>
            <a:r>
              <a:rPr lang="cs-CZ" sz="2400" b="1" dirty="0" smtClean="0"/>
              <a:t>Náčrtek</a:t>
            </a:r>
            <a:endParaRPr lang="cs-CZ" sz="2400" b="1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2786050" y="5214950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0000FF"/>
                </a:solidFill>
              </a:rPr>
              <a:t>a</a:t>
            </a:r>
            <a:endParaRPr lang="cs-CZ" sz="3200" b="1" dirty="0">
              <a:solidFill>
                <a:srgbClr val="0000FF"/>
              </a:solidFill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3500430" y="2500306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c</a:t>
            </a:r>
            <a:endParaRPr lang="cs-CZ" sz="3200" b="1" dirty="0"/>
          </a:p>
        </p:txBody>
      </p:sp>
      <p:sp>
        <p:nvSpPr>
          <p:cNvPr id="43" name="TextovéPole 42"/>
          <p:cNvSpPr txBox="1"/>
          <p:nvPr/>
        </p:nvSpPr>
        <p:spPr>
          <a:xfrm>
            <a:off x="428596" y="5214950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A</a:t>
            </a:r>
            <a:endParaRPr lang="cs-CZ" sz="3200" b="1" dirty="0"/>
          </a:p>
        </p:txBody>
      </p:sp>
      <p:sp>
        <p:nvSpPr>
          <p:cNvPr id="44" name="TextovéPole 43"/>
          <p:cNvSpPr txBox="1"/>
          <p:nvPr/>
        </p:nvSpPr>
        <p:spPr>
          <a:xfrm>
            <a:off x="4929190" y="3786190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b</a:t>
            </a:r>
            <a:endParaRPr lang="cs-CZ" sz="3200" b="1" dirty="0"/>
          </a:p>
        </p:txBody>
      </p:sp>
      <p:sp>
        <p:nvSpPr>
          <p:cNvPr id="58" name="Volný tvar 57"/>
          <p:cNvSpPr/>
          <p:nvPr/>
        </p:nvSpPr>
        <p:spPr>
          <a:xfrm>
            <a:off x="797792" y="3109606"/>
            <a:ext cx="4483510" cy="2153264"/>
          </a:xfrm>
          <a:custGeom>
            <a:avLst/>
            <a:gdLst>
              <a:gd name="connsiteX0" fmla="*/ 0 w 4483510"/>
              <a:gd name="connsiteY0" fmla="*/ 2153264 h 2153264"/>
              <a:gd name="connsiteX1" fmla="*/ 4483510 w 4483510"/>
              <a:gd name="connsiteY1" fmla="*/ 2153264 h 2153264"/>
              <a:gd name="connsiteX2" fmla="*/ 3451123 w 4483510"/>
              <a:gd name="connsiteY2" fmla="*/ 0 h 2153264"/>
              <a:gd name="connsiteX3" fmla="*/ 2286000 w 4483510"/>
              <a:gd name="connsiteY3" fmla="*/ 0 h 2153264"/>
              <a:gd name="connsiteX4" fmla="*/ 0 w 4483510"/>
              <a:gd name="connsiteY4" fmla="*/ 2153264 h 21532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483510" h="2153264">
                <a:moveTo>
                  <a:pt x="0" y="2153264"/>
                </a:moveTo>
                <a:lnTo>
                  <a:pt x="4483510" y="2153264"/>
                </a:lnTo>
                <a:lnTo>
                  <a:pt x="3451123" y="0"/>
                </a:lnTo>
                <a:lnTo>
                  <a:pt x="2286000" y="0"/>
                </a:lnTo>
                <a:lnTo>
                  <a:pt x="0" y="2153264"/>
                </a:lnTo>
                <a:close/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TextovéPole 58"/>
          <p:cNvSpPr txBox="1"/>
          <p:nvPr/>
        </p:nvSpPr>
        <p:spPr>
          <a:xfrm>
            <a:off x="5286380" y="5143512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B</a:t>
            </a:r>
            <a:endParaRPr lang="cs-CZ" sz="3200" b="1" dirty="0"/>
          </a:p>
        </p:txBody>
      </p:sp>
      <p:sp>
        <p:nvSpPr>
          <p:cNvPr id="60" name="TextovéPole 59"/>
          <p:cNvSpPr txBox="1"/>
          <p:nvPr/>
        </p:nvSpPr>
        <p:spPr>
          <a:xfrm>
            <a:off x="4286248" y="2643182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C</a:t>
            </a:r>
            <a:endParaRPr lang="cs-CZ" sz="3200" b="1" dirty="0"/>
          </a:p>
        </p:txBody>
      </p:sp>
      <p:sp>
        <p:nvSpPr>
          <p:cNvPr id="61" name="TextovéPole 60"/>
          <p:cNvSpPr txBox="1"/>
          <p:nvPr/>
        </p:nvSpPr>
        <p:spPr>
          <a:xfrm>
            <a:off x="2571736" y="2643182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D</a:t>
            </a:r>
            <a:endParaRPr lang="cs-CZ" sz="3200" b="1" dirty="0"/>
          </a:p>
        </p:txBody>
      </p:sp>
      <p:cxnSp>
        <p:nvCxnSpPr>
          <p:cNvPr id="17" name="Přímá spojovací čára 16"/>
          <p:cNvCxnSpPr>
            <a:stCxn id="58" idx="0"/>
          </p:cNvCxnSpPr>
          <p:nvPr/>
        </p:nvCxnSpPr>
        <p:spPr>
          <a:xfrm flipV="1">
            <a:off x="797792" y="5239026"/>
            <a:ext cx="4488588" cy="23844"/>
          </a:xfrm>
          <a:prstGeom prst="line">
            <a:avLst/>
          </a:prstGeom>
          <a:ln w="5715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Skupina 22"/>
          <p:cNvGrpSpPr/>
          <p:nvPr/>
        </p:nvGrpSpPr>
        <p:grpSpPr>
          <a:xfrm>
            <a:off x="1000100" y="4786322"/>
            <a:ext cx="642942" cy="714380"/>
            <a:chOff x="1000100" y="4786322"/>
            <a:chExt cx="642942" cy="714380"/>
          </a:xfrm>
        </p:grpSpPr>
        <p:sp>
          <p:nvSpPr>
            <p:cNvPr id="22" name="Oblouk 21"/>
            <p:cNvSpPr/>
            <p:nvPr/>
          </p:nvSpPr>
          <p:spPr>
            <a:xfrm>
              <a:off x="1000100" y="4786322"/>
              <a:ext cx="642942" cy="714380"/>
            </a:xfrm>
            <a:prstGeom prst="arc">
              <a:avLst>
                <a:gd name="adj1" fmla="val 16200000"/>
                <a:gd name="adj2" fmla="val 623928"/>
              </a:avLst>
            </a:prstGeom>
            <a:ln w="5715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4" name="TextovéPole 23"/>
            <p:cNvSpPr txBox="1"/>
            <p:nvPr/>
          </p:nvSpPr>
          <p:spPr>
            <a:xfrm>
              <a:off x="1071538" y="4786322"/>
              <a:ext cx="42862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l-GR" sz="2800" b="1" dirty="0" smtClean="0">
                  <a:solidFill>
                    <a:srgbClr val="0000FF"/>
                  </a:solidFill>
                  <a:latin typeface="Arial" pitchFamily="34" charset="0"/>
                  <a:ea typeface="Cambria Math"/>
                  <a:cs typeface="Arial" pitchFamily="34" charset="0"/>
                </a:rPr>
                <a:t>α</a:t>
              </a:r>
              <a:endParaRPr lang="cs-CZ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4" name="Skupina 24"/>
          <p:cNvGrpSpPr/>
          <p:nvPr/>
        </p:nvGrpSpPr>
        <p:grpSpPr>
          <a:xfrm>
            <a:off x="4727208" y="4714884"/>
            <a:ext cx="714380" cy="668507"/>
            <a:chOff x="4727208" y="4714884"/>
            <a:chExt cx="714380" cy="668507"/>
          </a:xfrm>
        </p:grpSpPr>
        <p:sp>
          <p:nvSpPr>
            <p:cNvPr id="26" name="Oblouk 25"/>
            <p:cNvSpPr/>
            <p:nvPr/>
          </p:nvSpPr>
          <p:spPr>
            <a:xfrm rot="15085963">
              <a:off x="4762927" y="4704730"/>
              <a:ext cx="642942" cy="714380"/>
            </a:xfrm>
            <a:prstGeom prst="arc">
              <a:avLst>
                <a:gd name="adj1" fmla="val 16200000"/>
                <a:gd name="adj2" fmla="val 623928"/>
              </a:avLst>
            </a:prstGeom>
            <a:ln w="5715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7" name="TextovéPole 26"/>
            <p:cNvSpPr txBox="1"/>
            <p:nvPr/>
          </p:nvSpPr>
          <p:spPr>
            <a:xfrm>
              <a:off x="4786314" y="4714884"/>
              <a:ext cx="42862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l-GR" sz="2800" b="1" dirty="0" smtClean="0">
                  <a:solidFill>
                    <a:srgbClr val="0000FF"/>
                  </a:solidFill>
                  <a:latin typeface="Arial" pitchFamily="34" charset="0"/>
                  <a:ea typeface="Cambria Math"/>
                  <a:cs typeface="Arial" pitchFamily="34" charset="0"/>
                </a:rPr>
                <a:t>β</a:t>
              </a:r>
              <a:endParaRPr lang="cs-CZ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cxnSp>
        <p:nvCxnSpPr>
          <p:cNvPr id="30" name="Přímá spojovací čára 29"/>
          <p:cNvCxnSpPr>
            <a:stCxn id="58" idx="3"/>
            <a:endCxn id="58" idx="2"/>
          </p:cNvCxnSpPr>
          <p:nvPr/>
        </p:nvCxnSpPr>
        <p:spPr>
          <a:xfrm>
            <a:off x="3083793" y="3109606"/>
            <a:ext cx="1165122" cy="1588"/>
          </a:xfrm>
          <a:prstGeom prst="line">
            <a:avLst/>
          </a:prstGeom>
          <a:ln w="5715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ovéPole 30"/>
          <p:cNvSpPr txBox="1"/>
          <p:nvPr/>
        </p:nvSpPr>
        <p:spPr>
          <a:xfrm>
            <a:off x="1643042" y="3571876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0000FF"/>
                </a:solidFill>
              </a:rPr>
              <a:t>d</a:t>
            </a:r>
            <a:endParaRPr lang="cs-CZ" sz="3200" b="1" dirty="0">
              <a:solidFill>
                <a:srgbClr val="0000FF"/>
              </a:solidFill>
            </a:endParaRPr>
          </a:p>
        </p:txBody>
      </p:sp>
      <p:cxnSp>
        <p:nvCxnSpPr>
          <p:cNvPr id="33" name="Přímá spojovací čára 32"/>
          <p:cNvCxnSpPr>
            <a:stCxn id="58" idx="0"/>
            <a:endCxn id="58" idx="3"/>
          </p:cNvCxnSpPr>
          <p:nvPr/>
        </p:nvCxnSpPr>
        <p:spPr>
          <a:xfrm flipV="1">
            <a:off x="797792" y="3109606"/>
            <a:ext cx="2286001" cy="2153264"/>
          </a:xfrm>
          <a:prstGeom prst="line">
            <a:avLst/>
          </a:prstGeom>
          <a:ln w="5715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ovéPole 24"/>
          <p:cNvSpPr txBox="1"/>
          <p:nvPr/>
        </p:nvSpPr>
        <p:spPr>
          <a:xfrm>
            <a:off x="5072066" y="2700000"/>
            <a:ext cx="37147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1. AB; |AB| = a = 6 cm </a:t>
            </a: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3214678" y="6492875"/>
            <a:ext cx="2895600" cy="365125"/>
          </a:xfrm>
        </p:spPr>
        <p:txBody>
          <a:bodyPr/>
          <a:lstStyle/>
          <a:p>
            <a:pPr>
              <a:defRPr/>
            </a:pPr>
            <a:endParaRPr lang="cs-CZ" dirty="0"/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10501354" y="5072074"/>
            <a:ext cx="91440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TextovéPole 69"/>
          <p:cNvSpPr txBox="1"/>
          <p:nvPr/>
        </p:nvSpPr>
        <p:spPr>
          <a:xfrm>
            <a:off x="1142976" y="642918"/>
            <a:ext cx="7143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cap="all" dirty="0" smtClean="0"/>
              <a:t>KONSTRUKCE  LICHOBĚŽNÍKU</a:t>
            </a:r>
            <a:endParaRPr lang="cs-CZ" sz="3200" b="1" cap="all" dirty="0"/>
          </a:p>
        </p:txBody>
      </p:sp>
      <p:sp>
        <p:nvSpPr>
          <p:cNvPr id="75" name="TextovéPole 74"/>
          <p:cNvSpPr txBox="1"/>
          <p:nvPr/>
        </p:nvSpPr>
        <p:spPr>
          <a:xfrm>
            <a:off x="571472" y="1500174"/>
            <a:ext cx="82868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Sestroj lichoběžník ABCD, a = 6 cm, </a:t>
            </a:r>
            <a:r>
              <a:rPr lang="el-GR" sz="2400" b="1" dirty="0" smtClean="0">
                <a:latin typeface="Cambria Math"/>
                <a:ea typeface="Cambria Math"/>
              </a:rPr>
              <a:t>α</a:t>
            </a:r>
            <a:r>
              <a:rPr lang="cs-CZ" sz="2400" b="1" dirty="0" smtClean="0"/>
              <a:t> = 60°, </a:t>
            </a:r>
            <a:r>
              <a:rPr lang="el-GR" sz="2400" b="1" dirty="0" smtClean="0">
                <a:latin typeface="Cambria Math"/>
                <a:ea typeface="Cambria Math"/>
              </a:rPr>
              <a:t>β</a:t>
            </a:r>
            <a:r>
              <a:rPr lang="cs-CZ" sz="2400" b="1" dirty="0" smtClean="0"/>
              <a:t> = 70°,  </a:t>
            </a:r>
          </a:p>
          <a:p>
            <a:r>
              <a:rPr lang="cs-CZ" sz="2400" b="1" dirty="0" smtClean="0"/>
              <a:t>d = 4,5 cm.</a:t>
            </a:r>
          </a:p>
          <a:p>
            <a:r>
              <a:rPr lang="cs-CZ" sz="2400" b="1" dirty="0" smtClean="0"/>
              <a:t>Konstrukce</a:t>
            </a:r>
            <a:endParaRPr lang="cs-CZ" sz="2400" b="1" dirty="0"/>
          </a:p>
        </p:txBody>
      </p:sp>
      <p:cxnSp>
        <p:nvCxnSpPr>
          <p:cNvPr id="25" name="Přímá spojovací čára 24"/>
          <p:cNvCxnSpPr/>
          <p:nvPr/>
        </p:nvCxnSpPr>
        <p:spPr>
          <a:xfrm>
            <a:off x="1000100" y="5715016"/>
            <a:ext cx="3786214" cy="1588"/>
          </a:xfrm>
          <a:prstGeom prst="line">
            <a:avLst/>
          </a:prstGeom>
          <a:ln w="5715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ovací čára 28"/>
          <p:cNvCxnSpPr/>
          <p:nvPr/>
        </p:nvCxnSpPr>
        <p:spPr>
          <a:xfrm rot="5400000">
            <a:off x="1000100" y="5715016"/>
            <a:ext cx="285752" cy="1588"/>
          </a:xfrm>
          <a:prstGeom prst="line">
            <a:avLst/>
          </a:prstGeom>
          <a:ln w="5715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ovací čára 31"/>
          <p:cNvCxnSpPr/>
          <p:nvPr/>
        </p:nvCxnSpPr>
        <p:spPr>
          <a:xfrm rot="5400000">
            <a:off x="4501356" y="5714222"/>
            <a:ext cx="285752" cy="1588"/>
          </a:xfrm>
          <a:prstGeom prst="line">
            <a:avLst/>
          </a:prstGeom>
          <a:ln w="5715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ovéPole 33"/>
          <p:cNvSpPr txBox="1"/>
          <p:nvPr/>
        </p:nvSpPr>
        <p:spPr>
          <a:xfrm>
            <a:off x="928662" y="5857892"/>
            <a:ext cx="357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00FF"/>
                </a:solidFill>
              </a:rPr>
              <a:t>A</a:t>
            </a:r>
            <a:endParaRPr lang="cs-CZ" sz="2800" b="1" dirty="0">
              <a:solidFill>
                <a:srgbClr val="0000FF"/>
              </a:solidFill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4429124" y="5857892"/>
            <a:ext cx="357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00FF"/>
                </a:solidFill>
              </a:rPr>
              <a:t>B</a:t>
            </a:r>
            <a:endParaRPr lang="cs-CZ" sz="2800" b="1" dirty="0">
              <a:solidFill>
                <a:srgbClr val="0000FF"/>
              </a:solidFill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5072066" y="2700000"/>
            <a:ext cx="37147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1. AB; |AB| = a = 6 cm </a:t>
            </a:r>
            <a:endParaRPr lang="cs-CZ" sz="2800" dirty="0"/>
          </a:p>
        </p:txBody>
      </p:sp>
      <p:sp>
        <p:nvSpPr>
          <p:cNvPr id="39" name="TextovéPole 38"/>
          <p:cNvSpPr txBox="1"/>
          <p:nvPr/>
        </p:nvSpPr>
        <p:spPr>
          <a:xfrm>
            <a:off x="5072400" y="3060000"/>
            <a:ext cx="32147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2. </a:t>
            </a:r>
            <a:r>
              <a:rPr lang="el-GR" sz="2800" dirty="0" smtClean="0">
                <a:latin typeface="Cambria Math"/>
                <a:ea typeface="Cambria Math"/>
              </a:rPr>
              <a:t>α</a:t>
            </a:r>
            <a:r>
              <a:rPr lang="cs-CZ" sz="2800" dirty="0" smtClean="0">
                <a:latin typeface="Cambria Math"/>
                <a:ea typeface="Cambria Math"/>
              </a:rPr>
              <a:t> </a:t>
            </a:r>
            <a:r>
              <a:rPr lang="cs-CZ" sz="2800" dirty="0" smtClean="0">
                <a:latin typeface="Arial" pitchFamily="34" charset="0"/>
                <a:ea typeface="Cambria Math"/>
                <a:cs typeface="Arial" pitchFamily="34" charset="0"/>
              </a:rPr>
              <a:t>= </a:t>
            </a:r>
            <a:r>
              <a:rPr lang="cs-CZ" sz="2800" dirty="0" smtClean="0">
                <a:latin typeface="Cambria Math"/>
                <a:ea typeface="Cambria Math"/>
                <a:cs typeface="Arial" pitchFamily="34" charset="0"/>
              </a:rPr>
              <a:t>∡ </a:t>
            </a:r>
            <a:r>
              <a:rPr lang="cs-CZ" sz="2800" dirty="0" smtClean="0">
                <a:latin typeface="Arial" pitchFamily="34" charset="0"/>
                <a:ea typeface="Cambria Math"/>
                <a:cs typeface="Arial" pitchFamily="34" charset="0"/>
              </a:rPr>
              <a:t>BAX =</a:t>
            </a:r>
            <a:r>
              <a:rPr lang="cs-CZ" sz="2800" dirty="0" smtClean="0">
                <a:latin typeface="Cambria Math"/>
                <a:ea typeface="Cambria Math"/>
                <a:cs typeface="Arial" pitchFamily="34" charset="0"/>
              </a:rPr>
              <a:t> </a:t>
            </a:r>
            <a:r>
              <a:rPr lang="cs-CZ" sz="2800" dirty="0" smtClean="0">
                <a:latin typeface="Arial" pitchFamily="34" charset="0"/>
                <a:ea typeface="Cambria Math"/>
                <a:cs typeface="Arial" pitchFamily="34" charset="0"/>
              </a:rPr>
              <a:t>60°   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3214678" y="6492875"/>
            <a:ext cx="2895600" cy="365125"/>
          </a:xfrm>
        </p:spPr>
        <p:txBody>
          <a:bodyPr/>
          <a:lstStyle/>
          <a:p>
            <a:pPr>
              <a:defRPr/>
            </a:pPr>
            <a:endParaRPr lang="cs-CZ" dirty="0"/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10501354" y="5072074"/>
            <a:ext cx="91440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TextovéPole 69"/>
          <p:cNvSpPr txBox="1"/>
          <p:nvPr/>
        </p:nvSpPr>
        <p:spPr>
          <a:xfrm>
            <a:off x="1142976" y="642918"/>
            <a:ext cx="7143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cap="all" dirty="0" smtClean="0"/>
              <a:t>KONSTRUKCE  LICHOBĚŽNÍKU</a:t>
            </a:r>
            <a:endParaRPr lang="cs-CZ" sz="3200" b="1" cap="all" dirty="0"/>
          </a:p>
        </p:txBody>
      </p:sp>
      <p:sp>
        <p:nvSpPr>
          <p:cNvPr id="75" name="TextovéPole 74"/>
          <p:cNvSpPr txBox="1"/>
          <p:nvPr/>
        </p:nvSpPr>
        <p:spPr>
          <a:xfrm>
            <a:off x="571472" y="1500174"/>
            <a:ext cx="82868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Sestroj lichoběžník ABCD, a = 6 cm, </a:t>
            </a:r>
            <a:r>
              <a:rPr lang="el-GR" sz="2400" b="1" dirty="0" smtClean="0">
                <a:latin typeface="Cambria Math"/>
                <a:ea typeface="Cambria Math"/>
              </a:rPr>
              <a:t>α</a:t>
            </a:r>
            <a:r>
              <a:rPr lang="cs-CZ" sz="2400" b="1" dirty="0" smtClean="0"/>
              <a:t> = 60°, </a:t>
            </a:r>
            <a:r>
              <a:rPr lang="el-GR" sz="2400" b="1" dirty="0" smtClean="0">
                <a:latin typeface="Cambria Math"/>
                <a:ea typeface="Cambria Math"/>
              </a:rPr>
              <a:t>β</a:t>
            </a:r>
            <a:r>
              <a:rPr lang="cs-CZ" sz="2400" b="1" dirty="0" smtClean="0"/>
              <a:t> = 70°,  </a:t>
            </a:r>
          </a:p>
          <a:p>
            <a:r>
              <a:rPr lang="cs-CZ" sz="2400" b="1" dirty="0" smtClean="0"/>
              <a:t>d = 4,5 cm.</a:t>
            </a:r>
          </a:p>
          <a:p>
            <a:r>
              <a:rPr lang="cs-CZ" sz="2400" b="1" dirty="0" smtClean="0"/>
              <a:t>Konstrukce</a:t>
            </a:r>
            <a:endParaRPr lang="cs-CZ" sz="2400" b="1" dirty="0"/>
          </a:p>
        </p:txBody>
      </p:sp>
      <p:cxnSp>
        <p:nvCxnSpPr>
          <p:cNvPr id="25" name="Přímá spojovací čára 24"/>
          <p:cNvCxnSpPr/>
          <p:nvPr/>
        </p:nvCxnSpPr>
        <p:spPr>
          <a:xfrm>
            <a:off x="1000100" y="5715016"/>
            <a:ext cx="3786214" cy="1588"/>
          </a:xfrm>
          <a:prstGeom prst="line">
            <a:avLst/>
          </a:prstGeom>
          <a:ln w="5715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ovací čára 28"/>
          <p:cNvCxnSpPr/>
          <p:nvPr/>
        </p:nvCxnSpPr>
        <p:spPr>
          <a:xfrm rot="5400000">
            <a:off x="1000100" y="5715016"/>
            <a:ext cx="285752" cy="1588"/>
          </a:xfrm>
          <a:prstGeom prst="line">
            <a:avLst/>
          </a:prstGeom>
          <a:ln w="5715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ovací čára 31"/>
          <p:cNvCxnSpPr/>
          <p:nvPr/>
        </p:nvCxnSpPr>
        <p:spPr>
          <a:xfrm rot="5400000">
            <a:off x="4501356" y="5714222"/>
            <a:ext cx="285752" cy="1588"/>
          </a:xfrm>
          <a:prstGeom prst="line">
            <a:avLst/>
          </a:prstGeom>
          <a:ln w="5715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ovéPole 33"/>
          <p:cNvSpPr txBox="1"/>
          <p:nvPr/>
        </p:nvSpPr>
        <p:spPr>
          <a:xfrm>
            <a:off x="928662" y="5857892"/>
            <a:ext cx="357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00FF"/>
                </a:solidFill>
              </a:rPr>
              <a:t>A</a:t>
            </a:r>
            <a:endParaRPr lang="cs-CZ" sz="2800" b="1" dirty="0">
              <a:solidFill>
                <a:srgbClr val="0000FF"/>
              </a:solidFill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4429124" y="5857892"/>
            <a:ext cx="357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00FF"/>
                </a:solidFill>
              </a:rPr>
              <a:t>B</a:t>
            </a:r>
            <a:endParaRPr lang="cs-CZ" sz="2800" b="1" dirty="0">
              <a:solidFill>
                <a:srgbClr val="0000FF"/>
              </a:solidFill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5072066" y="2700000"/>
            <a:ext cx="37147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1. AB; |AB| = a = 6 cm </a:t>
            </a:r>
            <a:endParaRPr lang="cs-CZ" sz="2800" dirty="0"/>
          </a:p>
        </p:txBody>
      </p:sp>
      <p:cxnSp>
        <p:nvCxnSpPr>
          <p:cNvPr id="14" name="Přímá spojovací čára 13"/>
          <p:cNvCxnSpPr/>
          <p:nvPr/>
        </p:nvCxnSpPr>
        <p:spPr>
          <a:xfrm rot="5400000" flipH="1" flipV="1">
            <a:off x="821505" y="2893215"/>
            <a:ext cx="3143272" cy="2500330"/>
          </a:xfrm>
          <a:prstGeom prst="line">
            <a:avLst/>
          </a:prstGeom>
          <a:ln w="3810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5" name="Skupina 14"/>
          <p:cNvGrpSpPr/>
          <p:nvPr/>
        </p:nvGrpSpPr>
        <p:grpSpPr>
          <a:xfrm>
            <a:off x="1142976" y="5286388"/>
            <a:ext cx="642942" cy="714380"/>
            <a:chOff x="1000100" y="4786322"/>
            <a:chExt cx="642942" cy="714380"/>
          </a:xfrm>
        </p:grpSpPr>
        <p:sp>
          <p:nvSpPr>
            <p:cNvPr id="16" name="Oblouk 15"/>
            <p:cNvSpPr/>
            <p:nvPr/>
          </p:nvSpPr>
          <p:spPr>
            <a:xfrm>
              <a:off x="1000100" y="4786322"/>
              <a:ext cx="642942" cy="714380"/>
            </a:xfrm>
            <a:prstGeom prst="arc">
              <a:avLst>
                <a:gd name="adj1" fmla="val 16200000"/>
                <a:gd name="adj2" fmla="val 623928"/>
              </a:avLst>
            </a:prstGeom>
            <a:ln w="5715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rgbClr val="0000FF"/>
                </a:solidFill>
              </a:endParaRPr>
            </a:p>
          </p:txBody>
        </p:sp>
        <p:sp>
          <p:nvSpPr>
            <p:cNvPr id="17" name="TextovéPole 16"/>
            <p:cNvSpPr txBox="1"/>
            <p:nvPr/>
          </p:nvSpPr>
          <p:spPr>
            <a:xfrm>
              <a:off x="1071538" y="4786322"/>
              <a:ext cx="428628" cy="52322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l-GR" sz="2800" b="1" dirty="0" smtClean="0">
                  <a:solidFill>
                    <a:srgbClr val="0000FF"/>
                  </a:solidFill>
                  <a:latin typeface="Arial" pitchFamily="34" charset="0"/>
                  <a:ea typeface="Cambria Math"/>
                  <a:cs typeface="Arial" pitchFamily="34" charset="0"/>
                </a:rPr>
                <a:t>α</a:t>
              </a:r>
              <a:endParaRPr lang="cs-CZ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cxnSp>
        <p:nvCxnSpPr>
          <p:cNvPr id="21" name="Přímá spojovací čára 20"/>
          <p:cNvCxnSpPr/>
          <p:nvPr/>
        </p:nvCxnSpPr>
        <p:spPr>
          <a:xfrm rot="16200000" flipH="1">
            <a:off x="3286116" y="2857496"/>
            <a:ext cx="142876" cy="142876"/>
          </a:xfrm>
          <a:prstGeom prst="line">
            <a:avLst/>
          </a:prstGeom>
          <a:ln w="3810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ovéPole 25"/>
          <p:cNvSpPr txBox="1"/>
          <p:nvPr/>
        </p:nvSpPr>
        <p:spPr>
          <a:xfrm>
            <a:off x="2857488" y="2500306"/>
            <a:ext cx="357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X</a:t>
            </a:r>
            <a:endParaRPr lang="cs-CZ" sz="28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5072400" y="3060000"/>
            <a:ext cx="32147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2. </a:t>
            </a:r>
            <a:r>
              <a:rPr lang="el-GR" sz="2800" dirty="0" smtClean="0">
                <a:latin typeface="Cambria Math"/>
                <a:ea typeface="Cambria Math"/>
              </a:rPr>
              <a:t>α</a:t>
            </a:r>
            <a:r>
              <a:rPr lang="cs-CZ" sz="2800" dirty="0" smtClean="0">
                <a:latin typeface="Cambria Math"/>
                <a:ea typeface="Cambria Math"/>
              </a:rPr>
              <a:t> </a:t>
            </a:r>
            <a:r>
              <a:rPr lang="cs-CZ" sz="2800" dirty="0" smtClean="0">
                <a:latin typeface="Arial" pitchFamily="34" charset="0"/>
                <a:ea typeface="Cambria Math"/>
                <a:cs typeface="Arial" pitchFamily="34" charset="0"/>
              </a:rPr>
              <a:t>= </a:t>
            </a:r>
            <a:r>
              <a:rPr lang="cs-CZ" sz="2800" dirty="0" smtClean="0">
                <a:latin typeface="Cambria Math"/>
                <a:ea typeface="Cambria Math"/>
                <a:cs typeface="Arial" pitchFamily="34" charset="0"/>
              </a:rPr>
              <a:t>∡ </a:t>
            </a:r>
            <a:r>
              <a:rPr lang="cs-CZ" sz="2800" dirty="0" smtClean="0">
                <a:latin typeface="Arial" pitchFamily="34" charset="0"/>
                <a:ea typeface="Cambria Math"/>
                <a:cs typeface="Arial" pitchFamily="34" charset="0"/>
              </a:rPr>
              <a:t>BAX =</a:t>
            </a:r>
            <a:r>
              <a:rPr lang="cs-CZ" sz="2800" dirty="0" smtClean="0">
                <a:latin typeface="Cambria Math"/>
                <a:ea typeface="Cambria Math"/>
                <a:cs typeface="Arial" pitchFamily="34" charset="0"/>
              </a:rPr>
              <a:t> </a:t>
            </a:r>
            <a:r>
              <a:rPr lang="cs-CZ" sz="2800" dirty="0" smtClean="0">
                <a:latin typeface="Arial" pitchFamily="34" charset="0"/>
                <a:ea typeface="Cambria Math"/>
                <a:cs typeface="Arial" pitchFamily="34" charset="0"/>
              </a:rPr>
              <a:t>60°   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5072400" y="3420000"/>
            <a:ext cx="32147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3. </a:t>
            </a:r>
            <a:r>
              <a:rPr lang="el-GR" sz="2800" dirty="0" smtClean="0">
                <a:latin typeface="Cambria Math"/>
                <a:ea typeface="Cambria Math"/>
              </a:rPr>
              <a:t>β</a:t>
            </a:r>
            <a:r>
              <a:rPr lang="cs-CZ" sz="2800" dirty="0" smtClean="0">
                <a:latin typeface="Cambria Math"/>
                <a:ea typeface="Cambria Math"/>
              </a:rPr>
              <a:t> </a:t>
            </a:r>
            <a:r>
              <a:rPr lang="cs-CZ" sz="2800" dirty="0" smtClean="0">
                <a:latin typeface="Arial" pitchFamily="34" charset="0"/>
                <a:ea typeface="Cambria Math"/>
                <a:cs typeface="Arial" pitchFamily="34" charset="0"/>
              </a:rPr>
              <a:t>= </a:t>
            </a:r>
            <a:r>
              <a:rPr lang="cs-CZ" sz="2800" dirty="0" smtClean="0">
                <a:latin typeface="Cambria Math"/>
                <a:ea typeface="Cambria Math"/>
                <a:cs typeface="Arial" pitchFamily="34" charset="0"/>
              </a:rPr>
              <a:t>∡ </a:t>
            </a:r>
            <a:r>
              <a:rPr lang="cs-CZ" sz="2800" dirty="0" smtClean="0">
                <a:latin typeface="Arial" pitchFamily="34" charset="0"/>
                <a:ea typeface="Cambria Math"/>
                <a:cs typeface="Arial" pitchFamily="34" charset="0"/>
              </a:rPr>
              <a:t>ABY = 70°   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3214678" y="6492875"/>
            <a:ext cx="2895600" cy="365125"/>
          </a:xfrm>
        </p:spPr>
        <p:txBody>
          <a:bodyPr/>
          <a:lstStyle/>
          <a:p>
            <a:pPr>
              <a:defRPr/>
            </a:pPr>
            <a:endParaRPr lang="cs-CZ" dirty="0"/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10501354" y="5072074"/>
            <a:ext cx="91440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TextovéPole 69"/>
          <p:cNvSpPr txBox="1"/>
          <p:nvPr/>
        </p:nvSpPr>
        <p:spPr>
          <a:xfrm>
            <a:off x="1142976" y="642918"/>
            <a:ext cx="7143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cap="all" dirty="0" smtClean="0"/>
              <a:t>KONSTRUKCE  LICHOBĚŽNÍKU</a:t>
            </a:r>
            <a:endParaRPr lang="cs-CZ" sz="3200" b="1" cap="all" dirty="0"/>
          </a:p>
        </p:txBody>
      </p:sp>
      <p:sp>
        <p:nvSpPr>
          <p:cNvPr id="75" name="TextovéPole 74"/>
          <p:cNvSpPr txBox="1"/>
          <p:nvPr/>
        </p:nvSpPr>
        <p:spPr>
          <a:xfrm>
            <a:off x="571472" y="1500174"/>
            <a:ext cx="82868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Sestroj lichoběžník ABCD, a = 6 cm, </a:t>
            </a:r>
            <a:r>
              <a:rPr lang="el-GR" sz="2400" b="1" dirty="0" smtClean="0">
                <a:latin typeface="Cambria Math"/>
                <a:ea typeface="Cambria Math"/>
              </a:rPr>
              <a:t>α</a:t>
            </a:r>
            <a:r>
              <a:rPr lang="cs-CZ" sz="2400" b="1" dirty="0" smtClean="0"/>
              <a:t> = 60°, </a:t>
            </a:r>
            <a:r>
              <a:rPr lang="el-GR" sz="2400" b="1" dirty="0" smtClean="0">
                <a:latin typeface="Cambria Math"/>
                <a:ea typeface="Cambria Math"/>
              </a:rPr>
              <a:t>β</a:t>
            </a:r>
            <a:r>
              <a:rPr lang="cs-CZ" sz="2400" b="1" dirty="0" smtClean="0"/>
              <a:t> = 70°,  </a:t>
            </a:r>
          </a:p>
          <a:p>
            <a:r>
              <a:rPr lang="cs-CZ" sz="2400" b="1" dirty="0" smtClean="0"/>
              <a:t>d = 4,5 cm.</a:t>
            </a:r>
          </a:p>
          <a:p>
            <a:r>
              <a:rPr lang="cs-CZ" sz="2400" b="1" dirty="0" smtClean="0"/>
              <a:t>Konstrukce</a:t>
            </a:r>
            <a:endParaRPr lang="cs-CZ" sz="2400" b="1" dirty="0"/>
          </a:p>
        </p:txBody>
      </p:sp>
      <p:cxnSp>
        <p:nvCxnSpPr>
          <p:cNvPr id="25" name="Přímá spojovací čára 24"/>
          <p:cNvCxnSpPr/>
          <p:nvPr/>
        </p:nvCxnSpPr>
        <p:spPr>
          <a:xfrm>
            <a:off x="1000100" y="5715016"/>
            <a:ext cx="3786214" cy="1588"/>
          </a:xfrm>
          <a:prstGeom prst="line">
            <a:avLst/>
          </a:prstGeom>
          <a:ln w="5715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ovací čára 28"/>
          <p:cNvCxnSpPr/>
          <p:nvPr/>
        </p:nvCxnSpPr>
        <p:spPr>
          <a:xfrm rot="5400000">
            <a:off x="1000100" y="5715016"/>
            <a:ext cx="285752" cy="1588"/>
          </a:xfrm>
          <a:prstGeom prst="line">
            <a:avLst/>
          </a:prstGeom>
          <a:ln w="5715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ovací čára 31"/>
          <p:cNvCxnSpPr/>
          <p:nvPr/>
        </p:nvCxnSpPr>
        <p:spPr>
          <a:xfrm rot="5400000">
            <a:off x="4501356" y="5714222"/>
            <a:ext cx="285752" cy="1588"/>
          </a:xfrm>
          <a:prstGeom prst="line">
            <a:avLst/>
          </a:prstGeom>
          <a:ln w="5715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ovéPole 33"/>
          <p:cNvSpPr txBox="1"/>
          <p:nvPr/>
        </p:nvSpPr>
        <p:spPr>
          <a:xfrm>
            <a:off x="928662" y="5857892"/>
            <a:ext cx="357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00FF"/>
                </a:solidFill>
              </a:rPr>
              <a:t>A</a:t>
            </a:r>
            <a:endParaRPr lang="cs-CZ" sz="2800" b="1" dirty="0">
              <a:solidFill>
                <a:srgbClr val="0000FF"/>
              </a:solidFill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4429124" y="5857892"/>
            <a:ext cx="357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00FF"/>
                </a:solidFill>
              </a:rPr>
              <a:t>B</a:t>
            </a:r>
            <a:endParaRPr lang="cs-CZ" sz="2800" b="1" dirty="0">
              <a:solidFill>
                <a:srgbClr val="0000FF"/>
              </a:solidFill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5072066" y="2700000"/>
            <a:ext cx="37147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1. AB; |AB| = a = 6 cm </a:t>
            </a:r>
            <a:endParaRPr lang="cs-CZ" sz="2800" dirty="0"/>
          </a:p>
        </p:txBody>
      </p:sp>
      <p:cxnSp>
        <p:nvCxnSpPr>
          <p:cNvPr id="14" name="Přímá spojovací čára 13"/>
          <p:cNvCxnSpPr/>
          <p:nvPr/>
        </p:nvCxnSpPr>
        <p:spPr>
          <a:xfrm rot="5400000" flipH="1" flipV="1">
            <a:off x="821505" y="2893215"/>
            <a:ext cx="3143272" cy="2500330"/>
          </a:xfrm>
          <a:prstGeom prst="line">
            <a:avLst/>
          </a:prstGeom>
          <a:ln w="3810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Skupina 14"/>
          <p:cNvGrpSpPr/>
          <p:nvPr/>
        </p:nvGrpSpPr>
        <p:grpSpPr>
          <a:xfrm>
            <a:off x="1142976" y="5286388"/>
            <a:ext cx="642942" cy="714380"/>
            <a:chOff x="1000100" y="4786322"/>
            <a:chExt cx="642942" cy="714380"/>
          </a:xfrm>
        </p:grpSpPr>
        <p:sp>
          <p:nvSpPr>
            <p:cNvPr id="16" name="Oblouk 15"/>
            <p:cNvSpPr/>
            <p:nvPr/>
          </p:nvSpPr>
          <p:spPr>
            <a:xfrm>
              <a:off x="1000100" y="4786322"/>
              <a:ext cx="642942" cy="714380"/>
            </a:xfrm>
            <a:prstGeom prst="arc">
              <a:avLst>
                <a:gd name="adj1" fmla="val 16200000"/>
                <a:gd name="adj2" fmla="val 623928"/>
              </a:avLst>
            </a:prstGeom>
            <a:ln w="5715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rgbClr val="0000FF"/>
                </a:solidFill>
              </a:endParaRPr>
            </a:p>
          </p:txBody>
        </p:sp>
        <p:sp>
          <p:nvSpPr>
            <p:cNvPr id="17" name="TextovéPole 16"/>
            <p:cNvSpPr txBox="1"/>
            <p:nvPr/>
          </p:nvSpPr>
          <p:spPr>
            <a:xfrm>
              <a:off x="1071538" y="4786322"/>
              <a:ext cx="428628" cy="52322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l-GR" sz="2800" b="1" dirty="0" smtClean="0">
                  <a:solidFill>
                    <a:srgbClr val="0000FF"/>
                  </a:solidFill>
                  <a:latin typeface="Arial" pitchFamily="34" charset="0"/>
                  <a:ea typeface="Cambria Math"/>
                  <a:cs typeface="Arial" pitchFamily="34" charset="0"/>
                </a:rPr>
                <a:t>α</a:t>
              </a:r>
              <a:endParaRPr lang="cs-CZ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cxnSp>
        <p:nvCxnSpPr>
          <p:cNvPr id="21" name="Přímá spojovací čára 20"/>
          <p:cNvCxnSpPr/>
          <p:nvPr/>
        </p:nvCxnSpPr>
        <p:spPr>
          <a:xfrm rot="16200000" flipH="1">
            <a:off x="3286116" y="2857496"/>
            <a:ext cx="142876" cy="142876"/>
          </a:xfrm>
          <a:prstGeom prst="line">
            <a:avLst/>
          </a:prstGeom>
          <a:ln w="3810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ovéPole 25"/>
          <p:cNvSpPr txBox="1"/>
          <p:nvPr/>
        </p:nvSpPr>
        <p:spPr>
          <a:xfrm>
            <a:off x="2857488" y="2500306"/>
            <a:ext cx="357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X</a:t>
            </a:r>
            <a:endParaRPr lang="cs-CZ" sz="28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5072400" y="3060000"/>
            <a:ext cx="32147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2. </a:t>
            </a:r>
            <a:r>
              <a:rPr lang="el-GR" sz="2800" dirty="0" smtClean="0">
                <a:latin typeface="Cambria Math"/>
                <a:ea typeface="Cambria Math"/>
              </a:rPr>
              <a:t>α</a:t>
            </a:r>
            <a:r>
              <a:rPr lang="cs-CZ" sz="2800" dirty="0" smtClean="0">
                <a:latin typeface="Cambria Math"/>
                <a:ea typeface="Cambria Math"/>
              </a:rPr>
              <a:t> </a:t>
            </a:r>
            <a:r>
              <a:rPr lang="cs-CZ" sz="2800" dirty="0" smtClean="0">
                <a:latin typeface="Arial" pitchFamily="34" charset="0"/>
                <a:ea typeface="Cambria Math"/>
                <a:cs typeface="Arial" pitchFamily="34" charset="0"/>
              </a:rPr>
              <a:t>= </a:t>
            </a:r>
            <a:r>
              <a:rPr lang="cs-CZ" sz="2800" dirty="0" smtClean="0">
                <a:latin typeface="Cambria Math"/>
                <a:ea typeface="Cambria Math"/>
                <a:cs typeface="Arial" pitchFamily="34" charset="0"/>
              </a:rPr>
              <a:t>∡ </a:t>
            </a:r>
            <a:r>
              <a:rPr lang="cs-CZ" sz="2800" dirty="0" smtClean="0">
                <a:latin typeface="Arial" pitchFamily="34" charset="0"/>
                <a:ea typeface="Cambria Math"/>
                <a:cs typeface="Arial" pitchFamily="34" charset="0"/>
              </a:rPr>
              <a:t>BAX =</a:t>
            </a:r>
            <a:r>
              <a:rPr lang="cs-CZ" sz="2800" dirty="0" smtClean="0">
                <a:latin typeface="Cambria Math"/>
                <a:ea typeface="Cambria Math"/>
                <a:cs typeface="Arial" pitchFamily="34" charset="0"/>
              </a:rPr>
              <a:t> </a:t>
            </a:r>
            <a:r>
              <a:rPr lang="cs-CZ" sz="2800" dirty="0" smtClean="0">
                <a:latin typeface="Arial" pitchFamily="34" charset="0"/>
                <a:ea typeface="Cambria Math"/>
                <a:cs typeface="Arial" pitchFamily="34" charset="0"/>
              </a:rPr>
              <a:t>60°   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5072400" y="3420000"/>
            <a:ext cx="32147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3. </a:t>
            </a:r>
            <a:r>
              <a:rPr lang="el-GR" sz="2800" dirty="0" smtClean="0">
                <a:latin typeface="Cambria Math"/>
                <a:ea typeface="Cambria Math"/>
              </a:rPr>
              <a:t>β</a:t>
            </a:r>
            <a:r>
              <a:rPr lang="cs-CZ" sz="2800" dirty="0" smtClean="0">
                <a:latin typeface="Cambria Math"/>
                <a:ea typeface="Cambria Math"/>
              </a:rPr>
              <a:t> </a:t>
            </a:r>
            <a:r>
              <a:rPr lang="cs-CZ" sz="2800" dirty="0" smtClean="0">
                <a:latin typeface="Arial" pitchFamily="34" charset="0"/>
                <a:ea typeface="Cambria Math"/>
                <a:cs typeface="Arial" pitchFamily="34" charset="0"/>
              </a:rPr>
              <a:t>= </a:t>
            </a:r>
            <a:r>
              <a:rPr lang="cs-CZ" sz="2800" dirty="0" smtClean="0">
                <a:latin typeface="Cambria Math"/>
                <a:ea typeface="Cambria Math"/>
                <a:cs typeface="Arial" pitchFamily="34" charset="0"/>
              </a:rPr>
              <a:t>∡ </a:t>
            </a:r>
            <a:r>
              <a:rPr lang="cs-CZ" sz="2800" dirty="0" smtClean="0">
                <a:latin typeface="Arial" pitchFamily="34" charset="0"/>
                <a:ea typeface="Cambria Math"/>
                <a:cs typeface="Arial" pitchFamily="34" charset="0"/>
              </a:rPr>
              <a:t>ABY = 70°   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23" name="Přímá spojovací čára 22"/>
          <p:cNvCxnSpPr/>
          <p:nvPr/>
        </p:nvCxnSpPr>
        <p:spPr>
          <a:xfrm rot="16200000" flipV="1">
            <a:off x="2857488" y="3929066"/>
            <a:ext cx="2786082" cy="785818"/>
          </a:xfrm>
          <a:prstGeom prst="line">
            <a:avLst/>
          </a:prstGeom>
          <a:ln w="3810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ovací čára 23"/>
          <p:cNvCxnSpPr/>
          <p:nvPr/>
        </p:nvCxnSpPr>
        <p:spPr>
          <a:xfrm rot="13260000" flipH="1">
            <a:off x="3857620" y="3071810"/>
            <a:ext cx="142876" cy="142876"/>
          </a:xfrm>
          <a:prstGeom prst="line">
            <a:avLst/>
          </a:prstGeom>
          <a:ln w="3810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ovéPole 32"/>
          <p:cNvSpPr txBox="1"/>
          <p:nvPr/>
        </p:nvSpPr>
        <p:spPr>
          <a:xfrm>
            <a:off x="4000496" y="2643182"/>
            <a:ext cx="357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Y</a:t>
            </a:r>
            <a:endParaRPr lang="cs-CZ" sz="28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7" name="TextovéPole 36"/>
          <p:cNvSpPr txBox="1"/>
          <p:nvPr/>
        </p:nvSpPr>
        <p:spPr>
          <a:xfrm>
            <a:off x="5072400" y="3780000"/>
            <a:ext cx="44288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4. D; </a:t>
            </a:r>
            <a:r>
              <a:rPr lang="cs-CZ" sz="2800" dirty="0" err="1" smtClean="0"/>
              <a:t>D</a:t>
            </a:r>
            <a:r>
              <a:rPr lang="cs-CZ" sz="2800" dirty="0" smtClean="0"/>
              <a:t> </a:t>
            </a:r>
            <a:r>
              <a:rPr lang="cs-CZ" sz="2800" dirty="0" smtClean="0">
                <a:latin typeface="Cambria Math"/>
                <a:ea typeface="Cambria Math"/>
              </a:rPr>
              <a:t>∊ ↦ </a:t>
            </a:r>
            <a:r>
              <a:rPr lang="cs-CZ" sz="2800" dirty="0" smtClean="0">
                <a:latin typeface="Arial" pitchFamily="34" charset="0"/>
                <a:ea typeface="Cambria Math"/>
                <a:cs typeface="Arial" pitchFamily="34" charset="0"/>
              </a:rPr>
              <a:t>AX;</a:t>
            </a:r>
            <a:r>
              <a:rPr lang="cs-CZ" sz="2800" dirty="0" smtClean="0"/>
              <a:t> |AD| = d</a:t>
            </a:r>
            <a:r>
              <a:rPr lang="cs-CZ" sz="2800" dirty="0" smtClean="0">
                <a:latin typeface="Arial" pitchFamily="34" charset="0"/>
                <a:ea typeface="Cambria Math"/>
                <a:cs typeface="Arial" pitchFamily="34" charset="0"/>
              </a:rPr>
              <a:t>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800" dirty="0" smtClean="0">
                <a:latin typeface="Arial" pitchFamily="34" charset="0"/>
                <a:ea typeface="Cambria Math"/>
                <a:cs typeface="Arial" pitchFamily="34" charset="0"/>
              </a:rPr>
              <a:t>   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38" name="Skupina 37"/>
          <p:cNvGrpSpPr/>
          <p:nvPr/>
        </p:nvGrpSpPr>
        <p:grpSpPr>
          <a:xfrm>
            <a:off x="4214810" y="5286388"/>
            <a:ext cx="714380" cy="668507"/>
            <a:chOff x="4727208" y="4714884"/>
            <a:chExt cx="714380" cy="668507"/>
          </a:xfrm>
        </p:grpSpPr>
        <p:sp>
          <p:nvSpPr>
            <p:cNvPr id="39" name="Oblouk 38"/>
            <p:cNvSpPr/>
            <p:nvPr/>
          </p:nvSpPr>
          <p:spPr>
            <a:xfrm rot="15085963">
              <a:off x="4762927" y="4704730"/>
              <a:ext cx="642942" cy="714380"/>
            </a:xfrm>
            <a:prstGeom prst="arc">
              <a:avLst>
                <a:gd name="adj1" fmla="val 16200000"/>
                <a:gd name="adj2" fmla="val 623928"/>
              </a:avLst>
            </a:prstGeom>
            <a:ln w="5715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0" name="TextovéPole 39"/>
            <p:cNvSpPr txBox="1"/>
            <p:nvPr/>
          </p:nvSpPr>
          <p:spPr>
            <a:xfrm>
              <a:off x="4786314" y="4714884"/>
              <a:ext cx="42862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l-GR" sz="2800" b="1" dirty="0" smtClean="0">
                  <a:solidFill>
                    <a:srgbClr val="0000FF"/>
                  </a:solidFill>
                  <a:latin typeface="Arial" pitchFamily="34" charset="0"/>
                  <a:ea typeface="Cambria Math"/>
                  <a:cs typeface="Arial" pitchFamily="34" charset="0"/>
                </a:rPr>
                <a:t>β</a:t>
              </a:r>
              <a:endParaRPr lang="cs-CZ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3214678" y="6492875"/>
            <a:ext cx="2895600" cy="365125"/>
          </a:xfrm>
        </p:spPr>
        <p:txBody>
          <a:bodyPr/>
          <a:lstStyle/>
          <a:p>
            <a:pPr>
              <a:defRPr/>
            </a:pPr>
            <a:endParaRPr lang="cs-CZ" dirty="0"/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10501354" y="5072074"/>
            <a:ext cx="91440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TextovéPole 69"/>
          <p:cNvSpPr txBox="1"/>
          <p:nvPr/>
        </p:nvSpPr>
        <p:spPr>
          <a:xfrm>
            <a:off x="1142976" y="642918"/>
            <a:ext cx="7143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cap="all" dirty="0" smtClean="0"/>
              <a:t>KONSTRUKCE  LICHOBĚŽNÍKU</a:t>
            </a:r>
            <a:endParaRPr lang="cs-CZ" sz="3200" b="1" cap="all" dirty="0"/>
          </a:p>
        </p:txBody>
      </p:sp>
      <p:sp>
        <p:nvSpPr>
          <p:cNvPr id="75" name="TextovéPole 74"/>
          <p:cNvSpPr txBox="1"/>
          <p:nvPr/>
        </p:nvSpPr>
        <p:spPr>
          <a:xfrm>
            <a:off x="571472" y="1500174"/>
            <a:ext cx="82868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Sestroj lichoběžník ABCD, a = 6 cm, </a:t>
            </a:r>
            <a:r>
              <a:rPr lang="el-GR" sz="2400" b="1" dirty="0" smtClean="0">
                <a:latin typeface="Cambria Math"/>
                <a:ea typeface="Cambria Math"/>
              </a:rPr>
              <a:t>α</a:t>
            </a:r>
            <a:r>
              <a:rPr lang="cs-CZ" sz="2400" b="1" dirty="0" smtClean="0"/>
              <a:t> = 60°, </a:t>
            </a:r>
            <a:r>
              <a:rPr lang="el-GR" sz="2400" b="1" dirty="0" smtClean="0">
                <a:latin typeface="Cambria Math"/>
                <a:ea typeface="Cambria Math"/>
              </a:rPr>
              <a:t>β</a:t>
            </a:r>
            <a:r>
              <a:rPr lang="cs-CZ" sz="2400" b="1" dirty="0" smtClean="0"/>
              <a:t> = 70°,  </a:t>
            </a:r>
          </a:p>
          <a:p>
            <a:r>
              <a:rPr lang="cs-CZ" sz="2400" b="1" dirty="0" smtClean="0"/>
              <a:t>d = 4,5 cm.</a:t>
            </a:r>
          </a:p>
          <a:p>
            <a:r>
              <a:rPr lang="cs-CZ" sz="2400" b="1" dirty="0" smtClean="0"/>
              <a:t>Konstrukce</a:t>
            </a:r>
            <a:endParaRPr lang="cs-CZ" sz="2400" b="1" dirty="0"/>
          </a:p>
        </p:txBody>
      </p:sp>
      <p:cxnSp>
        <p:nvCxnSpPr>
          <p:cNvPr id="25" name="Přímá spojovací čára 24"/>
          <p:cNvCxnSpPr/>
          <p:nvPr/>
        </p:nvCxnSpPr>
        <p:spPr>
          <a:xfrm>
            <a:off x="1000100" y="5715016"/>
            <a:ext cx="3786214" cy="1588"/>
          </a:xfrm>
          <a:prstGeom prst="line">
            <a:avLst/>
          </a:prstGeom>
          <a:ln w="5715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ovací čára 28"/>
          <p:cNvCxnSpPr/>
          <p:nvPr/>
        </p:nvCxnSpPr>
        <p:spPr>
          <a:xfrm rot="5400000">
            <a:off x="1000100" y="5715016"/>
            <a:ext cx="285752" cy="1588"/>
          </a:xfrm>
          <a:prstGeom prst="line">
            <a:avLst/>
          </a:prstGeom>
          <a:ln w="5715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ovací čára 31"/>
          <p:cNvCxnSpPr/>
          <p:nvPr/>
        </p:nvCxnSpPr>
        <p:spPr>
          <a:xfrm rot="5400000">
            <a:off x="4501356" y="5714222"/>
            <a:ext cx="285752" cy="1588"/>
          </a:xfrm>
          <a:prstGeom prst="line">
            <a:avLst/>
          </a:prstGeom>
          <a:ln w="5715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ovéPole 33"/>
          <p:cNvSpPr txBox="1"/>
          <p:nvPr/>
        </p:nvSpPr>
        <p:spPr>
          <a:xfrm>
            <a:off x="928662" y="5857892"/>
            <a:ext cx="357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00FF"/>
                </a:solidFill>
              </a:rPr>
              <a:t>A</a:t>
            </a:r>
            <a:endParaRPr lang="cs-CZ" sz="2800" b="1" dirty="0">
              <a:solidFill>
                <a:srgbClr val="0000FF"/>
              </a:solidFill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4429124" y="5857892"/>
            <a:ext cx="357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00FF"/>
                </a:solidFill>
              </a:rPr>
              <a:t>B</a:t>
            </a:r>
            <a:endParaRPr lang="cs-CZ" sz="2800" b="1" dirty="0">
              <a:solidFill>
                <a:srgbClr val="0000FF"/>
              </a:solidFill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5072066" y="2700000"/>
            <a:ext cx="37147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1. AB; |AB| = a = 6 cm </a:t>
            </a:r>
            <a:endParaRPr lang="cs-CZ" sz="2800" dirty="0"/>
          </a:p>
        </p:txBody>
      </p:sp>
      <p:cxnSp>
        <p:nvCxnSpPr>
          <p:cNvPr id="14" name="Přímá spojovací čára 13"/>
          <p:cNvCxnSpPr/>
          <p:nvPr/>
        </p:nvCxnSpPr>
        <p:spPr>
          <a:xfrm rot="5400000" flipH="1" flipV="1">
            <a:off x="821505" y="2893215"/>
            <a:ext cx="3143272" cy="2500330"/>
          </a:xfrm>
          <a:prstGeom prst="line">
            <a:avLst/>
          </a:prstGeom>
          <a:ln w="3810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Skupina 14"/>
          <p:cNvGrpSpPr/>
          <p:nvPr/>
        </p:nvGrpSpPr>
        <p:grpSpPr>
          <a:xfrm>
            <a:off x="1142976" y="5286388"/>
            <a:ext cx="642942" cy="714380"/>
            <a:chOff x="1000100" y="4786322"/>
            <a:chExt cx="642942" cy="714380"/>
          </a:xfrm>
        </p:grpSpPr>
        <p:sp>
          <p:nvSpPr>
            <p:cNvPr id="16" name="Oblouk 15"/>
            <p:cNvSpPr/>
            <p:nvPr/>
          </p:nvSpPr>
          <p:spPr>
            <a:xfrm>
              <a:off x="1000100" y="4786322"/>
              <a:ext cx="642942" cy="714380"/>
            </a:xfrm>
            <a:prstGeom prst="arc">
              <a:avLst>
                <a:gd name="adj1" fmla="val 16200000"/>
                <a:gd name="adj2" fmla="val 623928"/>
              </a:avLst>
            </a:prstGeom>
            <a:ln w="5715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rgbClr val="0000FF"/>
                </a:solidFill>
              </a:endParaRPr>
            </a:p>
          </p:txBody>
        </p:sp>
        <p:sp>
          <p:nvSpPr>
            <p:cNvPr id="17" name="TextovéPole 16"/>
            <p:cNvSpPr txBox="1"/>
            <p:nvPr/>
          </p:nvSpPr>
          <p:spPr>
            <a:xfrm>
              <a:off x="1071538" y="4786322"/>
              <a:ext cx="428628" cy="52322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l-GR" sz="2800" b="1" dirty="0" smtClean="0">
                  <a:solidFill>
                    <a:srgbClr val="0000FF"/>
                  </a:solidFill>
                  <a:latin typeface="Arial" pitchFamily="34" charset="0"/>
                  <a:ea typeface="Cambria Math"/>
                  <a:cs typeface="Arial" pitchFamily="34" charset="0"/>
                </a:rPr>
                <a:t>α</a:t>
              </a:r>
              <a:endParaRPr lang="cs-CZ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cxnSp>
        <p:nvCxnSpPr>
          <p:cNvPr id="21" name="Přímá spojovací čára 20"/>
          <p:cNvCxnSpPr/>
          <p:nvPr/>
        </p:nvCxnSpPr>
        <p:spPr>
          <a:xfrm rot="16200000" flipH="1">
            <a:off x="3286116" y="2857496"/>
            <a:ext cx="142876" cy="142876"/>
          </a:xfrm>
          <a:prstGeom prst="line">
            <a:avLst/>
          </a:prstGeom>
          <a:ln w="3810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ovéPole 25"/>
          <p:cNvSpPr txBox="1"/>
          <p:nvPr/>
        </p:nvSpPr>
        <p:spPr>
          <a:xfrm>
            <a:off x="2857488" y="2500306"/>
            <a:ext cx="357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X</a:t>
            </a:r>
            <a:endParaRPr lang="cs-CZ" sz="28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5072400" y="3060000"/>
            <a:ext cx="32147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2. </a:t>
            </a:r>
            <a:r>
              <a:rPr lang="el-GR" sz="2800" dirty="0" smtClean="0">
                <a:latin typeface="Cambria Math"/>
                <a:ea typeface="Cambria Math"/>
              </a:rPr>
              <a:t>α</a:t>
            </a:r>
            <a:r>
              <a:rPr lang="cs-CZ" sz="2800" dirty="0" smtClean="0">
                <a:latin typeface="Cambria Math"/>
                <a:ea typeface="Cambria Math"/>
              </a:rPr>
              <a:t> </a:t>
            </a:r>
            <a:r>
              <a:rPr lang="cs-CZ" sz="2800" dirty="0" smtClean="0">
                <a:latin typeface="Arial" pitchFamily="34" charset="0"/>
                <a:ea typeface="Cambria Math"/>
                <a:cs typeface="Arial" pitchFamily="34" charset="0"/>
              </a:rPr>
              <a:t>= </a:t>
            </a:r>
            <a:r>
              <a:rPr lang="cs-CZ" sz="2800" dirty="0" smtClean="0">
                <a:latin typeface="Cambria Math"/>
                <a:ea typeface="Cambria Math"/>
                <a:cs typeface="Arial" pitchFamily="34" charset="0"/>
              </a:rPr>
              <a:t>∡ </a:t>
            </a:r>
            <a:r>
              <a:rPr lang="cs-CZ" sz="2800" dirty="0" smtClean="0">
                <a:latin typeface="Arial" pitchFamily="34" charset="0"/>
                <a:ea typeface="Cambria Math"/>
                <a:cs typeface="Arial" pitchFamily="34" charset="0"/>
              </a:rPr>
              <a:t>BAX =</a:t>
            </a:r>
            <a:r>
              <a:rPr lang="cs-CZ" sz="2800" dirty="0" smtClean="0">
                <a:latin typeface="Cambria Math"/>
                <a:ea typeface="Cambria Math"/>
                <a:cs typeface="Arial" pitchFamily="34" charset="0"/>
              </a:rPr>
              <a:t> </a:t>
            </a:r>
            <a:r>
              <a:rPr lang="cs-CZ" sz="2800" dirty="0" smtClean="0">
                <a:latin typeface="Arial" pitchFamily="34" charset="0"/>
                <a:ea typeface="Cambria Math"/>
                <a:cs typeface="Arial" pitchFamily="34" charset="0"/>
              </a:rPr>
              <a:t>60°   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5072400" y="3420000"/>
            <a:ext cx="32147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3. </a:t>
            </a:r>
            <a:r>
              <a:rPr lang="el-GR" sz="2800" dirty="0" smtClean="0">
                <a:latin typeface="Cambria Math"/>
                <a:ea typeface="Cambria Math"/>
              </a:rPr>
              <a:t>β</a:t>
            </a:r>
            <a:r>
              <a:rPr lang="cs-CZ" sz="2800" dirty="0" smtClean="0">
                <a:latin typeface="Cambria Math"/>
                <a:ea typeface="Cambria Math"/>
              </a:rPr>
              <a:t> </a:t>
            </a:r>
            <a:r>
              <a:rPr lang="cs-CZ" sz="2800" dirty="0" smtClean="0">
                <a:latin typeface="Arial" pitchFamily="34" charset="0"/>
                <a:ea typeface="Cambria Math"/>
                <a:cs typeface="Arial" pitchFamily="34" charset="0"/>
              </a:rPr>
              <a:t>= </a:t>
            </a:r>
            <a:r>
              <a:rPr lang="cs-CZ" sz="2800" dirty="0" smtClean="0">
                <a:latin typeface="Cambria Math"/>
                <a:ea typeface="Cambria Math"/>
                <a:cs typeface="Arial" pitchFamily="34" charset="0"/>
              </a:rPr>
              <a:t>∡ </a:t>
            </a:r>
            <a:r>
              <a:rPr lang="cs-CZ" sz="2800" dirty="0" smtClean="0">
                <a:latin typeface="Arial" pitchFamily="34" charset="0"/>
                <a:ea typeface="Cambria Math"/>
                <a:cs typeface="Arial" pitchFamily="34" charset="0"/>
              </a:rPr>
              <a:t>ABY = 70°   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23" name="Přímá spojovací čára 22"/>
          <p:cNvCxnSpPr/>
          <p:nvPr/>
        </p:nvCxnSpPr>
        <p:spPr>
          <a:xfrm rot="16200000" flipV="1">
            <a:off x="2857488" y="3929066"/>
            <a:ext cx="2786082" cy="785818"/>
          </a:xfrm>
          <a:prstGeom prst="line">
            <a:avLst/>
          </a:prstGeom>
          <a:ln w="3810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ovací čára 23"/>
          <p:cNvCxnSpPr/>
          <p:nvPr/>
        </p:nvCxnSpPr>
        <p:spPr>
          <a:xfrm rot="13260000" flipH="1">
            <a:off x="3857620" y="3071810"/>
            <a:ext cx="142876" cy="142876"/>
          </a:xfrm>
          <a:prstGeom prst="line">
            <a:avLst/>
          </a:prstGeom>
          <a:ln w="3810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ovéPole 32"/>
          <p:cNvSpPr txBox="1"/>
          <p:nvPr/>
        </p:nvSpPr>
        <p:spPr>
          <a:xfrm>
            <a:off x="4000496" y="2643182"/>
            <a:ext cx="357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Y</a:t>
            </a:r>
            <a:endParaRPr lang="cs-CZ" sz="28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7" name="TextovéPole 36"/>
          <p:cNvSpPr txBox="1"/>
          <p:nvPr/>
        </p:nvSpPr>
        <p:spPr>
          <a:xfrm>
            <a:off x="5072400" y="3780000"/>
            <a:ext cx="44288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4. D; </a:t>
            </a:r>
            <a:r>
              <a:rPr lang="cs-CZ" sz="2800" dirty="0" err="1" smtClean="0"/>
              <a:t>D</a:t>
            </a:r>
            <a:r>
              <a:rPr lang="cs-CZ" sz="2800" dirty="0" smtClean="0"/>
              <a:t> </a:t>
            </a:r>
            <a:r>
              <a:rPr lang="cs-CZ" sz="2800" dirty="0" smtClean="0">
                <a:latin typeface="Cambria Math"/>
                <a:ea typeface="Cambria Math"/>
              </a:rPr>
              <a:t>∊ ↦ </a:t>
            </a:r>
            <a:r>
              <a:rPr lang="cs-CZ" sz="2800" dirty="0" smtClean="0">
                <a:latin typeface="Arial" pitchFamily="34" charset="0"/>
                <a:ea typeface="Cambria Math"/>
                <a:cs typeface="Arial" pitchFamily="34" charset="0"/>
              </a:rPr>
              <a:t>AX;</a:t>
            </a:r>
            <a:r>
              <a:rPr lang="cs-CZ" sz="2800" dirty="0" smtClean="0"/>
              <a:t> |AD| = d</a:t>
            </a:r>
            <a:r>
              <a:rPr lang="cs-CZ" sz="2800" dirty="0" smtClean="0">
                <a:latin typeface="Arial" pitchFamily="34" charset="0"/>
                <a:ea typeface="Cambria Math"/>
                <a:cs typeface="Arial" pitchFamily="34" charset="0"/>
              </a:rPr>
              <a:t>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800" dirty="0" smtClean="0">
                <a:latin typeface="Arial" pitchFamily="34" charset="0"/>
                <a:ea typeface="Cambria Math"/>
                <a:cs typeface="Arial" pitchFamily="34" charset="0"/>
              </a:rPr>
              <a:t>   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4" name="Skupina 37"/>
          <p:cNvGrpSpPr/>
          <p:nvPr/>
        </p:nvGrpSpPr>
        <p:grpSpPr>
          <a:xfrm>
            <a:off x="4214810" y="5286388"/>
            <a:ext cx="714380" cy="668507"/>
            <a:chOff x="4727208" y="4714884"/>
            <a:chExt cx="714380" cy="668507"/>
          </a:xfrm>
        </p:grpSpPr>
        <p:sp>
          <p:nvSpPr>
            <p:cNvPr id="39" name="Oblouk 38"/>
            <p:cNvSpPr/>
            <p:nvPr/>
          </p:nvSpPr>
          <p:spPr>
            <a:xfrm rot="15085963">
              <a:off x="4762927" y="4704730"/>
              <a:ext cx="642942" cy="714380"/>
            </a:xfrm>
            <a:prstGeom prst="arc">
              <a:avLst>
                <a:gd name="adj1" fmla="val 16200000"/>
                <a:gd name="adj2" fmla="val 623928"/>
              </a:avLst>
            </a:prstGeom>
            <a:ln w="5715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0" name="TextovéPole 39"/>
            <p:cNvSpPr txBox="1"/>
            <p:nvPr/>
          </p:nvSpPr>
          <p:spPr>
            <a:xfrm>
              <a:off x="4786314" y="4714884"/>
              <a:ext cx="42862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l-GR" sz="2800" b="1" dirty="0" smtClean="0">
                  <a:solidFill>
                    <a:srgbClr val="0000FF"/>
                  </a:solidFill>
                  <a:latin typeface="Arial" pitchFamily="34" charset="0"/>
                  <a:ea typeface="Cambria Math"/>
                  <a:cs typeface="Arial" pitchFamily="34" charset="0"/>
                </a:rPr>
                <a:t>β</a:t>
              </a:r>
              <a:endParaRPr lang="cs-CZ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cxnSp>
        <p:nvCxnSpPr>
          <p:cNvPr id="31" name="Přímá spojovací čára 30"/>
          <p:cNvCxnSpPr/>
          <p:nvPr/>
        </p:nvCxnSpPr>
        <p:spPr>
          <a:xfrm rot="5400000" flipH="1" flipV="1">
            <a:off x="1000100" y="4357694"/>
            <a:ext cx="1500198" cy="1214446"/>
          </a:xfrm>
          <a:prstGeom prst="line">
            <a:avLst/>
          </a:prstGeom>
          <a:ln w="5715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Přímá spojovací čára 40"/>
          <p:cNvCxnSpPr/>
          <p:nvPr/>
        </p:nvCxnSpPr>
        <p:spPr>
          <a:xfrm rot="16200000" flipH="1">
            <a:off x="2285984" y="4143380"/>
            <a:ext cx="142876" cy="142876"/>
          </a:xfrm>
          <a:prstGeom prst="line">
            <a:avLst/>
          </a:prstGeom>
          <a:ln w="3810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ovéPole 41"/>
          <p:cNvSpPr txBox="1"/>
          <p:nvPr/>
        </p:nvSpPr>
        <p:spPr>
          <a:xfrm>
            <a:off x="1857356" y="3786190"/>
            <a:ext cx="357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00FF"/>
                </a:solidFill>
              </a:rPr>
              <a:t>D</a:t>
            </a:r>
            <a:endParaRPr lang="cs-CZ" sz="2800" b="1" dirty="0">
              <a:solidFill>
                <a:srgbClr val="0000FF"/>
              </a:solidFill>
            </a:endParaRPr>
          </a:p>
        </p:txBody>
      </p:sp>
      <p:sp>
        <p:nvSpPr>
          <p:cNvPr id="43" name="TextovéPole 42"/>
          <p:cNvSpPr txBox="1"/>
          <p:nvPr/>
        </p:nvSpPr>
        <p:spPr>
          <a:xfrm>
            <a:off x="5072066" y="4140000"/>
            <a:ext cx="44288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5. p; D </a:t>
            </a:r>
            <a:r>
              <a:rPr lang="cs-CZ" sz="2800" dirty="0" smtClean="0">
                <a:latin typeface="Cambria Math"/>
                <a:ea typeface="Cambria Math"/>
              </a:rPr>
              <a:t>∊ </a:t>
            </a:r>
            <a:r>
              <a:rPr lang="cs-CZ" sz="2800" dirty="0" smtClean="0">
                <a:latin typeface="Arial" pitchFamily="34" charset="0"/>
                <a:ea typeface="Cambria Math"/>
                <a:cs typeface="Arial" pitchFamily="34" charset="0"/>
              </a:rPr>
              <a:t>p; </a:t>
            </a:r>
            <a:r>
              <a:rPr lang="cs-CZ" sz="2800" dirty="0" err="1" smtClean="0">
                <a:latin typeface="Arial" pitchFamily="34" charset="0"/>
                <a:ea typeface="Cambria Math"/>
                <a:cs typeface="Arial" pitchFamily="34" charset="0"/>
              </a:rPr>
              <a:t>p</a:t>
            </a:r>
            <a:r>
              <a:rPr lang="cs-CZ" sz="2800" dirty="0" smtClean="0">
                <a:latin typeface="Arial" pitchFamily="34" charset="0"/>
                <a:ea typeface="Cambria Math"/>
                <a:cs typeface="Arial" pitchFamily="34" charset="0"/>
              </a:rPr>
              <a:t> </a:t>
            </a:r>
            <a:r>
              <a:rPr lang="cs-CZ" sz="2800" dirty="0" smtClean="0">
                <a:latin typeface="Cambria Math"/>
                <a:ea typeface="Cambria Math"/>
              </a:rPr>
              <a:t>∥ </a:t>
            </a:r>
            <a:r>
              <a:rPr lang="cs-CZ" sz="2800" dirty="0" smtClean="0"/>
              <a:t>|AB|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800" dirty="0" smtClean="0">
                <a:latin typeface="Arial" pitchFamily="34" charset="0"/>
                <a:ea typeface="Cambria Math"/>
                <a:cs typeface="Arial" pitchFamily="34" charset="0"/>
              </a:rPr>
              <a:t>   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3214678" y="6492875"/>
            <a:ext cx="2895600" cy="365125"/>
          </a:xfrm>
        </p:spPr>
        <p:txBody>
          <a:bodyPr/>
          <a:lstStyle/>
          <a:p>
            <a:pPr>
              <a:defRPr/>
            </a:pPr>
            <a:endParaRPr lang="cs-CZ" dirty="0"/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10501354" y="5072074"/>
            <a:ext cx="91440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TextovéPole 69"/>
          <p:cNvSpPr txBox="1"/>
          <p:nvPr/>
        </p:nvSpPr>
        <p:spPr>
          <a:xfrm>
            <a:off x="1142976" y="642918"/>
            <a:ext cx="7143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cap="all" dirty="0" smtClean="0"/>
              <a:t>KONSTRUKCE  LICHOBĚŽNÍKU</a:t>
            </a:r>
            <a:endParaRPr lang="cs-CZ" sz="3200" b="1" cap="all" dirty="0"/>
          </a:p>
        </p:txBody>
      </p:sp>
      <p:sp>
        <p:nvSpPr>
          <p:cNvPr id="75" name="TextovéPole 74"/>
          <p:cNvSpPr txBox="1"/>
          <p:nvPr/>
        </p:nvSpPr>
        <p:spPr>
          <a:xfrm>
            <a:off x="571472" y="1500174"/>
            <a:ext cx="82868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Sestroj lichoběžník ABCD, a = 6 cm, </a:t>
            </a:r>
            <a:r>
              <a:rPr lang="el-GR" sz="2400" b="1" dirty="0" smtClean="0">
                <a:latin typeface="Cambria Math"/>
                <a:ea typeface="Cambria Math"/>
              </a:rPr>
              <a:t>α</a:t>
            </a:r>
            <a:r>
              <a:rPr lang="cs-CZ" sz="2400" b="1" dirty="0" smtClean="0"/>
              <a:t> = 60°, </a:t>
            </a:r>
            <a:r>
              <a:rPr lang="el-GR" sz="2400" b="1" dirty="0" smtClean="0">
                <a:latin typeface="Cambria Math"/>
                <a:ea typeface="Cambria Math"/>
              </a:rPr>
              <a:t>β</a:t>
            </a:r>
            <a:r>
              <a:rPr lang="cs-CZ" sz="2400" b="1" dirty="0" smtClean="0"/>
              <a:t> = 70°,  </a:t>
            </a:r>
          </a:p>
          <a:p>
            <a:r>
              <a:rPr lang="cs-CZ" sz="2400" b="1" dirty="0" smtClean="0"/>
              <a:t>d = 4,5 cm.</a:t>
            </a:r>
          </a:p>
          <a:p>
            <a:r>
              <a:rPr lang="cs-CZ" sz="2400" b="1" dirty="0" smtClean="0"/>
              <a:t>Konstrukce</a:t>
            </a:r>
            <a:endParaRPr lang="cs-CZ" sz="2400" b="1" dirty="0"/>
          </a:p>
        </p:txBody>
      </p:sp>
      <p:cxnSp>
        <p:nvCxnSpPr>
          <p:cNvPr id="25" name="Přímá spojovací čára 24"/>
          <p:cNvCxnSpPr/>
          <p:nvPr/>
        </p:nvCxnSpPr>
        <p:spPr>
          <a:xfrm>
            <a:off x="1000100" y="5715016"/>
            <a:ext cx="3786214" cy="1588"/>
          </a:xfrm>
          <a:prstGeom prst="line">
            <a:avLst/>
          </a:prstGeom>
          <a:ln w="5715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ovací čára 28"/>
          <p:cNvCxnSpPr/>
          <p:nvPr/>
        </p:nvCxnSpPr>
        <p:spPr>
          <a:xfrm rot="5400000">
            <a:off x="1000100" y="5715016"/>
            <a:ext cx="285752" cy="1588"/>
          </a:xfrm>
          <a:prstGeom prst="line">
            <a:avLst/>
          </a:prstGeom>
          <a:ln w="5715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ovací čára 31"/>
          <p:cNvCxnSpPr/>
          <p:nvPr/>
        </p:nvCxnSpPr>
        <p:spPr>
          <a:xfrm rot="5400000">
            <a:off x="4501356" y="5714222"/>
            <a:ext cx="285752" cy="1588"/>
          </a:xfrm>
          <a:prstGeom prst="line">
            <a:avLst/>
          </a:prstGeom>
          <a:ln w="5715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ovéPole 33"/>
          <p:cNvSpPr txBox="1"/>
          <p:nvPr/>
        </p:nvSpPr>
        <p:spPr>
          <a:xfrm>
            <a:off x="928662" y="5857892"/>
            <a:ext cx="357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00FF"/>
                </a:solidFill>
              </a:rPr>
              <a:t>A</a:t>
            </a:r>
            <a:endParaRPr lang="cs-CZ" sz="2800" b="1" dirty="0">
              <a:solidFill>
                <a:srgbClr val="0000FF"/>
              </a:solidFill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4429124" y="5857892"/>
            <a:ext cx="357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00FF"/>
                </a:solidFill>
              </a:rPr>
              <a:t>B</a:t>
            </a:r>
            <a:endParaRPr lang="cs-CZ" sz="2800" b="1" dirty="0">
              <a:solidFill>
                <a:srgbClr val="0000FF"/>
              </a:solidFill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5072066" y="2700000"/>
            <a:ext cx="37147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1. AB; |AB| = a = 6 cm </a:t>
            </a:r>
            <a:endParaRPr lang="cs-CZ" sz="2800" dirty="0"/>
          </a:p>
        </p:txBody>
      </p:sp>
      <p:cxnSp>
        <p:nvCxnSpPr>
          <p:cNvPr id="14" name="Přímá spojovací čára 13"/>
          <p:cNvCxnSpPr/>
          <p:nvPr/>
        </p:nvCxnSpPr>
        <p:spPr>
          <a:xfrm rot="5400000" flipH="1" flipV="1">
            <a:off x="821505" y="2893215"/>
            <a:ext cx="3143272" cy="2500330"/>
          </a:xfrm>
          <a:prstGeom prst="line">
            <a:avLst/>
          </a:prstGeom>
          <a:ln w="3810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Skupina 14"/>
          <p:cNvGrpSpPr/>
          <p:nvPr/>
        </p:nvGrpSpPr>
        <p:grpSpPr>
          <a:xfrm>
            <a:off x="1142976" y="5286388"/>
            <a:ext cx="642942" cy="714380"/>
            <a:chOff x="1000100" y="4786322"/>
            <a:chExt cx="642942" cy="714380"/>
          </a:xfrm>
        </p:grpSpPr>
        <p:sp>
          <p:nvSpPr>
            <p:cNvPr id="16" name="Oblouk 15"/>
            <p:cNvSpPr/>
            <p:nvPr/>
          </p:nvSpPr>
          <p:spPr>
            <a:xfrm>
              <a:off x="1000100" y="4786322"/>
              <a:ext cx="642942" cy="714380"/>
            </a:xfrm>
            <a:prstGeom prst="arc">
              <a:avLst>
                <a:gd name="adj1" fmla="val 16200000"/>
                <a:gd name="adj2" fmla="val 623928"/>
              </a:avLst>
            </a:prstGeom>
            <a:ln w="5715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rgbClr val="0000FF"/>
                </a:solidFill>
              </a:endParaRPr>
            </a:p>
          </p:txBody>
        </p:sp>
        <p:sp>
          <p:nvSpPr>
            <p:cNvPr id="17" name="TextovéPole 16"/>
            <p:cNvSpPr txBox="1"/>
            <p:nvPr/>
          </p:nvSpPr>
          <p:spPr>
            <a:xfrm>
              <a:off x="1071538" y="4786322"/>
              <a:ext cx="428628" cy="52322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l-GR" sz="2800" b="1" dirty="0" smtClean="0">
                  <a:solidFill>
                    <a:srgbClr val="0000FF"/>
                  </a:solidFill>
                  <a:latin typeface="Arial" pitchFamily="34" charset="0"/>
                  <a:ea typeface="Cambria Math"/>
                  <a:cs typeface="Arial" pitchFamily="34" charset="0"/>
                </a:rPr>
                <a:t>α</a:t>
              </a:r>
              <a:endParaRPr lang="cs-CZ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cxnSp>
        <p:nvCxnSpPr>
          <p:cNvPr id="21" name="Přímá spojovací čára 20"/>
          <p:cNvCxnSpPr/>
          <p:nvPr/>
        </p:nvCxnSpPr>
        <p:spPr>
          <a:xfrm rot="16200000" flipH="1">
            <a:off x="3286116" y="2857496"/>
            <a:ext cx="142876" cy="142876"/>
          </a:xfrm>
          <a:prstGeom prst="line">
            <a:avLst/>
          </a:prstGeom>
          <a:ln w="3810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ovéPole 25"/>
          <p:cNvSpPr txBox="1"/>
          <p:nvPr/>
        </p:nvSpPr>
        <p:spPr>
          <a:xfrm>
            <a:off x="2857488" y="2500306"/>
            <a:ext cx="357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X</a:t>
            </a:r>
            <a:endParaRPr lang="cs-CZ" sz="28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5072400" y="3060000"/>
            <a:ext cx="32147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2. </a:t>
            </a:r>
            <a:r>
              <a:rPr lang="el-GR" sz="2800" dirty="0" smtClean="0">
                <a:latin typeface="Cambria Math"/>
                <a:ea typeface="Cambria Math"/>
              </a:rPr>
              <a:t>α</a:t>
            </a:r>
            <a:r>
              <a:rPr lang="cs-CZ" sz="2800" dirty="0" smtClean="0">
                <a:latin typeface="Cambria Math"/>
                <a:ea typeface="Cambria Math"/>
              </a:rPr>
              <a:t> </a:t>
            </a:r>
            <a:r>
              <a:rPr lang="cs-CZ" sz="2800" dirty="0" smtClean="0">
                <a:latin typeface="Arial" pitchFamily="34" charset="0"/>
                <a:ea typeface="Cambria Math"/>
                <a:cs typeface="Arial" pitchFamily="34" charset="0"/>
              </a:rPr>
              <a:t>= </a:t>
            </a:r>
            <a:r>
              <a:rPr lang="cs-CZ" sz="2800" dirty="0" smtClean="0">
                <a:latin typeface="Cambria Math"/>
                <a:ea typeface="Cambria Math"/>
                <a:cs typeface="Arial" pitchFamily="34" charset="0"/>
              </a:rPr>
              <a:t>∡ </a:t>
            </a:r>
            <a:r>
              <a:rPr lang="cs-CZ" sz="2800" dirty="0" smtClean="0">
                <a:latin typeface="Arial" pitchFamily="34" charset="0"/>
                <a:ea typeface="Cambria Math"/>
                <a:cs typeface="Arial" pitchFamily="34" charset="0"/>
              </a:rPr>
              <a:t>BAX =</a:t>
            </a:r>
            <a:r>
              <a:rPr lang="cs-CZ" sz="2800" dirty="0" smtClean="0">
                <a:latin typeface="Cambria Math"/>
                <a:ea typeface="Cambria Math"/>
                <a:cs typeface="Arial" pitchFamily="34" charset="0"/>
              </a:rPr>
              <a:t> </a:t>
            </a:r>
            <a:r>
              <a:rPr lang="cs-CZ" sz="2800" dirty="0" smtClean="0">
                <a:latin typeface="Arial" pitchFamily="34" charset="0"/>
                <a:ea typeface="Cambria Math"/>
                <a:cs typeface="Arial" pitchFamily="34" charset="0"/>
              </a:rPr>
              <a:t>60°   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5072400" y="3420000"/>
            <a:ext cx="32147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3. </a:t>
            </a:r>
            <a:r>
              <a:rPr lang="el-GR" sz="2800" dirty="0" smtClean="0">
                <a:latin typeface="Cambria Math"/>
                <a:ea typeface="Cambria Math"/>
              </a:rPr>
              <a:t>β</a:t>
            </a:r>
            <a:r>
              <a:rPr lang="cs-CZ" sz="2800" dirty="0" smtClean="0">
                <a:latin typeface="Cambria Math"/>
                <a:ea typeface="Cambria Math"/>
              </a:rPr>
              <a:t> </a:t>
            </a:r>
            <a:r>
              <a:rPr lang="cs-CZ" sz="2800" dirty="0" smtClean="0">
                <a:latin typeface="Arial" pitchFamily="34" charset="0"/>
                <a:ea typeface="Cambria Math"/>
                <a:cs typeface="Arial" pitchFamily="34" charset="0"/>
              </a:rPr>
              <a:t>= </a:t>
            </a:r>
            <a:r>
              <a:rPr lang="cs-CZ" sz="2800" dirty="0" smtClean="0">
                <a:latin typeface="Cambria Math"/>
                <a:ea typeface="Cambria Math"/>
                <a:cs typeface="Arial" pitchFamily="34" charset="0"/>
              </a:rPr>
              <a:t>∡ </a:t>
            </a:r>
            <a:r>
              <a:rPr lang="cs-CZ" sz="2800" dirty="0" smtClean="0">
                <a:latin typeface="Arial" pitchFamily="34" charset="0"/>
                <a:ea typeface="Cambria Math"/>
                <a:cs typeface="Arial" pitchFamily="34" charset="0"/>
              </a:rPr>
              <a:t>ABY = 70°   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23" name="Přímá spojovací čára 22"/>
          <p:cNvCxnSpPr/>
          <p:nvPr/>
        </p:nvCxnSpPr>
        <p:spPr>
          <a:xfrm rot="16200000" flipV="1">
            <a:off x="2857488" y="3929066"/>
            <a:ext cx="2786082" cy="785818"/>
          </a:xfrm>
          <a:prstGeom prst="line">
            <a:avLst/>
          </a:prstGeom>
          <a:ln w="3810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ovací čára 23"/>
          <p:cNvCxnSpPr/>
          <p:nvPr/>
        </p:nvCxnSpPr>
        <p:spPr>
          <a:xfrm rot="13260000" flipH="1">
            <a:off x="3857620" y="3071810"/>
            <a:ext cx="142876" cy="142876"/>
          </a:xfrm>
          <a:prstGeom prst="line">
            <a:avLst/>
          </a:prstGeom>
          <a:ln w="3810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ovéPole 32"/>
          <p:cNvSpPr txBox="1"/>
          <p:nvPr/>
        </p:nvSpPr>
        <p:spPr>
          <a:xfrm>
            <a:off x="4000496" y="2643182"/>
            <a:ext cx="357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Y</a:t>
            </a:r>
            <a:endParaRPr lang="cs-CZ" sz="28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7" name="TextovéPole 36"/>
          <p:cNvSpPr txBox="1"/>
          <p:nvPr/>
        </p:nvSpPr>
        <p:spPr>
          <a:xfrm>
            <a:off x="5072400" y="3780000"/>
            <a:ext cx="44288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4. D; </a:t>
            </a:r>
            <a:r>
              <a:rPr lang="cs-CZ" sz="2800" dirty="0" err="1" smtClean="0"/>
              <a:t>D</a:t>
            </a:r>
            <a:r>
              <a:rPr lang="cs-CZ" sz="2800" dirty="0" smtClean="0"/>
              <a:t> </a:t>
            </a:r>
            <a:r>
              <a:rPr lang="cs-CZ" sz="2800" dirty="0" smtClean="0">
                <a:latin typeface="Cambria Math"/>
                <a:ea typeface="Cambria Math"/>
              </a:rPr>
              <a:t>∊ ↦ </a:t>
            </a:r>
            <a:r>
              <a:rPr lang="cs-CZ" sz="2800" dirty="0" smtClean="0">
                <a:latin typeface="Arial" pitchFamily="34" charset="0"/>
                <a:ea typeface="Cambria Math"/>
                <a:cs typeface="Arial" pitchFamily="34" charset="0"/>
              </a:rPr>
              <a:t>AX;</a:t>
            </a:r>
            <a:r>
              <a:rPr lang="cs-CZ" sz="2800" dirty="0" smtClean="0"/>
              <a:t> |AD| = d</a:t>
            </a:r>
            <a:r>
              <a:rPr lang="cs-CZ" sz="2800" dirty="0" smtClean="0">
                <a:latin typeface="Arial" pitchFamily="34" charset="0"/>
                <a:ea typeface="Cambria Math"/>
                <a:cs typeface="Arial" pitchFamily="34" charset="0"/>
              </a:rPr>
              <a:t>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800" dirty="0" smtClean="0">
                <a:latin typeface="Arial" pitchFamily="34" charset="0"/>
                <a:ea typeface="Cambria Math"/>
                <a:cs typeface="Arial" pitchFamily="34" charset="0"/>
              </a:rPr>
              <a:t>   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4" name="Skupina 37"/>
          <p:cNvGrpSpPr/>
          <p:nvPr/>
        </p:nvGrpSpPr>
        <p:grpSpPr>
          <a:xfrm>
            <a:off x="4214810" y="5286388"/>
            <a:ext cx="714380" cy="668507"/>
            <a:chOff x="4727208" y="4714884"/>
            <a:chExt cx="714380" cy="668507"/>
          </a:xfrm>
        </p:grpSpPr>
        <p:sp>
          <p:nvSpPr>
            <p:cNvPr id="39" name="Oblouk 38"/>
            <p:cNvSpPr/>
            <p:nvPr/>
          </p:nvSpPr>
          <p:spPr>
            <a:xfrm rot="15085963">
              <a:off x="4762927" y="4704730"/>
              <a:ext cx="642942" cy="714380"/>
            </a:xfrm>
            <a:prstGeom prst="arc">
              <a:avLst>
                <a:gd name="adj1" fmla="val 16200000"/>
                <a:gd name="adj2" fmla="val 623928"/>
              </a:avLst>
            </a:prstGeom>
            <a:ln w="5715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0" name="TextovéPole 39"/>
            <p:cNvSpPr txBox="1"/>
            <p:nvPr/>
          </p:nvSpPr>
          <p:spPr>
            <a:xfrm>
              <a:off x="4786314" y="4714884"/>
              <a:ext cx="42862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l-GR" sz="2800" b="1" dirty="0" smtClean="0">
                  <a:solidFill>
                    <a:srgbClr val="0000FF"/>
                  </a:solidFill>
                  <a:latin typeface="Arial" pitchFamily="34" charset="0"/>
                  <a:ea typeface="Cambria Math"/>
                  <a:cs typeface="Arial" pitchFamily="34" charset="0"/>
                </a:rPr>
                <a:t>β</a:t>
              </a:r>
              <a:endParaRPr lang="cs-CZ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cxnSp>
        <p:nvCxnSpPr>
          <p:cNvPr id="31" name="Přímá spojovací čára 30"/>
          <p:cNvCxnSpPr/>
          <p:nvPr/>
        </p:nvCxnSpPr>
        <p:spPr>
          <a:xfrm rot="5400000" flipH="1" flipV="1">
            <a:off x="1000100" y="4357694"/>
            <a:ext cx="1500198" cy="1214446"/>
          </a:xfrm>
          <a:prstGeom prst="line">
            <a:avLst/>
          </a:prstGeom>
          <a:ln w="5715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Přímá spojovací čára 40"/>
          <p:cNvCxnSpPr/>
          <p:nvPr/>
        </p:nvCxnSpPr>
        <p:spPr>
          <a:xfrm rot="16200000" flipH="1">
            <a:off x="2285984" y="4143380"/>
            <a:ext cx="142876" cy="142876"/>
          </a:xfrm>
          <a:prstGeom prst="line">
            <a:avLst/>
          </a:prstGeom>
          <a:ln w="3810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ovéPole 41"/>
          <p:cNvSpPr txBox="1"/>
          <p:nvPr/>
        </p:nvSpPr>
        <p:spPr>
          <a:xfrm>
            <a:off x="1857356" y="3786190"/>
            <a:ext cx="357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00FF"/>
                </a:solidFill>
              </a:rPr>
              <a:t>D</a:t>
            </a:r>
            <a:endParaRPr lang="cs-CZ" sz="2800" b="1" dirty="0">
              <a:solidFill>
                <a:srgbClr val="0000FF"/>
              </a:solidFill>
            </a:endParaRPr>
          </a:p>
        </p:txBody>
      </p:sp>
      <p:sp>
        <p:nvSpPr>
          <p:cNvPr id="43" name="TextovéPole 42"/>
          <p:cNvSpPr txBox="1"/>
          <p:nvPr/>
        </p:nvSpPr>
        <p:spPr>
          <a:xfrm>
            <a:off x="5072066" y="4140000"/>
            <a:ext cx="44288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5. p; D </a:t>
            </a:r>
            <a:r>
              <a:rPr lang="cs-CZ" sz="2800" dirty="0" smtClean="0">
                <a:latin typeface="Cambria Math"/>
                <a:ea typeface="Cambria Math"/>
              </a:rPr>
              <a:t>∊ </a:t>
            </a:r>
            <a:r>
              <a:rPr lang="cs-CZ" sz="2800" dirty="0" smtClean="0">
                <a:latin typeface="Arial" pitchFamily="34" charset="0"/>
                <a:ea typeface="Cambria Math"/>
                <a:cs typeface="Arial" pitchFamily="34" charset="0"/>
              </a:rPr>
              <a:t>p; </a:t>
            </a:r>
            <a:r>
              <a:rPr lang="cs-CZ" sz="2800" dirty="0" err="1" smtClean="0">
                <a:latin typeface="Arial" pitchFamily="34" charset="0"/>
                <a:ea typeface="Cambria Math"/>
                <a:cs typeface="Arial" pitchFamily="34" charset="0"/>
              </a:rPr>
              <a:t>p</a:t>
            </a:r>
            <a:r>
              <a:rPr lang="cs-CZ" sz="2800" dirty="0" smtClean="0">
                <a:latin typeface="Arial" pitchFamily="34" charset="0"/>
                <a:ea typeface="Cambria Math"/>
                <a:cs typeface="Arial" pitchFamily="34" charset="0"/>
              </a:rPr>
              <a:t> </a:t>
            </a:r>
            <a:r>
              <a:rPr lang="cs-CZ" sz="2800" dirty="0" smtClean="0">
                <a:latin typeface="Cambria Math"/>
                <a:ea typeface="Cambria Math"/>
              </a:rPr>
              <a:t>∥ </a:t>
            </a:r>
            <a:r>
              <a:rPr lang="cs-CZ" sz="2800" dirty="0" smtClean="0"/>
              <a:t>|AB|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800" dirty="0" smtClean="0">
                <a:latin typeface="Arial" pitchFamily="34" charset="0"/>
                <a:ea typeface="Cambria Math"/>
                <a:cs typeface="Arial" pitchFamily="34" charset="0"/>
              </a:rPr>
              <a:t>   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44" name="Přímá spojovací čára 43"/>
          <p:cNvCxnSpPr/>
          <p:nvPr/>
        </p:nvCxnSpPr>
        <p:spPr>
          <a:xfrm>
            <a:off x="714348" y="4214818"/>
            <a:ext cx="4000528" cy="1588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ovéPole 44"/>
          <p:cNvSpPr txBox="1"/>
          <p:nvPr/>
        </p:nvSpPr>
        <p:spPr>
          <a:xfrm>
            <a:off x="642910" y="4143380"/>
            <a:ext cx="357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B050"/>
                </a:solidFill>
              </a:rPr>
              <a:t>p</a:t>
            </a:r>
            <a:endParaRPr lang="cs-CZ" sz="2800" b="1" dirty="0">
              <a:solidFill>
                <a:srgbClr val="00B050"/>
              </a:solidFill>
            </a:endParaRPr>
          </a:p>
        </p:txBody>
      </p:sp>
      <p:sp>
        <p:nvSpPr>
          <p:cNvPr id="46" name="TextovéPole 45"/>
          <p:cNvSpPr txBox="1"/>
          <p:nvPr/>
        </p:nvSpPr>
        <p:spPr>
          <a:xfrm>
            <a:off x="5072400" y="4500000"/>
            <a:ext cx="4071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6. C; </a:t>
            </a:r>
            <a:r>
              <a:rPr lang="cs-CZ" sz="2800" dirty="0" err="1" smtClean="0"/>
              <a:t>C</a:t>
            </a:r>
            <a:r>
              <a:rPr lang="cs-CZ" sz="2800" dirty="0" smtClean="0"/>
              <a:t> </a:t>
            </a:r>
            <a:r>
              <a:rPr lang="cs-CZ" sz="2800" dirty="0" smtClean="0">
                <a:latin typeface="Cambria Math"/>
                <a:ea typeface="Cambria Math"/>
              </a:rPr>
              <a:t>∊ </a:t>
            </a:r>
            <a:r>
              <a:rPr lang="cs-CZ" sz="2800" dirty="0" smtClean="0">
                <a:latin typeface="Arial" pitchFamily="34" charset="0"/>
                <a:ea typeface="Cambria Math"/>
                <a:cs typeface="Arial" pitchFamily="34" charset="0"/>
              </a:rPr>
              <a:t>p; c </a:t>
            </a:r>
            <a:r>
              <a:rPr lang="cs-CZ" sz="2800" dirty="0" smtClean="0">
                <a:latin typeface="Cambria Math"/>
                <a:ea typeface="Cambria Math"/>
              </a:rPr>
              <a:t>∊ </a:t>
            </a:r>
            <a:r>
              <a:rPr lang="cs-CZ" sz="2800" dirty="0" smtClean="0">
                <a:latin typeface="Arial" pitchFamily="34" charset="0"/>
                <a:ea typeface="Cambria Math"/>
                <a:cs typeface="Arial" pitchFamily="34" charset="0"/>
              </a:rPr>
              <a:t>p</a:t>
            </a:r>
            <a:r>
              <a:rPr lang="cs-CZ" sz="2800" dirty="0" smtClean="0">
                <a:latin typeface="Cambria Math"/>
                <a:ea typeface="Cambria Math"/>
              </a:rPr>
              <a:t> ∩ ↦ </a:t>
            </a:r>
            <a:r>
              <a:rPr lang="cs-CZ" sz="2800" dirty="0" smtClean="0">
                <a:latin typeface="Arial" pitchFamily="34" charset="0"/>
                <a:ea typeface="Cambria Math"/>
                <a:cs typeface="Arial" pitchFamily="34" charset="0"/>
              </a:rPr>
              <a:t>BY</a:t>
            </a:r>
            <a:r>
              <a:rPr lang="cs-CZ" sz="2800" dirty="0" smtClean="0">
                <a:latin typeface="Cambria Math"/>
                <a:ea typeface="Cambria Math"/>
              </a:rPr>
              <a:t> </a:t>
            </a:r>
            <a:r>
              <a:rPr lang="cs-CZ" sz="2800" dirty="0" smtClean="0"/>
              <a:t>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800" dirty="0" smtClean="0">
                <a:latin typeface="Arial" pitchFamily="34" charset="0"/>
                <a:ea typeface="Cambria Math"/>
                <a:cs typeface="Arial" pitchFamily="34" charset="0"/>
              </a:rPr>
              <a:t>   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3214678" y="6492875"/>
            <a:ext cx="2895600" cy="365125"/>
          </a:xfrm>
        </p:spPr>
        <p:txBody>
          <a:bodyPr/>
          <a:lstStyle/>
          <a:p>
            <a:pPr>
              <a:defRPr/>
            </a:pPr>
            <a:endParaRPr lang="cs-CZ" dirty="0"/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10501354" y="5072074"/>
            <a:ext cx="91440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TextovéPole 69"/>
          <p:cNvSpPr txBox="1"/>
          <p:nvPr/>
        </p:nvSpPr>
        <p:spPr>
          <a:xfrm>
            <a:off x="1142976" y="642918"/>
            <a:ext cx="7143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cap="all" dirty="0" smtClean="0"/>
              <a:t>KONSTRUKCE  LICHOBĚŽNÍKU</a:t>
            </a:r>
            <a:endParaRPr lang="cs-CZ" sz="3200" b="1" cap="all" dirty="0"/>
          </a:p>
        </p:txBody>
      </p:sp>
      <p:sp>
        <p:nvSpPr>
          <p:cNvPr id="75" name="TextovéPole 74"/>
          <p:cNvSpPr txBox="1"/>
          <p:nvPr/>
        </p:nvSpPr>
        <p:spPr>
          <a:xfrm>
            <a:off x="571472" y="1500174"/>
            <a:ext cx="82868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Sestroj lichoběžník ABCD, a = 6 cm, </a:t>
            </a:r>
            <a:r>
              <a:rPr lang="el-GR" sz="2400" b="1" dirty="0" smtClean="0">
                <a:latin typeface="Cambria Math"/>
                <a:ea typeface="Cambria Math"/>
              </a:rPr>
              <a:t>α</a:t>
            </a:r>
            <a:r>
              <a:rPr lang="cs-CZ" sz="2400" b="1" dirty="0" smtClean="0"/>
              <a:t> = 60°, </a:t>
            </a:r>
            <a:r>
              <a:rPr lang="el-GR" sz="2400" b="1" dirty="0" smtClean="0">
                <a:latin typeface="Cambria Math"/>
                <a:ea typeface="Cambria Math"/>
              </a:rPr>
              <a:t>β</a:t>
            </a:r>
            <a:r>
              <a:rPr lang="cs-CZ" sz="2400" b="1" dirty="0" smtClean="0"/>
              <a:t> = 70°,  </a:t>
            </a:r>
          </a:p>
          <a:p>
            <a:r>
              <a:rPr lang="cs-CZ" sz="2400" b="1" dirty="0" smtClean="0"/>
              <a:t>d = 4,5 cm.</a:t>
            </a:r>
          </a:p>
          <a:p>
            <a:r>
              <a:rPr lang="cs-CZ" sz="2400" b="1" dirty="0" smtClean="0"/>
              <a:t>Konstrukce</a:t>
            </a:r>
            <a:endParaRPr lang="cs-CZ" sz="2400" b="1" dirty="0"/>
          </a:p>
        </p:txBody>
      </p:sp>
      <p:cxnSp>
        <p:nvCxnSpPr>
          <p:cNvPr id="25" name="Přímá spojovací čára 24"/>
          <p:cNvCxnSpPr/>
          <p:nvPr/>
        </p:nvCxnSpPr>
        <p:spPr>
          <a:xfrm>
            <a:off x="1000100" y="5715016"/>
            <a:ext cx="3786214" cy="1588"/>
          </a:xfrm>
          <a:prstGeom prst="line">
            <a:avLst/>
          </a:prstGeom>
          <a:ln w="5715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ovací čára 28"/>
          <p:cNvCxnSpPr/>
          <p:nvPr/>
        </p:nvCxnSpPr>
        <p:spPr>
          <a:xfrm rot="5400000">
            <a:off x="1000100" y="5715016"/>
            <a:ext cx="285752" cy="1588"/>
          </a:xfrm>
          <a:prstGeom prst="line">
            <a:avLst/>
          </a:prstGeom>
          <a:ln w="5715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ovací čára 31"/>
          <p:cNvCxnSpPr/>
          <p:nvPr/>
        </p:nvCxnSpPr>
        <p:spPr>
          <a:xfrm rot="5400000">
            <a:off x="4501356" y="5714222"/>
            <a:ext cx="285752" cy="1588"/>
          </a:xfrm>
          <a:prstGeom prst="line">
            <a:avLst/>
          </a:prstGeom>
          <a:ln w="5715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ovéPole 33"/>
          <p:cNvSpPr txBox="1"/>
          <p:nvPr/>
        </p:nvSpPr>
        <p:spPr>
          <a:xfrm>
            <a:off x="928662" y="5857892"/>
            <a:ext cx="357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00FF"/>
                </a:solidFill>
              </a:rPr>
              <a:t>A</a:t>
            </a:r>
            <a:endParaRPr lang="cs-CZ" sz="2800" b="1" dirty="0">
              <a:solidFill>
                <a:srgbClr val="0000FF"/>
              </a:solidFill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4429124" y="5857892"/>
            <a:ext cx="357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00FF"/>
                </a:solidFill>
              </a:rPr>
              <a:t>B</a:t>
            </a:r>
            <a:endParaRPr lang="cs-CZ" sz="2800" b="1" dirty="0">
              <a:solidFill>
                <a:srgbClr val="0000FF"/>
              </a:solidFill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5072066" y="2700000"/>
            <a:ext cx="37147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1. AB; |AB| = a = 6 cm </a:t>
            </a:r>
            <a:endParaRPr lang="cs-CZ" sz="2800" dirty="0"/>
          </a:p>
        </p:txBody>
      </p:sp>
      <p:cxnSp>
        <p:nvCxnSpPr>
          <p:cNvPr id="14" name="Přímá spojovací čára 13"/>
          <p:cNvCxnSpPr/>
          <p:nvPr/>
        </p:nvCxnSpPr>
        <p:spPr>
          <a:xfrm rot="5400000" flipH="1" flipV="1">
            <a:off x="821505" y="2893215"/>
            <a:ext cx="3143272" cy="2500330"/>
          </a:xfrm>
          <a:prstGeom prst="line">
            <a:avLst/>
          </a:prstGeom>
          <a:ln w="3810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Skupina 14"/>
          <p:cNvGrpSpPr/>
          <p:nvPr/>
        </p:nvGrpSpPr>
        <p:grpSpPr>
          <a:xfrm>
            <a:off x="1142976" y="5286388"/>
            <a:ext cx="642942" cy="714380"/>
            <a:chOff x="1000100" y="4786322"/>
            <a:chExt cx="642942" cy="714380"/>
          </a:xfrm>
        </p:grpSpPr>
        <p:sp>
          <p:nvSpPr>
            <p:cNvPr id="16" name="Oblouk 15"/>
            <p:cNvSpPr/>
            <p:nvPr/>
          </p:nvSpPr>
          <p:spPr>
            <a:xfrm>
              <a:off x="1000100" y="4786322"/>
              <a:ext cx="642942" cy="714380"/>
            </a:xfrm>
            <a:prstGeom prst="arc">
              <a:avLst>
                <a:gd name="adj1" fmla="val 16200000"/>
                <a:gd name="adj2" fmla="val 623928"/>
              </a:avLst>
            </a:prstGeom>
            <a:ln w="5715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rgbClr val="0000FF"/>
                </a:solidFill>
              </a:endParaRPr>
            </a:p>
          </p:txBody>
        </p:sp>
        <p:sp>
          <p:nvSpPr>
            <p:cNvPr id="17" name="TextovéPole 16"/>
            <p:cNvSpPr txBox="1"/>
            <p:nvPr/>
          </p:nvSpPr>
          <p:spPr>
            <a:xfrm>
              <a:off x="1071538" y="4786322"/>
              <a:ext cx="428628" cy="52322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l-GR" sz="2800" b="1" dirty="0" smtClean="0">
                  <a:solidFill>
                    <a:srgbClr val="0000FF"/>
                  </a:solidFill>
                  <a:latin typeface="Arial" pitchFamily="34" charset="0"/>
                  <a:ea typeface="Cambria Math"/>
                  <a:cs typeface="Arial" pitchFamily="34" charset="0"/>
                </a:rPr>
                <a:t>α</a:t>
              </a:r>
              <a:endParaRPr lang="cs-CZ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cxnSp>
        <p:nvCxnSpPr>
          <p:cNvPr id="21" name="Přímá spojovací čára 20"/>
          <p:cNvCxnSpPr/>
          <p:nvPr/>
        </p:nvCxnSpPr>
        <p:spPr>
          <a:xfrm rot="16200000" flipH="1">
            <a:off x="3286116" y="2857496"/>
            <a:ext cx="142876" cy="142876"/>
          </a:xfrm>
          <a:prstGeom prst="line">
            <a:avLst/>
          </a:prstGeom>
          <a:ln w="3810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ovéPole 25"/>
          <p:cNvSpPr txBox="1"/>
          <p:nvPr/>
        </p:nvSpPr>
        <p:spPr>
          <a:xfrm>
            <a:off x="2857488" y="2500306"/>
            <a:ext cx="357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X</a:t>
            </a:r>
            <a:endParaRPr lang="cs-CZ" sz="28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5072400" y="3060000"/>
            <a:ext cx="32147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2. </a:t>
            </a:r>
            <a:r>
              <a:rPr lang="el-GR" sz="2800" dirty="0" smtClean="0">
                <a:latin typeface="Cambria Math"/>
                <a:ea typeface="Cambria Math"/>
              </a:rPr>
              <a:t>α</a:t>
            </a:r>
            <a:r>
              <a:rPr lang="cs-CZ" sz="2800" dirty="0" smtClean="0">
                <a:latin typeface="Cambria Math"/>
                <a:ea typeface="Cambria Math"/>
              </a:rPr>
              <a:t> </a:t>
            </a:r>
            <a:r>
              <a:rPr lang="cs-CZ" sz="2800" dirty="0" smtClean="0">
                <a:latin typeface="Arial" pitchFamily="34" charset="0"/>
                <a:ea typeface="Cambria Math"/>
                <a:cs typeface="Arial" pitchFamily="34" charset="0"/>
              </a:rPr>
              <a:t>= </a:t>
            </a:r>
            <a:r>
              <a:rPr lang="cs-CZ" sz="2800" dirty="0" smtClean="0">
                <a:latin typeface="Cambria Math"/>
                <a:ea typeface="Cambria Math"/>
                <a:cs typeface="Arial" pitchFamily="34" charset="0"/>
              </a:rPr>
              <a:t>∡ </a:t>
            </a:r>
            <a:r>
              <a:rPr lang="cs-CZ" sz="2800" dirty="0" smtClean="0">
                <a:latin typeface="Arial" pitchFamily="34" charset="0"/>
                <a:ea typeface="Cambria Math"/>
                <a:cs typeface="Arial" pitchFamily="34" charset="0"/>
              </a:rPr>
              <a:t>BAX =</a:t>
            </a:r>
            <a:r>
              <a:rPr lang="cs-CZ" sz="2800" dirty="0" smtClean="0">
                <a:latin typeface="Cambria Math"/>
                <a:ea typeface="Cambria Math"/>
                <a:cs typeface="Arial" pitchFamily="34" charset="0"/>
              </a:rPr>
              <a:t> </a:t>
            </a:r>
            <a:r>
              <a:rPr lang="cs-CZ" sz="2800" dirty="0" smtClean="0">
                <a:latin typeface="Arial" pitchFamily="34" charset="0"/>
                <a:ea typeface="Cambria Math"/>
                <a:cs typeface="Arial" pitchFamily="34" charset="0"/>
              </a:rPr>
              <a:t>60°   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5072400" y="3420000"/>
            <a:ext cx="32147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3. </a:t>
            </a:r>
            <a:r>
              <a:rPr lang="el-GR" sz="2800" dirty="0" smtClean="0">
                <a:latin typeface="Cambria Math"/>
                <a:ea typeface="Cambria Math"/>
              </a:rPr>
              <a:t>β</a:t>
            </a:r>
            <a:r>
              <a:rPr lang="cs-CZ" sz="2800" dirty="0" smtClean="0">
                <a:latin typeface="Cambria Math"/>
                <a:ea typeface="Cambria Math"/>
              </a:rPr>
              <a:t> </a:t>
            </a:r>
            <a:r>
              <a:rPr lang="cs-CZ" sz="2800" dirty="0" smtClean="0">
                <a:latin typeface="Arial" pitchFamily="34" charset="0"/>
                <a:ea typeface="Cambria Math"/>
                <a:cs typeface="Arial" pitchFamily="34" charset="0"/>
              </a:rPr>
              <a:t>= </a:t>
            </a:r>
            <a:r>
              <a:rPr lang="cs-CZ" sz="2800" dirty="0" smtClean="0">
                <a:latin typeface="Cambria Math"/>
                <a:ea typeface="Cambria Math"/>
                <a:cs typeface="Arial" pitchFamily="34" charset="0"/>
              </a:rPr>
              <a:t>∡ </a:t>
            </a:r>
            <a:r>
              <a:rPr lang="cs-CZ" sz="2800" dirty="0" smtClean="0">
                <a:latin typeface="Arial" pitchFamily="34" charset="0"/>
                <a:ea typeface="Cambria Math"/>
                <a:cs typeface="Arial" pitchFamily="34" charset="0"/>
              </a:rPr>
              <a:t>ABY = 70°   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23" name="Přímá spojovací čára 22"/>
          <p:cNvCxnSpPr/>
          <p:nvPr/>
        </p:nvCxnSpPr>
        <p:spPr>
          <a:xfrm rot="16200000" flipV="1">
            <a:off x="2857488" y="3929066"/>
            <a:ext cx="2786082" cy="785818"/>
          </a:xfrm>
          <a:prstGeom prst="line">
            <a:avLst/>
          </a:prstGeom>
          <a:ln w="3810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ovací čára 23"/>
          <p:cNvCxnSpPr/>
          <p:nvPr/>
        </p:nvCxnSpPr>
        <p:spPr>
          <a:xfrm rot="13260000" flipH="1">
            <a:off x="3857620" y="3071810"/>
            <a:ext cx="142876" cy="142876"/>
          </a:xfrm>
          <a:prstGeom prst="line">
            <a:avLst/>
          </a:prstGeom>
          <a:ln w="3810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ovéPole 32"/>
          <p:cNvSpPr txBox="1"/>
          <p:nvPr/>
        </p:nvSpPr>
        <p:spPr>
          <a:xfrm>
            <a:off x="4000496" y="2643182"/>
            <a:ext cx="357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Y</a:t>
            </a:r>
            <a:endParaRPr lang="cs-CZ" sz="28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7" name="TextovéPole 36"/>
          <p:cNvSpPr txBox="1"/>
          <p:nvPr/>
        </p:nvSpPr>
        <p:spPr>
          <a:xfrm>
            <a:off x="5072400" y="3780000"/>
            <a:ext cx="44288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4. D; </a:t>
            </a:r>
            <a:r>
              <a:rPr lang="cs-CZ" sz="2800" dirty="0" err="1" smtClean="0"/>
              <a:t>D</a:t>
            </a:r>
            <a:r>
              <a:rPr lang="cs-CZ" sz="2800" dirty="0" smtClean="0"/>
              <a:t> </a:t>
            </a:r>
            <a:r>
              <a:rPr lang="cs-CZ" sz="2800" dirty="0" smtClean="0">
                <a:latin typeface="Cambria Math"/>
                <a:ea typeface="Cambria Math"/>
              </a:rPr>
              <a:t>∊ ↦ </a:t>
            </a:r>
            <a:r>
              <a:rPr lang="cs-CZ" sz="2800" dirty="0" smtClean="0">
                <a:latin typeface="Arial" pitchFamily="34" charset="0"/>
                <a:ea typeface="Cambria Math"/>
                <a:cs typeface="Arial" pitchFamily="34" charset="0"/>
              </a:rPr>
              <a:t>AX;</a:t>
            </a:r>
            <a:r>
              <a:rPr lang="cs-CZ" sz="2800" dirty="0" smtClean="0"/>
              <a:t> |AD| = d</a:t>
            </a:r>
            <a:r>
              <a:rPr lang="cs-CZ" sz="2800" dirty="0" smtClean="0">
                <a:latin typeface="Arial" pitchFamily="34" charset="0"/>
                <a:ea typeface="Cambria Math"/>
                <a:cs typeface="Arial" pitchFamily="34" charset="0"/>
              </a:rPr>
              <a:t>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800" dirty="0" smtClean="0">
                <a:latin typeface="Arial" pitchFamily="34" charset="0"/>
                <a:ea typeface="Cambria Math"/>
                <a:cs typeface="Arial" pitchFamily="34" charset="0"/>
              </a:rPr>
              <a:t>   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4" name="Skupina 37"/>
          <p:cNvGrpSpPr/>
          <p:nvPr/>
        </p:nvGrpSpPr>
        <p:grpSpPr>
          <a:xfrm>
            <a:off x="4214810" y="5286388"/>
            <a:ext cx="714380" cy="668507"/>
            <a:chOff x="4727208" y="4714884"/>
            <a:chExt cx="714380" cy="668507"/>
          </a:xfrm>
        </p:grpSpPr>
        <p:sp>
          <p:nvSpPr>
            <p:cNvPr id="39" name="Oblouk 38"/>
            <p:cNvSpPr/>
            <p:nvPr/>
          </p:nvSpPr>
          <p:spPr>
            <a:xfrm rot="15085963">
              <a:off x="4762927" y="4704730"/>
              <a:ext cx="642942" cy="714380"/>
            </a:xfrm>
            <a:prstGeom prst="arc">
              <a:avLst>
                <a:gd name="adj1" fmla="val 16200000"/>
                <a:gd name="adj2" fmla="val 623928"/>
              </a:avLst>
            </a:prstGeom>
            <a:ln w="5715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0" name="TextovéPole 39"/>
            <p:cNvSpPr txBox="1"/>
            <p:nvPr/>
          </p:nvSpPr>
          <p:spPr>
            <a:xfrm>
              <a:off x="4786314" y="4714884"/>
              <a:ext cx="42862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l-GR" sz="2800" b="1" dirty="0" smtClean="0">
                  <a:solidFill>
                    <a:srgbClr val="0000FF"/>
                  </a:solidFill>
                  <a:latin typeface="Arial" pitchFamily="34" charset="0"/>
                  <a:ea typeface="Cambria Math"/>
                  <a:cs typeface="Arial" pitchFamily="34" charset="0"/>
                </a:rPr>
                <a:t>β</a:t>
              </a:r>
              <a:endParaRPr lang="cs-CZ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cxnSp>
        <p:nvCxnSpPr>
          <p:cNvPr id="31" name="Přímá spojovací čára 30"/>
          <p:cNvCxnSpPr/>
          <p:nvPr/>
        </p:nvCxnSpPr>
        <p:spPr>
          <a:xfrm rot="5400000" flipH="1" flipV="1">
            <a:off x="1000100" y="4357694"/>
            <a:ext cx="1500198" cy="1214446"/>
          </a:xfrm>
          <a:prstGeom prst="line">
            <a:avLst/>
          </a:prstGeom>
          <a:ln w="5715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Přímá spojovací čára 40"/>
          <p:cNvCxnSpPr/>
          <p:nvPr/>
        </p:nvCxnSpPr>
        <p:spPr>
          <a:xfrm rot="16200000" flipH="1">
            <a:off x="2285984" y="4143380"/>
            <a:ext cx="142876" cy="142876"/>
          </a:xfrm>
          <a:prstGeom prst="line">
            <a:avLst/>
          </a:prstGeom>
          <a:ln w="3810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ovéPole 41"/>
          <p:cNvSpPr txBox="1"/>
          <p:nvPr/>
        </p:nvSpPr>
        <p:spPr>
          <a:xfrm>
            <a:off x="1857356" y="3786190"/>
            <a:ext cx="357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00FF"/>
                </a:solidFill>
              </a:rPr>
              <a:t>D</a:t>
            </a:r>
            <a:endParaRPr lang="cs-CZ" sz="2800" b="1" dirty="0">
              <a:solidFill>
                <a:srgbClr val="0000FF"/>
              </a:solidFill>
            </a:endParaRPr>
          </a:p>
        </p:txBody>
      </p:sp>
      <p:sp>
        <p:nvSpPr>
          <p:cNvPr id="43" name="TextovéPole 42"/>
          <p:cNvSpPr txBox="1"/>
          <p:nvPr/>
        </p:nvSpPr>
        <p:spPr>
          <a:xfrm>
            <a:off x="5072066" y="4140000"/>
            <a:ext cx="44288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5. p; D </a:t>
            </a:r>
            <a:r>
              <a:rPr lang="cs-CZ" sz="2800" dirty="0" smtClean="0">
                <a:latin typeface="Cambria Math"/>
                <a:ea typeface="Cambria Math"/>
              </a:rPr>
              <a:t>∊ </a:t>
            </a:r>
            <a:r>
              <a:rPr lang="cs-CZ" sz="2800" dirty="0" smtClean="0">
                <a:latin typeface="Arial" pitchFamily="34" charset="0"/>
                <a:ea typeface="Cambria Math"/>
                <a:cs typeface="Arial" pitchFamily="34" charset="0"/>
              </a:rPr>
              <a:t>p; </a:t>
            </a:r>
            <a:r>
              <a:rPr lang="cs-CZ" sz="2800" dirty="0" err="1" smtClean="0">
                <a:latin typeface="Arial" pitchFamily="34" charset="0"/>
                <a:ea typeface="Cambria Math"/>
                <a:cs typeface="Arial" pitchFamily="34" charset="0"/>
              </a:rPr>
              <a:t>p</a:t>
            </a:r>
            <a:r>
              <a:rPr lang="cs-CZ" sz="2800" dirty="0" smtClean="0">
                <a:latin typeface="Arial" pitchFamily="34" charset="0"/>
                <a:ea typeface="Cambria Math"/>
                <a:cs typeface="Arial" pitchFamily="34" charset="0"/>
              </a:rPr>
              <a:t> </a:t>
            </a:r>
            <a:r>
              <a:rPr lang="cs-CZ" sz="2800" dirty="0" smtClean="0">
                <a:latin typeface="Cambria Math"/>
                <a:ea typeface="Cambria Math"/>
              </a:rPr>
              <a:t>∥ </a:t>
            </a:r>
            <a:r>
              <a:rPr lang="cs-CZ" sz="2800" dirty="0" smtClean="0"/>
              <a:t>|AB|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800" dirty="0" smtClean="0">
                <a:latin typeface="Arial" pitchFamily="34" charset="0"/>
                <a:ea typeface="Cambria Math"/>
                <a:cs typeface="Arial" pitchFamily="34" charset="0"/>
              </a:rPr>
              <a:t>   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44" name="Přímá spojovací čára 43"/>
          <p:cNvCxnSpPr/>
          <p:nvPr/>
        </p:nvCxnSpPr>
        <p:spPr>
          <a:xfrm>
            <a:off x="714348" y="4214818"/>
            <a:ext cx="4000528" cy="1588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ovéPole 44"/>
          <p:cNvSpPr txBox="1"/>
          <p:nvPr/>
        </p:nvSpPr>
        <p:spPr>
          <a:xfrm>
            <a:off x="642910" y="4143380"/>
            <a:ext cx="357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B050"/>
                </a:solidFill>
              </a:rPr>
              <a:t>p</a:t>
            </a:r>
            <a:endParaRPr lang="cs-CZ" sz="2800" b="1" dirty="0">
              <a:solidFill>
                <a:srgbClr val="00B050"/>
              </a:solidFill>
            </a:endParaRPr>
          </a:p>
        </p:txBody>
      </p:sp>
      <p:sp>
        <p:nvSpPr>
          <p:cNvPr id="46" name="TextovéPole 45"/>
          <p:cNvSpPr txBox="1"/>
          <p:nvPr/>
        </p:nvSpPr>
        <p:spPr>
          <a:xfrm>
            <a:off x="5072400" y="4500000"/>
            <a:ext cx="4071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6. C; </a:t>
            </a:r>
            <a:r>
              <a:rPr lang="cs-CZ" sz="2800" dirty="0" err="1" smtClean="0"/>
              <a:t>C</a:t>
            </a:r>
            <a:r>
              <a:rPr lang="cs-CZ" sz="2800" dirty="0" smtClean="0"/>
              <a:t> </a:t>
            </a:r>
            <a:r>
              <a:rPr lang="cs-CZ" sz="2800" dirty="0" smtClean="0">
                <a:latin typeface="Cambria Math"/>
                <a:ea typeface="Cambria Math"/>
              </a:rPr>
              <a:t>∊ </a:t>
            </a:r>
            <a:r>
              <a:rPr lang="cs-CZ" sz="2800" dirty="0" smtClean="0">
                <a:latin typeface="Arial" pitchFamily="34" charset="0"/>
                <a:ea typeface="Cambria Math"/>
                <a:cs typeface="Arial" pitchFamily="34" charset="0"/>
              </a:rPr>
              <a:t>p; c </a:t>
            </a:r>
            <a:r>
              <a:rPr lang="cs-CZ" sz="2800" dirty="0" smtClean="0">
                <a:latin typeface="Cambria Math"/>
                <a:ea typeface="Cambria Math"/>
              </a:rPr>
              <a:t>∊ </a:t>
            </a:r>
            <a:r>
              <a:rPr lang="cs-CZ" sz="2800" dirty="0" smtClean="0">
                <a:latin typeface="Arial" pitchFamily="34" charset="0"/>
                <a:ea typeface="Cambria Math"/>
                <a:cs typeface="Arial" pitchFamily="34" charset="0"/>
              </a:rPr>
              <a:t>p</a:t>
            </a:r>
            <a:r>
              <a:rPr lang="cs-CZ" sz="2800" dirty="0" smtClean="0">
                <a:latin typeface="Cambria Math"/>
                <a:ea typeface="Cambria Math"/>
              </a:rPr>
              <a:t> ∩ ↦ </a:t>
            </a:r>
            <a:r>
              <a:rPr lang="cs-CZ" sz="2800" dirty="0" smtClean="0">
                <a:latin typeface="Arial" pitchFamily="34" charset="0"/>
                <a:ea typeface="Cambria Math"/>
                <a:cs typeface="Arial" pitchFamily="34" charset="0"/>
              </a:rPr>
              <a:t>BY</a:t>
            </a:r>
            <a:r>
              <a:rPr lang="cs-CZ" sz="2800" dirty="0" smtClean="0">
                <a:latin typeface="Cambria Math"/>
                <a:ea typeface="Cambria Math"/>
              </a:rPr>
              <a:t> </a:t>
            </a:r>
            <a:r>
              <a:rPr lang="cs-CZ" sz="2800" dirty="0" smtClean="0"/>
              <a:t>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800" dirty="0" smtClean="0">
                <a:latin typeface="Arial" pitchFamily="34" charset="0"/>
                <a:ea typeface="Cambria Math"/>
                <a:cs typeface="Arial" pitchFamily="34" charset="0"/>
              </a:rPr>
              <a:t>   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8" name="TextovéPole 37"/>
          <p:cNvSpPr txBox="1"/>
          <p:nvPr/>
        </p:nvSpPr>
        <p:spPr>
          <a:xfrm>
            <a:off x="4286248" y="3786190"/>
            <a:ext cx="357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00FF"/>
                </a:solidFill>
              </a:rPr>
              <a:t>C</a:t>
            </a:r>
            <a:endParaRPr lang="cs-CZ" sz="2800" b="1" dirty="0">
              <a:solidFill>
                <a:srgbClr val="0000FF"/>
              </a:solidFill>
            </a:endParaRPr>
          </a:p>
        </p:txBody>
      </p:sp>
      <p:sp>
        <p:nvSpPr>
          <p:cNvPr id="47" name="TextovéPole 46"/>
          <p:cNvSpPr txBox="1"/>
          <p:nvPr/>
        </p:nvSpPr>
        <p:spPr>
          <a:xfrm>
            <a:off x="5072400" y="4860000"/>
            <a:ext cx="37147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7. ABCD</a:t>
            </a:r>
            <a:r>
              <a:rPr lang="cs-CZ" sz="2800" dirty="0" smtClean="0">
                <a:solidFill>
                  <a:srgbClr val="0000FF"/>
                </a:solidFill>
              </a:rPr>
              <a:t> </a:t>
            </a:r>
            <a:endParaRPr lang="cs-CZ" sz="2800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3214678" y="6492875"/>
            <a:ext cx="2895600" cy="365125"/>
          </a:xfrm>
        </p:spPr>
        <p:txBody>
          <a:bodyPr/>
          <a:lstStyle/>
          <a:p>
            <a:pPr>
              <a:defRPr/>
            </a:pPr>
            <a:endParaRPr lang="cs-CZ" dirty="0"/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10501354" y="5072074"/>
            <a:ext cx="91440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TextovéPole 69"/>
          <p:cNvSpPr txBox="1"/>
          <p:nvPr/>
        </p:nvSpPr>
        <p:spPr>
          <a:xfrm>
            <a:off x="1142976" y="642918"/>
            <a:ext cx="7143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cap="all" dirty="0" smtClean="0"/>
              <a:t>KONSTRUKCE  LICHOBĚŽNÍKU</a:t>
            </a:r>
            <a:endParaRPr lang="cs-CZ" sz="3200" b="1" cap="all" dirty="0"/>
          </a:p>
        </p:txBody>
      </p:sp>
      <p:sp>
        <p:nvSpPr>
          <p:cNvPr id="75" name="TextovéPole 74"/>
          <p:cNvSpPr txBox="1"/>
          <p:nvPr/>
        </p:nvSpPr>
        <p:spPr>
          <a:xfrm>
            <a:off x="571472" y="1500174"/>
            <a:ext cx="82868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Sestroj lichoběžník ABCD, a = 6 cm, </a:t>
            </a:r>
            <a:r>
              <a:rPr lang="el-GR" sz="2400" b="1" dirty="0" smtClean="0">
                <a:latin typeface="Cambria Math"/>
                <a:ea typeface="Cambria Math"/>
              </a:rPr>
              <a:t>α</a:t>
            </a:r>
            <a:r>
              <a:rPr lang="cs-CZ" sz="2400" b="1" dirty="0" smtClean="0"/>
              <a:t> = 60°, </a:t>
            </a:r>
            <a:r>
              <a:rPr lang="el-GR" sz="2400" b="1" dirty="0" smtClean="0">
                <a:latin typeface="Cambria Math"/>
                <a:ea typeface="Cambria Math"/>
              </a:rPr>
              <a:t>β</a:t>
            </a:r>
            <a:r>
              <a:rPr lang="cs-CZ" sz="2400" b="1" dirty="0" smtClean="0"/>
              <a:t> = 70°,  </a:t>
            </a:r>
          </a:p>
          <a:p>
            <a:r>
              <a:rPr lang="cs-CZ" sz="2400" b="1" dirty="0" smtClean="0"/>
              <a:t>d = 4,5 cm.</a:t>
            </a:r>
          </a:p>
          <a:p>
            <a:r>
              <a:rPr lang="cs-CZ" sz="2400" b="1" dirty="0" smtClean="0"/>
              <a:t>Konstrukce</a:t>
            </a:r>
            <a:endParaRPr lang="cs-CZ" sz="2400" b="1" dirty="0"/>
          </a:p>
        </p:txBody>
      </p:sp>
      <p:cxnSp>
        <p:nvCxnSpPr>
          <p:cNvPr id="25" name="Přímá spojovací čára 24"/>
          <p:cNvCxnSpPr/>
          <p:nvPr/>
        </p:nvCxnSpPr>
        <p:spPr>
          <a:xfrm>
            <a:off x="1000100" y="5715016"/>
            <a:ext cx="3786214" cy="1588"/>
          </a:xfrm>
          <a:prstGeom prst="line">
            <a:avLst/>
          </a:prstGeom>
          <a:ln w="5715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ovací čára 28"/>
          <p:cNvCxnSpPr/>
          <p:nvPr/>
        </p:nvCxnSpPr>
        <p:spPr>
          <a:xfrm rot="5400000">
            <a:off x="1000100" y="5715016"/>
            <a:ext cx="285752" cy="1588"/>
          </a:xfrm>
          <a:prstGeom prst="line">
            <a:avLst/>
          </a:prstGeom>
          <a:ln w="5715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ovací čára 31"/>
          <p:cNvCxnSpPr/>
          <p:nvPr/>
        </p:nvCxnSpPr>
        <p:spPr>
          <a:xfrm rot="5400000">
            <a:off x="4501356" y="5714222"/>
            <a:ext cx="285752" cy="1588"/>
          </a:xfrm>
          <a:prstGeom prst="line">
            <a:avLst/>
          </a:prstGeom>
          <a:ln w="5715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ovéPole 33"/>
          <p:cNvSpPr txBox="1"/>
          <p:nvPr/>
        </p:nvSpPr>
        <p:spPr>
          <a:xfrm>
            <a:off x="928662" y="5857892"/>
            <a:ext cx="357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00FF"/>
                </a:solidFill>
              </a:rPr>
              <a:t>A</a:t>
            </a:r>
            <a:endParaRPr lang="cs-CZ" sz="2800" b="1" dirty="0">
              <a:solidFill>
                <a:srgbClr val="0000FF"/>
              </a:solidFill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4429124" y="5857892"/>
            <a:ext cx="357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00FF"/>
                </a:solidFill>
              </a:rPr>
              <a:t>B</a:t>
            </a:r>
            <a:endParaRPr lang="cs-CZ" sz="2800" b="1" dirty="0">
              <a:solidFill>
                <a:srgbClr val="0000FF"/>
              </a:solidFill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5072066" y="2700000"/>
            <a:ext cx="37147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1. AB; |AB| = a = 6 cm </a:t>
            </a:r>
            <a:endParaRPr lang="cs-CZ" sz="2800" dirty="0"/>
          </a:p>
        </p:txBody>
      </p:sp>
      <p:cxnSp>
        <p:nvCxnSpPr>
          <p:cNvPr id="14" name="Přímá spojovací čára 13"/>
          <p:cNvCxnSpPr/>
          <p:nvPr/>
        </p:nvCxnSpPr>
        <p:spPr>
          <a:xfrm rot="5400000" flipH="1" flipV="1">
            <a:off x="821505" y="2893215"/>
            <a:ext cx="3143272" cy="2500330"/>
          </a:xfrm>
          <a:prstGeom prst="line">
            <a:avLst/>
          </a:prstGeom>
          <a:ln w="3810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Skupina 14"/>
          <p:cNvGrpSpPr/>
          <p:nvPr/>
        </p:nvGrpSpPr>
        <p:grpSpPr>
          <a:xfrm>
            <a:off x="1142976" y="5286388"/>
            <a:ext cx="642942" cy="714380"/>
            <a:chOff x="1000100" y="4786322"/>
            <a:chExt cx="642942" cy="714380"/>
          </a:xfrm>
        </p:grpSpPr>
        <p:sp>
          <p:nvSpPr>
            <p:cNvPr id="16" name="Oblouk 15"/>
            <p:cNvSpPr/>
            <p:nvPr/>
          </p:nvSpPr>
          <p:spPr>
            <a:xfrm>
              <a:off x="1000100" y="4786322"/>
              <a:ext cx="642942" cy="714380"/>
            </a:xfrm>
            <a:prstGeom prst="arc">
              <a:avLst>
                <a:gd name="adj1" fmla="val 16200000"/>
                <a:gd name="adj2" fmla="val 623928"/>
              </a:avLst>
            </a:prstGeom>
            <a:ln w="5715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rgbClr val="0000FF"/>
                </a:solidFill>
              </a:endParaRPr>
            </a:p>
          </p:txBody>
        </p:sp>
        <p:sp>
          <p:nvSpPr>
            <p:cNvPr id="17" name="TextovéPole 16"/>
            <p:cNvSpPr txBox="1"/>
            <p:nvPr/>
          </p:nvSpPr>
          <p:spPr>
            <a:xfrm>
              <a:off x="1071538" y="4786322"/>
              <a:ext cx="428628" cy="52322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l-GR" sz="2800" b="1" dirty="0" smtClean="0">
                  <a:solidFill>
                    <a:srgbClr val="0000FF"/>
                  </a:solidFill>
                  <a:latin typeface="Arial" pitchFamily="34" charset="0"/>
                  <a:ea typeface="Cambria Math"/>
                  <a:cs typeface="Arial" pitchFamily="34" charset="0"/>
                </a:rPr>
                <a:t>α</a:t>
              </a:r>
              <a:endParaRPr lang="cs-CZ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cxnSp>
        <p:nvCxnSpPr>
          <p:cNvPr id="21" name="Přímá spojovací čára 20"/>
          <p:cNvCxnSpPr/>
          <p:nvPr/>
        </p:nvCxnSpPr>
        <p:spPr>
          <a:xfrm rot="16200000" flipH="1">
            <a:off x="3286116" y="2857496"/>
            <a:ext cx="142876" cy="142876"/>
          </a:xfrm>
          <a:prstGeom prst="line">
            <a:avLst/>
          </a:prstGeom>
          <a:ln w="3810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ovéPole 25"/>
          <p:cNvSpPr txBox="1"/>
          <p:nvPr/>
        </p:nvSpPr>
        <p:spPr>
          <a:xfrm>
            <a:off x="2857488" y="2500306"/>
            <a:ext cx="357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X</a:t>
            </a:r>
            <a:endParaRPr lang="cs-CZ" sz="28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5072400" y="3060000"/>
            <a:ext cx="32147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2. </a:t>
            </a:r>
            <a:r>
              <a:rPr lang="el-GR" sz="2800" dirty="0" smtClean="0">
                <a:latin typeface="Cambria Math"/>
                <a:ea typeface="Cambria Math"/>
              </a:rPr>
              <a:t>α</a:t>
            </a:r>
            <a:r>
              <a:rPr lang="cs-CZ" sz="2800" dirty="0" smtClean="0">
                <a:latin typeface="Cambria Math"/>
                <a:ea typeface="Cambria Math"/>
              </a:rPr>
              <a:t> </a:t>
            </a:r>
            <a:r>
              <a:rPr lang="cs-CZ" sz="2800" dirty="0" smtClean="0">
                <a:latin typeface="Arial" pitchFamily="34" charset="0"/>
                <a:ea typeface="Cambria Math"/>
                <a:cs typeface="Arial" pitchFamily="34" charset="0"/>
              </a:rPr>
              <a:t>= </a:t>
            </a:r>
            <a:r>
              <a:rPr lang="cs-CZ" sz="2800" dirty="0" smtClean="0">
                <a:latin typeface="Cambria Math"/>
                <a:ea typeface="Cambria Math"/>
                <a:cs typeface="Arial" pitchFamily="34" charset="0"/>
              </a:rPr>
              <a:t>∡ </a:t>
            </a:r>
            <a:r>
              <a:rPr lang="cs-CZ" sz="2800" dirty="0" smtClean="0">
                <a:latin typeface="Arial" pitchFamily="34" charset="0"/>
                <a:ea typeface="Cambria Math"/>
                <a:cs typeface="Arial" pitchFamily="34" charset="0"/>
              </a:rPr>
              <a:t>BAX =</a:t>
            </a:r>
            <a:r>
              <a:rPr lang="cs-CZ" sz="2800" dirty="0" smtClean="0">
                <a:latin typeface="Cambria Math"/>
                <a:ea typeface="Cambria Math"/>
                <a:cs typeface="Arial" pitchFamily="34" charset="0"/>
              </a:rPr>
              <a:t> </a:t>
            </a:r>
            <a:r>
              <a:rPr lang="cs-CZ" sz="2800" dirty="0" smtClean="0">
                <a:latin typeface="Arial" pitchFamily="34" charset="0"/>
                <a:ea typeface="Cambria Math"/>
                <a:cs typeface="Arial" pitchFamily="34" charset="0"/>
              </a:rPr>
              <a:t>60°   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5072400" y="3420000"/>
            <a:ext cx="32147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3. </a:t>
            </a:r>
            <a:r>
              <a:rPr lang="el-GR" sz="2800" dirty="0" smtClean="0">
                <a:latin typeface="Cambria Math"/>
                <a:ea typeface="Cambria Math"/>
              </a:rPr>
              <a:t>β</a:t>
            </a:r>
            <a:r>
              <a:rPr lang="cs-CZ" sz="2800" dirty="0" smtClean="0">
                <a:latin typeface="Cambria Math"/>
                <a:ea typeface="Cambria Math"/>
              </a:rPr>
              <a:t> </a:t>
            </a:r>
            <a:r>
              <a:rPr lang="cs-CZ" sz="2800" dirty="0" smtClean="0">
                <a:latin typeface="Arial" pitchFamily="34" charset="0"/>
                <a:ea typeface="Cambria Math"/>
                <a:cs typeface="Arial" pitchFamily="34" charset="0"/>
              </a:rPr>
              <a:t>= </a:t>
            </a:r>
            <a:r>
              <a:rPr lang="cs-CZ" sz="2800" dirty="0" smtClean="0">
                <a:latin typeface="Cambria Math"/>
                <a:ea typeface="Cambria Math"/>
                <a:cs typeface="Arial" pitchFamily="34" charset="0"/>
              </a:rPr>
              <a:t>∡ </a:t>
            </a:r>
            <a:r>
              <a:rPr lang="cs-CZ" sz="2800" dirty="0" smtClean="0">
                <a:latin typeface="Arial" pitchFamily="34" charset="0"/>
                <a:ea typeface="Cambria Math"/>
                <a:cs typeface="Arial" pitchFamily="34" charset="0"/>
              </a:rPr>
              <a:t>ABY = 70°   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23" name="Přímá spojovací čára 22"/>
          <p:cNvCxnSpPr/>
          <p:nvPr/>
        </p:nvCxnSpPr>
        <p:spPr>
          <a:xfrm rot="16200000" flipV="1">
            <a:off x="2857488" y="3929066"/>
            <a:ext cx="2786082" cy="785818"/>
          </a:xfrm>
          <a:prstGeom prst="line">
            <a:avLst/>
          </a:prstGeom>
          <a:ln w="3810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ovací čára 23"/>
          <p:cNvCxnSpPr/>
          <p:nvPr/>
        </p:nvCxnSpPr>
        <p:spPr>
          <a:xfrm rot="13260000" flipH="1">
            <a:off x="3857620" y="3071810"/>
            <a:ext cx="142876" cy="142876"/>
          </a:xfrm>
          <a:prstGeom prst="line">
            <a:avLst/>
          </a:prstGeom>
          <a:ln w="3810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ovéPole 32"/>
          <p:cNvSpPr txBox="1"/>
          <p:nvPr/>
        </p:nvSpPr>
        <p:spPr>
          <a:xfrm>
            <a:off x="4000496" y="2643182"/>
            <a:ext cx="357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Y</a:t>
            </a:r>
            <a:endParaRPr lang="cs-CZ" sz="28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7" name="TextovéPole 36"/>
          <p:cNvSpPr txBox="1"/>
          <p:nvPr/>
        </p:nvSpPr>
        <p:spPr>
          <a:xfrm>
            <a:off x="5072400" y="3780000"/>
            <a:ext cx="44288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4. D; </a:t>
            </a:r>
            <a:r>
              <a:rPr lang="cs-CZ" sz="2800" dirty="0" err="1" smtClean="0"/>
              <a:t>D</a:t>
            </a:r>
            <a:r>
              <a:rPr lang="cs-CZ" sz="2800" dirty="0" smtClean="0"/>
              <a:t> </a:t>
            </a:r>
            <a:r>
              <a:rPr lang="cs-CZ" sz="2800" dirty="0" smtClean="0">
                <a:latin typeface="Cambria Math"/>
                <a:ea typeface="Cambria Math"/>
              </a:rPr>
              <a:t>∊ ↦ </a:t>
            </a:r>
            <a:r>
              <a:rPr lang="cs-CZ" sz="2800" dirty="0" smtClean="0">
                <a:latin typeface="Arial" pitchFamily="34" charset="0"/>
                <a:ea typeface="Cambria Math"/>
                <a:cs typeface="Arial" pitchFamily="34" charset="0"/>
              </a:rPr>
              <a:t>AX;</a:t>
            </a:r>
            <a:r>
              <a:rPr lang="cs-CZ" sz="2800" dirty="0" smtClean="0"/>
              <a:t> |AD| = d</a:t>
            </a:r>
            <a:r>
              <a:rPr lang="cs-CZ" sz="2800" dirty="0" smtClean="0">
                <a:latin typeface="Arial" pitchFamily="34" charset="0"/>
                <a:ea typeface="Cambria Math"/>
                <a:cs typeface="Arial" pitchFamily="34" charset="0"/>
              </a:rPr>
              <a:t>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800" dirty="0" smtClean="0">
                <a:latin typeface="Arial" pitchFamily="34" charset="0"/>
                <a:ea typeface="Cambria Math"/>
                <a:cs typeface="Arial" pitchFamily="34" charset="0"/>
              </a:rPr>
              <a:t>   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4" name="Skupina 37"/>
          <p:cNvGrpSpPr/>
          <p:nvPr/>
        </p:nvGrpSpPr>
        <p:grpSpPr>
          <a:xfrm>
            <a:off x="4214810" y="5286388"/>
            <a:ext cx="714380" cy="668507"/>
            <a:chOff x="4727208" y="4714884"/>
            <a:chExt cx="714380" cy="668507"/>
          </a:xfrm>
        </p:grpSpPr>
        <p:sp>
          <p:nvSpPr>
            <p:cNvPr id="39" name="Oblouk 38"/>
            <p:cNvSpPr/>
            <p:nvPr/>
          </p:nvSpPr>
          <p:spPr>
            <a:xfrm rot="15085963">
              <a:off x="4762927" y="4704730"/>
              <a:ext cx="642942" cy="714380"/>
            </a:xfrm>
            <a:prstGeom prst="arc">
              <a:avLst>
                <a:gd name="adj1" fmla="val 16200000"/>
                <a:gd name="adj2" fmla="val 623928"/>
              </a:avLst>
            </a:prstGeom>
            <a:ln w="5715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0" name="TextovéPole 39"/>
            <p:cNvSpPr txBox="1"/>
            <p:nvPr/>
          </p:nvSpPr>
          <p:spPr>
            <a:xfrm>
              <a:off x="4786314" y="4714884"/>
              <a:ext cx="42862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l-GR" sz="2800" b="1" dirty="0" smtClean="0">
                  <a:solidFill>
                    <a:srgbClr val="0000FF"/>
                  </a:solidFill>
                  <a:latin typeface="Arial" pitchFamily="34" charset="0"/>
                  <a:ea typeface="Cambria Math"/>
                  <a:cs typeface="Arial" pitchFamily="34" charset="0"/>
                </a:rPr>
                <a:t>β</a:t>
              </a:r>
              <a:endParaRPr lang="cs-CZ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cxnSp>
        <p:nvCxnSpPr>
          <p:cNvPr id="31" name="Přímá spojovací čára 30"/>
          <p:cNvCxnSpPr/>
          <p:nvPr/>
        </p:nvCxnSpPr>
        <p:spPr>
          <a:xfrm rot="5400000" flipH="1" flipV="1">
            <a:off x="1000100" y="4357694"/>
            <a:ext cx="1500198" cy="1214446"/>
          </a:xfrm>
          <a:prstGeom prst="line">
            <a:avLst/>
          </a:prstGeom>
          <a:ln w="5715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ovéPole 41"/>
          <p:cNvSpPr txBox="1"/>
          <p:nvPr/>
        </p:nvSpPr>
        <p:spPr>
          <a:xfrm>
            <a:off x="1857356" y="3786190"/>
            <a:ext cx="357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00FF"/>
                </a:solidFill>
              </a:rPr>
              <a:t>D</a:t>
            </a:r>
            <a:endParaRPr lang="cs-CZ" sz="2800" b="1" dirty="0">
              <a:solidFill>
                <a:srgbClr val="0000FF"/>
              </a:solidFill>
            </a:endParaRPr>
          </a:p>
        </p:txBody>
      </p:sp>
      <p:sp>
        <p:nvSpPr>
          <p:cNvPr id="43" name="TextovéPole 42"/>
          <p:cNvSpPr txBox="1"/>
          <p:nvPr/>
        </p:nvSpPr>
        <p:spPr>
          <a:xfrm>
            <a:off x="5072066" y="4140000"/>
            <a:ext cx="44288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5. p; D </a:t>
            </a:r>
            <a:r>
              <a:rPr lang="cs-CZ" sz="2800" dirty="0" smtClean="0">
                <a:latin typeface="Cambria Math"/>
                <a:ea typeface="Cambria Math"/>
              </a:rPr>
              <a:t>∊ </a:t>
            </a:r>
            <a:r>
              <a:rPr lang="cs-CZ" sz="2800" dirty="0" smtClean="0">
                <a:latin typeface="Arial" pitchFamily="34" charset="0"/>
                <a:ea typeface="Cambria Math"/>
                <a:cs typeface="Arial" pitchFamily="34" charset="0"/>
              </a:rPr>
              <a:t>p; </a:t>
            </a:r>
            <a:r>
              <a:rPr lang="cs-CZ" sz="2800" dirty="0" err="1" smtClean="0">
                <a:latin typeface="Arial" pitchFamily="34" charset="0"/>
                <a:ea typeface="Cambria Math"/>
                <a:cs typeface="Arial" pitchFamily="34" charset="0"/>
              </a:rPr>
              <a:t>p</a:t>
            </a:r>
            <a:r>
              <a:rPr lang="cs-CZ" sz="2800" dirty="0" smtClean="0">
                <a:latin typeface="Arial" pitchFamily="34" charset="0"/>
                <a:ea typeface="Cambria Math"/>
                <a:cs typeface="Arial" pitchFamily="34" charset="0"/>
              </a:rPr>
              <a:t> </a:t>
            </a:r>
            <a:r>
              <a:rPr lang="cs-CZ" sz="2800" dirty="0" smtClean="0">
                <a:latin typeface="Cambria Math"/>
                <a:ea typeface="Cambria Math"/>
              </a:rPr>
              <a:t>∥ </a:t>
            </a:r>
            <a:r>
              <a:rPr lang="cs-CZ" sz="2800" dirty="0" smtClean="0"/>
              <a:t>|AB|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800" dirty="0" smtClean="0">
                <a:latin typeface="Arial" pitchFamily="34" charset="0"/>
                <a:ea typeface="Cambria Math"/>
                <a:cs typeface="Arial" pitchFamily="34" charset="0"/>
              </a:rPr>
              <a:t>   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44" name="Přímá spojovací čára 43"/>
          <p:cNvCxnSpPr/>
          <p:nvPr/>
        </p:nvCxnSpPr>
        <p:spPr>
          <a:xfrm>
            <a:off x="714348" y="4214818"/>
            <a:ext cx="4000528" cy="1588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ovéPole 44"/>
          <p:cNvSpPr txBox="1"/>
          <p:nvPr/>
        </p:nvSpPr>
        <p:spPr>
          <a:xfrm>
            <a:off x="642910" y="4143380"/>
            <a:ext cx="357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B050"/>
                </a:solidFill>
              </a:rPr>
              <a:t>p</a:t>
            </a:r>
            <a:endParaRPr lang="cs-CZ" sz="2800" b="1" dirty="0">
              <a:solidFill>
                <a:srgbClr val="00B050"/>
              </a:solidFill>
            </a:endParaRPr>
          </a:p>
        </p:txBody>
      </p:sp>
      <p:sp>
        <p:nvSpPr>
          <p:cNvPr id="46" name="TextovéPole 45"/>
          <p:cNvSpPr txBox="1"/>
          <p:nvPr/>
        </p:nvSpPr>
        <p:spPr>
          <a:xfrm>
            <a:off x="5072400" y="4500000"/>
            <a:ext cx="4071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6. C; </a:t>
            </a:r>
            <a:r>
              <a:rPr lang="cs-CZ" sz="2800" dirty="0" err="1" smtClean="0"/>
              <a:t>C</a:t>
            </a:r>
            <a:r>
              <a:rPr lang="cs-CZ" sz="2800" dirty="0" smtClean="0"/>
              <a:t> </a:t>
            </a:r>
            <a:r>
              <a:rPr lang="cs-CZ" sz="2800" dirty="0" smtClean="0">
                <a:latin typeface="Cambria Math"/>
                <a:ea typeface="Cambria Math"/>
              </a:rPr>
              <a:t>∊ </a:t>
            </a:r>
            <a:r>
              <a:rPr lang="cs-CZ" sz="2800" dirty="0" smtClean="0">
                <a:latin typeface="Arial" pitchFamily="34" charset="0"/>
                <a:ea typeface="Cambria Math"/>
                <a:cs typeface="Arial" pitchFamily="34" charset="0"/>
              </a:rPr>
              <a:t>p; c </a:t>
            </a:r>
            <a:r>
              <a:rPr lang="cs-CZ" sz="2800" dirty="0" smtClean="0">
                <a:latin typeface="Cambria Math"/>
                <a:ea typeface="Cambria Math"/>
              </a:rPr>
              <a:t>∊ </a:t>
            </a:r>
            <a:r>
              <a:rPr lang="cs-CZ" sz="2800" dirty="0" smtClean="0">
                <a:latin typeface="Arial" pitchFamily="34" charset="0"/>
                <a:ea typeface="Cambria Math"/>
                <a:cs typeface="Arial" pitchFamily="34" charset="0"/>
              </a:rPr>
              <a:t>p</a:t>
            </a:r>
            <a:r>
              <a:rPr lang="cs-CZ" sz="2800" dirty="0" smtClean="0">
                <a:latin typeface="Cambria Math"/>
                <a:ea typeface="Cambria Math"/>
              </a:rPr>
              <a:t> ∩ ↦ </a:t>
            </a:r>
            <a:r>
              <a:rPr lang="cs-CZ" sz="2800" dirty="0" smtClean="0">
                <a:latin typeface="Arial" pitchFamily="34" charset="0"/>
                <a:ea typeface="Cambria Math"/>
                <a:cs typeface="Arial" pitchFamily="34" charset="0"/>
              </a:rPr>
              <a:t>BY</a:t>
            </a:r>
            <a:r>
              <a:rPr lang="cs-CZ" sz="2800" dirty="0" smtClean="0">
                <a:latin typeface="Cambria Math"/>
                <a:ea typeface="Cambria Math"/>
              </a:rPr>
              <a:t> </a:t>
            </a:r>
            <a:r>
              <a:rPr lang="cs-CZ" sz="2800" dirty="0" smtClean="0"/>
              <a:t>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800" dirty="0" smtClean="0">
                <a:latin typeface="Arial" pitchFamily="34" charset="0"/>
                <a:ea typeface="Cambria Math"/>
                <a:cs typeface="Arial" pitchFamily="34" charset="0"/>
              </a:rPr>
              <a:t>   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8" name="TextovéPole 37"/>
          <p:cNvSpPr txBox="1"/>
          <p:nvPr/>
        </p:nvSpPr>
        <p:spPr>
          <a:xfrm>
            <a:off x="4214810" y="3786190"/>
            <a:ext cx="357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00FF"/>
                </a:solidFill>
              </a:rPr>
              <a:t>C</a:t>
            </a:r>
            <a:endParaRPr lang="cs-CZ" sz="2800" b="1" dirty="0">
              <a:solidFill>
                <a:srgbClr val="0000FF"/>
              </a:solidFill>
            </a:endParaRPr>
          </a:p>
        </p:txBody>
      </p:sp>
      <p:sp>
        <p:nvSpPr>
          <p:cNvPr id="47" name="TextovéPole 46"/>
          <p:cNvSpPr txBox="1"/>
          <p:nvPr/>
        </p:nvSpPr>
        <p:spPr>
          <a:xfrm>
            <a:off x="5072400" y="4860000"/>
            <a:ext cx="37147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7. </a:t>
            </a:r>
            <a:r>
              <a:rPr lang="cs-CZ" sz="2800" dirty="0" smtClean="0">
                <a:solidFill>
                  <a:srgbClr val="0000FF"/>
                </a:solidFill>
              </a:rPr>
              <a:t>ABCD </a:t>
            </a:r>
            <a:endParaRPr lang="cs-CZ" sz="2800" dirty="0">
              <a:solidFill>
                <a:srgbClr val="0000FF"/>
              </a:solidFill>
            </a:endParaRPr>
          </a:p>
        </p:txBody>
      </p:sp>
      <p:cxnSp>
        <p:nvCxnSpPr>
          <p:cNvPr id="49" name="Přímá spojovací čára 48"/>
          <p:cNvCxnSpPr/>
          <p:nvPr/>
        </p:nvCxnSpPr>
        <p:spPr>
          <a:xfrm rot="16200000" flipV="1">
            <a:off x="3679025" y="4750603"/>
            <a:ext cx="1500198" cy="428628"/>
          </a:xfrm>
          <a:prstGeom prst="line">
            <a:avLst/>
          </a:prstGeom>
          <a:ln w="5715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Přímá spojovací čára 50"/>
          <p:cNvCxnSpPr/>
          <p:nvPr/>
        </p:nvCxnSpPr>
        <p:spPr>
          <a:xfrm>
            <a:off x="2304000" y="4214818"/>
            <a:ext cx="1900800" cy="1588"/>
          </a:xfrm>
          <a:prstGeom prst="line">
            <a:avLst/>
          </a:prstGeom>
          <a:ln w="3810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extovéPole 7"/>
          <p:cNvSpPr txBox="1"/>
          <p:nvPr/>
        </p:nvSpPr>
        <p:spPr>
          <a:xfrm>
            <a:off x="857224" y="714356"/>
            <a:ext cx="364333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Použitá literatura:</a:t>
            </a:r>
          </a:p>
          <a:p>
            <a:r>
              <a:rPr lang="cs-CZ" dirty="0" smtClean="0"/>
              <a:t>vlastní práce autora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UM-PPT-šablona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DUM-PPT-šablona</Template>
  <TotalTime>781</TotalTime>
  <Words>1085</Words>
  <Application>Microsoft Office PowerPoint</Application>
  <PresentationFormat>Předvádění na obrazovce (4:3)</PresentationFormat>
  <Paragraphs>214</Paragraphs>
  <Slides>17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DUM-PPT-šablona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učebního materiálu</dc:title>
  <dc:creator>Zdeňka Botková</dc:creator>
  <cp:lastModifiedBy>Rumcajs</cp:lastModifiedBy>
  <cp:revision>107</cp:revision>
  <dcterms:created xsi:type="dcterms:W3CDTF">2010-10-19T08:27:42Z</dcterms:created>
  <dcterms:modified xsi:type="dcterms:W3CDTF">2012-01-04T20:10:24Z</dcterms:modified>
</cp:coreProperties>
</file>