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306" r:id="rId3"/>
    <p:sldId id="307" r:id="rId4"/>
    <p:sldId id="308" r:id="rId5"/>
    <p:sldId id="310" r:id="rId6"/>
    <p:sldId id="309" r:id="rId7"/>
    <p:sldId id="311" r:id="rId8"/>
    <p:sldId id="312" r:id="rId9"/>
    <p:sldId id="313" r:id="rId10"/>
    <p:sldId id="315" r:id="rId11"/>
    <p:sldId id="316" r:id="rId12"/>
    <p:sldId id="314" r:id="rId13"/>
    <p:sldId id="317" r:id="rId14"/>
    <p:sldId id="318" r:id="rId15"/>
    <p:sldId id="322" r:id="rId16"/>
    <p:sldId id="323" r:id="rId17"/>
    <p:sldId id="319" r:id="rId18"/>
    <p:sldId id="320" r:id="rId19"/>
    <p:sldId id="321" r:id="rId20"/>
    <p:sldId id="270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114CF3"/>
    <a:srgbClr val="CC00CC"/>
    <a:srgbClr val="D4602C"/>
    <a:srgbClr val="0000FF"/>
    <a:srgbClr val="0066FF"/>
    <a:srgbClr val="00CCFF"/>
    <a:srgbClr val="00FFFF"/>
    <a:srgbClr val="9933FF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C8C85E9-3854-4EC7-A1ED-8AD9378C652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00CC3C-07A8-49A0-B3D5-CA0ADA9A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39B-75B5-4A18-A8FD-97ED8DF5D27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392D-29C6-4206-8713-DB120C8AE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2AFFB-9EAD-44E6-86B6-39DC6D04F29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2B51-1CB6-47A3-B03F-93759F6D24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F220F-F73E-4FD0-BFE9-081683D177B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58718-BDB9-455F-A88E-D444C13C6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B4400-26E1-495D-8EAE-3A74F68793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2491-AA8D-42F1-A97B-9B72AE96D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502A9-0B78-4AE8-BC9D-D04CEA717C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5706-23DA-4121-A7DC-D90D85F03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2C2F6-B071-41E6-836A-CCCCC8B773A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42A4E-BFA4-4FA0-AEE1-40F66C8EC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502E-E0A1-4938-8D26-0CA4B14281F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D62-AC8E-4D9F-9C1B-F0F1154D8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29E80-562B-4808-92DB-6573CFC005E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1731-D9BF-46C3-BA5A-58AB172DE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B9A6-1BDC-47EA-B8D1-00B563636F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75CD1-1E15-4ADB-97B0-7E9DB99442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DE15-1C1B-4013-8970-7626D00B622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8CB1-955B-4134-A086-8CE09E739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00FE4-5C06-4F7D-8287-20F9D2C501D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F2A28-8A49-4403-98E8-3706B6AB46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3FB2FF-5AE1-45E6-A93A-C2567A79754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17373-EE4D-464E-B8AD-9D014A18A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00034" y="3929066"/>
            <a:ext cx="8001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Anotace</a:t>
            </a:r>
            <a:r>
              <a:rPr lang="cs-CZ" b="1" smtClean="0"/>
              <a:t>: </a:t>
            </a:r>
            <a:r>
              <a:rPr lang="cs-CZ" smtClean="0"/>
              <a:t>Prezentace </a:t>
            </a:r>
            <a:r>
              <a:rPr lang="cs-CZ" dirty="0" smtClean="0"/>
              <a:t>je určena pro 7. ročník, výklad učiva obsah trojúhelníku. Žáci pracují v sešitech a pracovních listech (snímek 11) souběžně s promítanou prezentací.</a:t>
            </a:r>
          </a:p>
          <a:p>
            <a:r>
              <a:rPr lang="cs-CZ" b="1" dirty="0" smtClean="0"/>
              <a:t>Období: </a:t>
            </a:r>
            <a:r>
              <a:rPr lang="cs-CZ" dirty="0" smtClean="0"/>
              <a:t>září – prosinec 2011</a:t>
            </a: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28564" y="428604"/>
            <a:ext cx="8715436" cy="2471791"/>
            <a:chOff x="285721" y="500063"/>
            <a:chExt cx="8715436" cy="2471791"/>
          </a:xfrm>
        </p:grpSpPr>
        <p:sp>
          <p:nvSpPr>
            <p:cNvPr id="9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1754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Matematika a její aplikace, matematika, geometrie v rovině a v prostoru, 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o</a:t>
              </a:r>
              <a:r>
                <a:rPr lang="cs-CZ" b="1" smtClean="0"/>
                <a:t>bsah trojúhelníku </a:t>
              </a:r>
            </a:p>
            <a:p>
              <a:r>
                <a:rPr lang="cs-CZ" b="1" dirty="0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VY_42_INOVACE_14/IV. SADA</a:t>
              </a:r>
            </a:p>
          </p:txBody>
        </p:sp>
        <p:sp>
          <p:nvSpPr>
            <p:cNvPr id="10" name="TextovéPole 7"/>
            <p:cNvSpPr txBox="1"/>
            <p:nvPr/>
          </p:nvSpPr>
          <p:spPr>
            <a:xfrm>
              <a:off x="2928926" y="2571744"/>
              <a:ext cx="271464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643042" y="642918"/>
            <a:ext cx="5500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trojúhelníku</a:t>
            </a:r>
            <a:endParaRPr lang="cs-CZ" sz="3200" b="1" cap="all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71472" y="1500174"/>
            <a:ext cx="7715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52" name="Volný tvar 51"/>
          <p:cNvSpPr/>
          <p:nvPr/>
        </p:nvSpPr>
        <p:spPr>
          <a:xfrm>
            <a:off x="1144800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857224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857488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Přímá spojovací čára 15"/>
          <p:cNvCxnSpPr/>
          <p:nvPr/>
        </p:nvCxnSpPr>
        <p:spPr>
          <a:xfrm rot="10800000">
            <a:off x="357158" y="5191200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714348" y="2571744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643042" y="642918"/>
            <a:ext cx="5500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trojúhelníku</a:t>
            </a:r>
            <a:endParaRPr lang="cs-CZ" sz="3200" b="1" cap="all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57224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857488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2" name="Volný tvar 51"/>
          <p:cNvSpPr/>
          <p:nvPr/>
        </p:nvSpPr>
        <p:spPr>
          <a:xfrm>
            <a:off x="1144800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785786" y="2428868"/>
            <a:ext cx="571504" cy="357190"/>
            <a:chOff x="642910" y="1643050"/>
            <a:chExt cx="571504" cy="357190"/>
          </a:xfrm>
        </p:grpSpPr>
        <p:cxnSp>
          <p:nvCxnSpPr>
            <p:cNvPr id="18" name="Přímá spojovací čára 17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357158" y="5000636"/>
            <a:ext cx="571504" cy="357190"/>
            <a:chOff x="642910" y="1643050"/>
            <a:chExt cx="571504" cy="357190"/>
          </a:xfrm>
        </p:grpSpPr>
        <p:cxnSp>
          <p:nvCxnSpPr>
            <p:cNvPr id="23" name="Přímá spojovací čára 22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ovací čára 33"/>
          <p:cNvCxnSpPr/>
          <p:nvPr/>
        </p:nvCxnSpPr>
        <p:spPr>
          <a:xfrm rot="5400000" flipH="1" flipV="1">
            <a:off x="-428660" y="1785926"/>
            <a:ext cx="5286412" cy="38576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 flipH="1" flipV="1">
            <a:off x="4286248" y="1928802"/>
            <a:ext cx="5286412" cy="38576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357158" y="5191200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714348" y="2571744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643042" y="642918"/>
            <a:ext cx="5500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trojúhelníku</a:t>
            </a:r>
            <a:endParaRPr lang="cs-CZ" sz="3200" b="1" cap="all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57224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857488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2" name="Volný tvar 51"/>
          <p:cNvSpPr/>
          <p:nvPr/>
        </p:nvSpPr>
        <p:spPr>
          <a:xfrm>
            <a:off x="1142976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20"/>
          <p:cNvGrpSpPr/>
          <p:nvPr/>
        </p:nvGrpSpPr>
        <p:grpSpPr>
          <a:xfrm>
            <a:off x="785786" y="2428868"/>
            <a:ext cx="571504" cy="357190"/>
            <a:chOff x="642910" y="1643050"/>
            <a:chExt cx="571504" cy="357190"/>
          </a:xfrm>
        </p:grpSpPr>
        <p:cxnSp>
          <p:nvCxnSpPr>
            <p:cNvPr id="18" name="Přímá spojovací čára 17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21"/>
          <p:cNvGrpSpPr/>
          <p:nvPr/>
        </p:nvGrpSpPr>
        <p:grpSpPr>
          <a:xfrm>
            <a:off x="357158" y="5000636"/>
            <a:ext cx="571504" cy="357190"/>
            <a:chOff x="642910" y="1643050"/>
            <a:chExt cx="571504" cy="357190"/>
          </a:xfrm>
        </p:grpSpPr>
        <p:cxnSp>
          <p:nvCxnSpPr>
            <p:cNvPr id="23" name="Přímá spojovací čára 22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46"/>
          <p:cNvGrpSpPr/>
          <p:nvPr/>
        </p:nvGrpSpPr>
        <p:grpSpPr>
          <a:xfrm>
            <a:off x="3679025" y="1276837"/>
            <a:ext cx="245948" cy="616246"/>
            <a:chOff x="3679025" y="1276837"/>
            <a:chExt cx="245948" cy="616246"/>
          </a:xfrm>
        </p:grpSpPr>
        <p:cxnSp>
          <p:nvCxnSpPr>
            <p:cNvPr id="37" name="Přímá spojovací čára 36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47"/>
          <p:cNvGrpSpPr/>
          <p:nvPr/>
        </p:nvGrpSpPr>
        <p:grpSpPr>
          <a:xfrm>
            <a:off x="8358214" y="1500174"/>
            <a:ext cx="245948" cy="616246"/>
            <a:chOff x="3679025" y="1276837"/>
            <a:chExt cx="245948" cy="616246"/>
          </a:xfrm>
        </p:grpSpPr>
        <p:cxnSp>
          <p:nvCxnSpPr>
            <p:cNvPr id="49" name="Přímá spojovací čára 48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ovací čára 33"/>
          <p:cNvCxnSpPr/>
          <p:nvPr/>
        </p:nvCxnSpPr>
        <p:spPr>
          <a:xfrm rot="5400000" flipH="1" flipV="1">
            <a:off x="-428660" y="1785926"/>
            <a:ext cx="5286412" cy="38576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 flipH="1" flipV="1">
            <a:off x="4286248" y="1928802"/>
            <a:ext cx="5286412" cy="38576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357158" y="5191200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714348" y="2571744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643042" y="642918"/>
            <a:ext cx="5500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trojúhelníku</a:t>
            </a:r>
            <a:endParaRPr lang="cs-CZ" sz="3200" b="1" cap="all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57224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857488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2" name="Volný tvar 51"/>
          <p:cNvSpPr/>
          <p:nvPr/>
        </p:nvSpPr>
        <p:spPr>
          <a:xfrm>
            <a:off x="1142976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0"/>
          <p:cNvGrpSpPr/>
          <p:nvPr/>
        </p:nvGrpSpPr>
        <p:grpSpPr>
          <a:xfrm>
            <a:off x="785786" y="2428868"/>
            <a:ext cx="571504" cy="357190"/>
            <a:chOff x="642910" y="1643050"/>
            <a:chExt cx="571504" cy="357190"/>
          </a:xfrm>
        </p:grpSpPr>
        <p:cxnSp>
          <p:nvCxnSpPr>
            <p:cNvPr id="18" name="Přímá spojovací čára 17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21"/>
          <p:cNvGrpSpPr/>
          <p:nvPr/>
        </p:nvGrpSpPr>
        <p:grpSpPr>
          <a:xfrm>
            <a:off x="357158" y="5000636"/>
            <a:ext cx="571504" cy="357190"/>
            <a:chOff x="642910" y="1643050"/>
            <a:chExt cx="571504" cy="357190"/>
          </a:xfrm>
        </p:grpSpPr>
        <p:cxnSp>
          <p:nvCxnSpPr>
            <p:cNvPr id="23" name="Přímá spojovací čára 22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46"/>
          <p:cNvGrpSpPr/>
          <p:nvPr/>
        </p:nvGrpSpPr>
        <p:grpSpPr>
          <a:xfrm>
            <a:off x="3679025" y="1276837"/>
            <a:ext cx="245948" cy="616246"/>
            <a:chOff x="3679025" y="1276837"/>
            <a:chExt cx="245948" cy="616246"/>
          </a:xfrm>
        </p:grpSpPr>
        <p:cxnSp>
          <p:nvCxnSpPr>
            <p:cNvPr id="37" name="Přímá spojovací čára 36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47"/>
          <p:cNvGrpSpPr/>
          <p:nvPr/>
        </p:nvGrpSpPr>
        <p:grpSpPr>
          <a:xfrm>
            <a:off x="8358214" y="1500174"/>
            <a:ext cx="245948" cy="616246"/>
            <a:chOff x="3679025" y="1276837"/>
            <a:chExt cx="245948" cy="616246"/>
          </a:xfrm>
        </p:grpSpPr>
        <p:cxnSp>
          <p:nvCxnSpPr>
            <p:cNvPr id="49" name="Přímá spojovací čára 48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ovéPole 25"/>
          <p:cNvSpPr txBox="1"/>
          <p:nvPr/>
        </p:nvSpPr>
        <p:spPr>
          <a:xfrm>
            <a:off x="7570800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ovací čára 33"/>
          <p:cNvCxnSpPr/>
          <p:nvPr/>
        </p:nvCxnSpPr>
        <p:spPr>
          <a:xfrm rot="5400000" flipH="1" flipV="1">
            <a:off x="-428660" y="1785926"/>
            <a:ext cx="5286412" cy="38576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 flipH="1" flipV="1">
            <a:off x="4286248" y="1928802"/>
            <a:ext cx="5286412" cy="38576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357158" y="5191200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714348" y="2571744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928662" y="428604"/>
            <a:ext cx="72866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Trojúhelník </a:t>
            </a:r>
            <a:r>
              <a:rPr lang="cs-CZ" sz="3200" b="1" cap="all" dirty="0" smtClean="0">
                <a:latin typeface="Cambria Math"/>
                <a:ea typeface="Cambria Math"/>
              </a:rPr>
              <a:t>⟶ </a:t>
            </a:r>
            <a:r>
              <a:rPr lang="cs-CZ" sz="3200" b="1" cap="all" dirty="0" smtClean="0">
                <a:latin typeface="Arial" pitchFamily="34" charset="0"/>
                <a:ea typeface="Cambria Math"/>
                <a:cs typeface="Arial" pitchFamily="34" charset="0"/>
              </a:rPr>
              <a:t>rovnoběžník</a:t>
            </a:r>
            <a:endParaRPr lang="cs-CZ" sz="3200" b="1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57224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857488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Volný tvar 9"/>
          <p:cNvSpPr/>
          <p:nvPr/>
        </p:nvSpPr>
        <p:spPr>
          <a:xfrm rot="10800000">
            <a:off x="3071802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1142976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572396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grpSp>
        <p:nvGrpSpPr>
          <p:cNvPr id="4" name="Skupina 20"/>
          <p:cNvGrpSpPr/>
          <p:nvPr/>
        </p:nvGrpSpPr>
        <p:grpSpPr>
          <a:xfrm>
            <a:off x="785786" y="2428868"/>
            <a:ext cx="571504" cy="357190"/>
            <a:chOff x="642910" y="1643050"/>
            <a:chExt cx="571504" cy="357190"/>
          </a:xfrm>
        </p:grpSpPr>
        <p:cxnSp>
          <p:nvCxnSpPr>
            <p:cNvPr id="18" name="Přímá spojovací čára 17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21"/>
          <p:cNvGrpSpPr/>
          <p:nvPr/>
        </p:nvGrpSpPr>
        <p:grpSpPr>
          <a:xfrm>
            <a:off x="357158" y="5000636"/>
            <a:ext cx="571504" cy="357190"/>
            <a:chOff x="642910" y="1643050"/>
            <a:chExt cx="571504" cy="357190"/>
          </a:xfrm>
        </p:grpSpPr>
        <p:cxnSp>
          <p:nvCxnSpPr>
            <p:cNvPr id="23" name="Přímá spojovací čára 22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46"/>
          <p:cNvGrpSpPr/>
          <p:nvPr/>
        </p:nvGrpSpPr>
        <p:grpSpPr>
          <a:xfrm>
            <a:off x="3679025" y="1276837"/>
            <a:ext cx="245948" cy="616246"/>
            <a:chOff x="3679025" y="1276837"/>
            <a:chExt cx="245948" cy="616246"/>
          </a:xfrm>
        </p:grpSpPr>
        <p:cxnSp>
          <p:nvCxnSpPr>
            <p:cNvPr id="37" name="Přímá spojovací čára 36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47"/>
          <p:cNvGrpSpPr/>
          <p:nvPr/>
        </p:nvGrpSpPr>
        <p:grpSpPr>
          <a:xfrm>
            <a:off x="8358214" y="1500174"/>
            <a:ext cx="245948" cy="616246"/>
            <a:chOff x="3679025" y="1276837"/>
            <a:chExt cx="245948" cy="616246"/>
          </a:xfrm>
        </p:grpSpPr>
        <p:cxnSp>
          <p:nvCxnSpPr>
            <p:cNvPr id="49" name="Přímá spojovací čára 48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ovací čára 33"/>
          <p:cNvCxnSpPr/>
          <p:nvPr/>
        </p:nvCxnSpPr>
        <p:spPr>
          <a:xfrm rot="5400000" flipH="1" flipV="1">
            <a:off x="-428660" y="1785926"/>
            <a:ext cx="5286412" cy="38576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 flipH="1" flipV="1">
            <a:off x="4286248" y="1928802"/>
            <a:ext cx="5286412" cy="38576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357158" y="5191200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>
            <a:off x="714348" y="2571744"/>
            <a:ext cx="8286808" cy="71438"/>
          </a:xfrm>
          <a:prstGeom prst="line">
            <a:avLst/>
          </a:prstGeom>
          <a:ln w="381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rovnoběžníku ABXC</a:t>
            </a:r>
            <a:endParaRPr lang="cs-CZ" sz="3200" b="1" cap="all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57224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857488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0" name="Volný tvar 9"/>
          <p:cNvSpPr/>
          <p:nvPr/>
        </p:nvSpPr>
        <p:spPr>
          <a:xfrm rot="10800000">
            <a:off x="3071802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1142976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572396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grpSp>
        <p:nvGrpSpPr>
          <p:cNvPr id="3" name="Skupina 20"/>
          <p:cNvGrpSpPr/>
          <p:nvPr/>
        </p:nvGrpSpPr>
        <p:grpSpPr>
          <a:xfrm>
            <a:off x="785786" y="2428868"/>
            <a:ext cx="571504" cy="357190"/>
            <a:chOff x="642910" y="1643050"/>
            <a:chExt cx="571504" cy="357190"/>
          </a:xfrm>
        </p:grpSpPr>
        <p:cxnSp>
          <p:nvCxnSpPr>
            <p:cNvPr id="18" name="Přímá spojovací čára 17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21"/>
          <p:cNvGrpSpPr/>
          <p:nvPr/>
        </p:nvGrpSpPr>
        <p:grpSpPr>
          <a:xfrm>
            <a:off x="357158" y="5000636"/>
            <a:ext cx="571504" cy="357190"/>
            <a:chOff x="642910" y="1643050"/>
            <a:chExt cx="571504" cy="357190"/>
          </a:xfrm>
        </p:grpSpPr>
        <p:cxnSp>
          <p:nvCxnSpPr>
            <p:cNvPr id="23" name="Přímá spojovací čára 22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46"/>
          <p:cNvGrpSpPr/>
          <p:nvPr/>
        </p:nvGrpSpPr>
        <p:grpSpPr>
          <a:xfrm>
            <a:off x="3679025" y="1276837"/>
            <a:ext cx="245948" cy="616246"/>
            <a:chOff x="3679025" y="1276837"/>
            <a:chExt cx="245948" cy="616246"/>
          </a:xfrm>
        </p:grpSpPr>
        <p:cxnSp>
          <p:nvCxnSpPr>
            <p:cNvPr id="37" name="Přímá spojovací čára 36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47"/>
          <p:cNvGrpSpPr/>
          <p:nvPr/>
        </p:nvGrpSpPr>
        <p:grpSpPr>
          <a:xfrm>
            <a:off x="8358214" y="1500174"/>
            <a:ext cx="245948" cy="616246"/>
            <a:chOff x="3679025" y="1276837"/>
            <a:chExt cx="245948" cy="616246"/>
          </a:xfrm>
        </p:grpSpPr>
        <p:cxnSp>
          <p:nvCxnSpPr>
            <p:cNvPr id="49" name="Přímá spojovací čára 48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857224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857488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Volný tvar 9"/>
          <p:cNvSpPr/>
          <p:nvPr/>
        </p:nvSpPr>
        <p:spPr>
          <a:xfrm rot="10800000">
            <a:off x="3071802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1142976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>
            <a:stCxn id="52" idx="0"/>
          </p:cNvCxnSpPr>
          <p:nvPr/>
        </p:nvCxnSpPr>
        <p:spPr>
          <a:xfrm flipH="1">
            <a:off x="3071802" y="2571744"/>
            <a:ext cx="3214" cy="2643206"/>
          </a:xfrm>
          <a:prstGeom prst="line">
            <a:avLst/>
          </a:prstGeom>
          <a:ln w="76200">
            <a:solidFill>
              <a:srgbClr val="CC00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214678" y="378619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C00CC"/>
                </a:solidFill>
              </a:rPr>
              <a:t>v</a:t>
            </a:r>
            <a:r>
              <a:rPr lang="cs-CZ" sz="2800" b="1" baseline="-25000" dirty="0" err="1" smtClean="0">
                <a:solidFill>
                  <a:srgbClr val="CC00CC"/>
                </a:solidFill>
              </a:rPr>
              <a:t>a</a:t>
            </a: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 rot="5400000">
            <a:off x="3210409" y="5004905"/>
            <a:ext cx="79976" cy="71438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louk 32"/>
          <p:cNvSpPr/>
          <p:nvPr/>
        </p:nvSpPr>
        <p:spPr>
          <a:xfrm rot="551363">
            <a:off x="2695093" y="4770613"/>
            <a:ext cx="755062" cy="710881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7858148" y="214311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143372" y="1428736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 = a . </a:t>
            </a:r>
            <a:r>
              <a:rPr lang="cs-CZ" sz="4000" b="1" dirty="0" err="1" smtClean="0">
                <a:solidFill>
                  <a:srgbClr val="C00000"/>
                </a:solidFill>
              </a:rPr>
              <a:t>v</a:t>
            </a:r>
            <a:r>
              <a:rPr lang="cs-CZ" sz="4000" b="1" baseline="-25000" dirty="0" err="1" smtClean="0">
                <a:solidFill>
                  <a:srgbClr val="C00000"/>
                </a:solidFill>
              </a:rPr>
              <a:t>a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214678" y="528638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</a:rPr>
              <a:t>a</a:t>
            </a:r>
            <a:endParaRPr lang="cs-CZ" sz="2800" b="1" dirty="0">
              <a:solidFill>
                <a:srgbClr val="CC00CC"/>
              </a:solidFill>
            </a:endParaRPr>
          </a:p>
        </p:txBody>
      </p:sp>
      <p:cxnSp>
        <p:nvCxnSpPr>
          <p:cNvPr id="48" name="Přímá spojovací čára 47"/>
          <p:cNvCxnSpPr>
            <a:stCxn id="52" idx="1"/>
            <a:endCxn id="10" idx="0"/>
          </p:cNvCxnSpPr>
          <p:nvPr/>
        </p:nvCxnSpPr>
        <p:spPr>
          <a:xfrm>
            <a:off x="1142976" y="5211705"/>
            <a:ext cx="4790012" cy="44246"/>
          </a:xfrm>
          <a:prstGeom prst="line">
            <a:avLst/>
          </a:prstGeom>
          <a:ln w="7620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rovnoběžníku ABXC</a:t>
            </a:r>
            <a:endParaRPr lang="cs-CZ" sz="3200" b="1" cap="all" dirty="0"/>
          </a:p>
        </p:txBody>
      </p:sp>
      <p:sp>
        <p:nvSpPr>
          <p:cNvPr id="22" name="Zástupný symbol pro text 21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857224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54292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857488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Volný tvar 9"/>
          <p:cNvSpPr/>
          <p:nvPr/>
        </p:nvSpPr>
        <p:spPr>
          <a:xfrm rot="10800000">
            <a:off x="3071802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noFill/>
          <a:ln w="38100">
            <a:solidFill>
              <a:schemeClr val="tx1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1142976" y="2571744"/>
            <a:ext cx="4793226" cy="2684207"/>
          </a:xfrm>
          <a:custGeom>
            <a:avLst/>
            <a:gdLst>
              <a:gd name="connsiteX0" fmla="*/ 1932039 w 4793226"/>
              <a:gd name="connsiteY0" fmla="*/ 0 h 2684207"/>
              <a:gd name="connsiteX1" fmla="*/ 0 w 4793226"/>
              <a:gd name="connsiteY1" fmla="*/ 2639961 h 2684207"/>
              <a:gd name="connsiteX2" fmla="*/ 4793226 w 4793226"/>
              <a:gd name="connsiteY2" fmla="*/ 2684207 h 2684207"/>
              <a:gd name="connsiteX3" fmla="*/ 1932039 w 4793226"/>
              <a:gd name="connsiteY3" fmla="*/ 0 h 2684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93226" h="2684207">
                <a:moveTo>
                  <a:pt x="1932039" y="0"/>
                </a:moveTo>
                <a:lnTo>
                  <a:pt x="0" y="2639961"/>
                </a:lnTo>
                <a:lnTo>
                  <a:pt x="4793226" y="2684207"/>
                </a:lnTo>
                <a:lnTo>
                  <a:pt x="193203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>
            <a:stCxn id="52" idx="0"/>
          </p:cNvCxnSpPr>
          <p:nvPr/>
        </p:nvCxnSpPr>
        <p:spPr>
          <a:xfrm flipH="1">
            <a:off x="3071802" y="2571744"/>
            <a:ext cx="3214" cy="2643206"/>
          </a:xfrm>
          <a:prstGeom prst="line">
            <a:avLst/>
          </a:prstGeom>
          <a:ln w="76200">
            <a:solidFill>
              <a:srgbClr val="CC00CC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214678" y="378619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C00CC"/>
                </a:solidFill>
              </a:rPr>
              <a:t>v</a:t>
            </a:r>
            <a:r>
              <a:rPr lang="cs-CZ" sz="2800" b="1" baseline="-25000" dirty="0" err="1" smtClean="0">
                <a:solidFill>
                  <a:srgbClr val="CC00CC"/>
                </a:solidFill>
              </a:rPr>
              <a:t>a</a:t>
            </a: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 rot="5400000">
            <a:off x="3210409" y="5004905"/>
            <a:ext cx="79976" cy="71438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louk 32"/>
          <p:cNvSpPr/>
          <p:nvPr/>
        </p:nvSpPr>
        <p:spPr>
          <a:xfrm rot="551363">
            <a:off x="2695093" y="4770613"/>
            <a:ext cx="755062" cy="710881"/>
          </a:xfrm>
          <a:prstGeom prst="arc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7858148" y="214311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cxnSp>
        <p:nvCxnSpPr>
          <p:cNvPr id="39" name="Přímá spojovací čára 38"/>
          <p:cNvCxnSpPr/>
          <p:nvPr/>
        </p:nvCxnSpPr>
        <p:spPr>
          <a:xfrm flipV="1">
            <a:off x="7143768" y="5643578"/>
            <a:ext cx="1285884" cy="6636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214678" y="528638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</a:rPr>
              <a:t>a</a:t>
            </a:r>
            <a:endParaRPr lang="cs-CZ" sz="2800" b="1" dirty="0">
              <a:solidFill>
                <a:srgbClr val="CC00CC"/>
              </a:solidFill>
            </a:endParaRPr>
          </a:p>
        </p:txBody>
      </p:sp>
      <p:cxnSp>
        <p:nvCxnSpPr>
          <p:cNvPr id="48" name="Přímá spojovací čára 47"/>
          <p:cNvCxnSpPr>
            <a:stCxn id="52" idx="1"/>
            <a:endCxn id="10" idx="0"/>
          </p:cNvCxnSpPr>
          <p:nvPr/>
        </p:nvCxnSpPr>
        <p:spPr>
          <a:xfrm>
            <a:off x="1142976" y="5211705"/>
            <a:ext cx="4790012" cy="44246"/>
          </a:xfrm>
          <a:prstGeom prst="line">
            <a:avLst/>
          </a:prstGeom>
          <a:ln w="7620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trojúhelníku  ABC</a:t>
            </a:r>
            <a:endParaRPr lang="cs-CZ" sz="3200" b="1" cap="all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6143636" y="5000636"/>
            <a:ext cx="2500330" cy="1156279"/>
            <a:chOff x="6143636" y="5000636"/>
            <a:chExt cx="2500330" cy="1156279"/>
          </a:xfrm>
        </p:grpSpPr>
        <p:grpSp>
          <p:nvGrpSpPr>
            <p:cNvPr id="3" name="Skupina 43"/>
            <p:cNvGrpSpPr/>
            <p:nvPr/>
          </p:nvGrpSpPr>
          <p:grpSpPr>
            <a:xfrm>
              <a:off x="7215206" y="5000636"/>
              <a:ext cx="1428760" cy="1156279"/>
              <a:chOff x="7358082" y="1071546"/>
              <a:chExt cx="1428760" cy="1156279"/>
            </a:xfrm>
          </p:grpSpPr>
          <p:sp>
            <p:nvSpPr>
              <p:cNvPr id="41" name="TextovéPole 40"/>
              <p:cNvSpPr txBox="1"/>
              <p:nvPr/>
            </p:nvSpPr>
            <p:spPr>
              <a:xfrm>
                <a:off x="7358082" y="1071546"/>
                <a:ext cx="142876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C00000"/>
                    </a:solidFill>
                  </a:rPr>
                  <a:t>a . </a:t>
                </a:r>
                <a:r>
                  <a:rPr lang="cs-CZ" sz="3200" b="1" dirty="0" err="1" smtClean="0">
                    <a:solidFill>
                      <a:srgbClr val="C00000"/>
                    </a:solidFill>
                  </a:rPr>
                  <a:t>v</a:t>
                </a:r>
                <a:r>
                  <a:rPr lang="cs-CZ" sz="3200" b="1" baseline="-25000" dirty="0" err="1" smtClean="0">
                    <a:solidFill>
                      <a:srgbClr val="C00000"/>
                    </a:solidFill>
                  </a:rPr>
                  <a:t>a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7715272" y="1643050"/>
                <a:ext cx="50006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C00000"/>
                    </a:solidFill>
                  </a:rPr>
                  <a:t>2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p:grpSp>
        <p:sp>
          <p:nvSpPr>
            <p:cNvPr id="22" name="TextovéPole 21"/>
            <p:cNvSpPr txBox="1"/>
            <p:nvPr/>
          </p:nvSpPr>
          <p:spPr>
            <a:xfrm>
              <a:off x="6143636" y="5286388"/>
              <a:ext cx="11430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S =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trojúhelníku  ABC</a:t>
            </a:r>
            <a:endParaRPr lang="cs-CZ" sz="3200" b="1" cap="all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500166" y="612742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29256" y="519873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28926" y="191258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6" name="Volný tvar 25"/>
          <p:cNvSpPr/>
          <p:nvPr/>
        </p:nvSpPr>
        <p:spPr>
          <a:xfrm>
            <a:off x="2143108" y="2555528"/>
            <a:ext cx="3406878" cy="3628103"/>
          </a:xfrm>
          <a:custGeom>
            <a:avLst/>
            <a:gdLst>
              <a:gd name="connsiteX0" fmla="*/ 1342104 w 3406878"/>
              <a:gd name="connsiteY0" fmla="*/ 0 h 3628103"/>
              <a:gd name="connsiteX1" fmla="*/ 0 w 3406878"/>
              <a:gd name="connsiteY1" fmla="*/ 3628103 h 3628103"/>
              <a:gd name="connsiteX2" fmla="*/ 3406878 w 3406878"/>
              <a:gd name="connsiteY2" fmla="*/ 2448232 h 3628103"/>
              <a:gd name="connsiteX3" fmla="*/ 1342104 w 3406878"/>
              <a:gd name="connsiteY3" fmla="*/ 0 h 3628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06878" h="3628103">
                <a:moveTo>
                  <a:pt x="1342104" y="0"/>
                </a:moveTo>
                <a:lnTo>
                  <a:pt x="0" y="3628103"/>
                </a:lnTo>
                <a:lnTo>
                  <a:pt x="3406878" y="2448232"/>
                </a:lnTo>
                <a:lnTo>
                  <a:pt x="1342104" y="0"/>
                </a:lnTo>
                <a:close/>
              </a:path>
            </a:pathLst>
          </a:custGeom>
          <a:solidFill>
            <a:srgbClr val="00B0F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trojúhelníku  ABC</a:t>
            </a:r>
            <a:endParaRPr lang="cs-CZ" sz="3200" b="1" cap="all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500166" y="1285860"/>
            <a:ext cx="6072230" cy="5364788"/>
            <a:chOff x="1500166" y="1285860"/>
            <a:chExt cx="6072230" cy="5364788"/>
          </a:xfrm>
        </p:grpSpPr>
        <p:grpSp>
          <p:nvGrpSpPr>
            <p:cNvPr id="10" name="Skupina 9"/>
            <p:cNvGrpSpPr/>
            <p:nvPr/>
          </p:nvGrpSpPr>
          <p:grpSpPr>
            <a:xfrm>
              <a:off x="1500166" y="1357298"/>
              <a:ext cx="5407142" cy="5293350"/>
              <a:chOff x="785786" y="1159200"/>
              <a:chExt cx="5407142" cy="5293350"/>
            </a:xfrm>
          </p:grpSpPr>
          <p:sp>
            <p:nvSpPr>
              <p:cNvPr id="53" name="TextovéPole 52"/>
              <p:cNvSpPr txBox="1"/>
              <p:nvPr/>
            </p:nvSpPr>
            <p:spPr>
              <a:xfrm>
                <a:off x="785786" y="5929330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A</a:t>
                </a:r>
                <a:endParaRPr lang="cs-CZ" sz="2800" dirty="0"/>
              </a:p>
            </p:txBody>
          </p:sp>
          <p:sp>
            <p:nvSpPr>
              <p:cNvPr id="54" name="TextovéPole 53"/>
              <p:cNvSpPr txBox="1"/>
              <p:nvPr/>
            </p:nvSpPr>
            <p:spPr>
              <a:xfrm>
                <a:off x="4714876" y="5000636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B</a:t>
                </a:r>
                <a:endParaRPr lang="cs-CZ" sz="2800" dirty="0"/>
              </a:p>
            </p:txBody>
          </p:sp>
          <p:sp>
            <p:nvSpPr>
              <p:cNvPr id="55" name="TextovéPole 54"/>
              <p:cNvSpPr txBox="1"/>
              <p:nvPr/>
            </p:nvSpPr>
            <p:spPr>
              <a:xfrm>
                <a:off x="2214546" y="1714488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C</a:t>
                </a:r>
                <a:endParaRPr lang="cs-CZ" sz="2800" dirty="0"/>
              </a:p>
            </p:txBody>
          </p:sp>
          <p:sp>
            <p:nvSpPr>
              <p:cNvPr id="27" name="Volný tvar 26"/>
              <p:cNvSpPr/>
              <p:nvPr/>
            </p:nvSpPr>
            <p:spPr>
              <a:xfrm>
                <a:off x="1428728" y="2357430"/>
                <a:ext cx="3406878" cy="3628103"/>
              </a:xfrm>
              <a:custGeom>
                <a:avLst/>
                <a:gdLst>
                  <a:gd name="connsiteX0" fmla="*/ 1342104 w 3406878"/>
                  <a:gd name="connsiteY0" fmla="*/ 0 h 3628103"/>
                  <a:gd name="connsiteX1" fmla="*/ 0 w 3406878"/>
                  <a:gd name="connsiteY1" fmla="*/ 3628103 h 3628103"/>
                  <a:gd name="connsiteX2" fmla="*/ 3406878 w 3406878"/>
                  <a:gd name="connsiteY2" fmla="*/ 2448232 h 3628103"/>
                  <a:gd name="connsiteX3" fmla="*/ 1342104 w 3406878"/>
                  <a:gd name="connsiteY3" fmla="*/ 0 h 362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06878" h="3628103">
                    <a:moveTo>
                      <a:pt x="1342104" y="0"/>
                    </a:moveTo>
                    <a:lnTo>
                      <a:pt x="0" y="3628103"/>
                    </a:lnTo>
                    <a:lnTo>
                      <a:pt x="3406878" y="2448232"/>
                    </a:lnTo>
                    <a:lnTo>
                      <a:pt x="1342104" y="0"/>
                    </a:lnTo>
                    <a:close/>
                  </a:path>
                </a:pathLst>
              </a:custGeom>
              <a:solidFill>
                <a:srgbClr val="00B0F0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Volný tvar 8"/>
              <p:cNvSpPr/>
              <p:nvPr/>
            </p:nvSpPr>
            <p:spPr>
              <a:xfrm rot="10800000">
                <a:off x="2786050" y="1159200"/>
                <a:ext cx="3406878" cy="3628103"/>
              </a:xfrm>
              <a:custGeom>
                <a:avLst/>
                <a:gdLst>
                  <a:gd name="connsiteX0" fmla="*/ 1342104 w 3406878"/>
                  <a:gd name="connsiteY0" fmla="*/ 0 h 3628103"/>
                  <a:gd name="connsiteX1" fmla="*/ 0 w 3406878"/>
                  <a:gd name="connsiteY1" fmla="*/ 3628103 h 3628103"/>
                  <a:gd name="connsiteX2" fmla="*/ 3406878 w 3406878"/>
                  <a:gd name="connsiteY2" fmla="*/ 2448232 h 3628103"/>
                  <a:gd name="connsiteX3" fmla="*/ 1342104 w 3406878"/>
                  <a:gd name="connsiteY3" fmla="*/ 0 h 362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06878" h="3628103">
                    <a:moveTo>
                      <a:pt x="1342104" y="0"/>
                    </a:moveTo>
                    <a:lnTo>
                      <a:pt x="0" y="3628103"/>
                    </a:lnTo>
                    <a:lnTo>
                      <a:pt x="3406878" y="2448232"/>
                    </a:lnTo>
                    <a:lnTo>
                      <a:pt x="1342104" y="0"/>
                    </a:lnTo>
                    <a:close/>
                  </a:path>
                </a:pathLst>
              </a:custGeom>
              <a:solidFill>
                <a:srgbClr val="FF0000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7000892" y="1285860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X</a:t>
              </a:r>
              <a:endParaRPr lang="cs-CZ" sz="28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1500166" y="1285860"/>
            <a:ext cx="6072230" cy="5364788"/>
            <a:chOff x="1500166" y="1285860"/>
            <a:chExt cx="6072230" cy="5364788"/>
          </a:xfrm>
        </p:grpSpPr>
        <p:grpSp>
          <p:nvGrpSpPr>
            <p:cNvPr id="34" name="Skupina 9"/>
            <p:cNvGrpSpPr/>
            <p:nvPr/>
          </p:nvGrpSpPr>
          <p:grpSpPr>
            <a:xfrm>
              <a:off x="1500166" y="1357298"/>
              <a:ext cx="5407142" cy="5293350"/>
              <a:chOff x="785786" y="1159200"/>
              <a:chExt cx="5407142" cy="5293350"/>
            </a:xfrm>
          </p:grpSpPr>
          <p:sp>
            <p:nvSpPr>
              <p:cNvPr id="36" name="TextovéPole 35"/>
              <p:cNvSpPr txBox="1"/>
              <p:nvPr/>
            </p:nvSpPr>
            <p:spPr>
              <a:xfrm>
                <a:off x="785786" y="5929330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A</a:t>
                </a:r>
                <a:endParaRPr lang="cs-CZ" sz="2800" dirty="0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4714876" y="5000636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B</a:t>
                </a:r>
                <a:endParaRPr lang="cs-CZ" sz="2800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2214546" y="1714488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C</a:t>
                </a:r>
                <a:endParaRPr lang="cs-CZ" sz="2800" dirty="0"/>
              </a:p>
            </p:txBody>
          </p:sp>
          <p:sp>
            <p:nvSpPr>
              <p:cNvPr id="40" name="Volný tvar 39"/>
              <p:cNvSpPr/>
              <p:nvPr/>
            </p:nvSpPr>
            <p:spPr>
              <a:xfrm>
                <a:off x="1428728" y="2357430"/>
                <a:ext cx="3406878" cy="3628103"/>
              </a:xfrm>
              <a:custGeom>
                <a:avLst/>
                <a:gdLst>
                  <a:gd name="connsiteX0" fmla="*/ 1342104 w 3406878"/>
                  <a:gd name="connsiteY0" fmla="*/ 0 h 3628103"/>
                  <a:gd name="connsiteX1" fmla="*/ 0 w 3406878"/>
                  <a:gd name="connsiteY1" fmla="*/ 3628103 h 3628103"/>
                  <a:gd name="connsiteX2" fmla="*/ 3406878 w 3406878"/>
                  <a:gd name="connsiteY2" fmla="*/ 2448232 h 3628103"/>
                  <a:gd name="connsiteX3" fmla="*/ 1342104 w 3406878"/>
                  <a:gd name="connsiteY3" fmla="*/ 0 h 362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06878" h="3628103">
                    <a:moveTo>
                      <a:pt x="1342104" y="0"/>
                    </a:moveTo>
                    <a:lnTo>
                      <a:pt x="0" y="3628103"/>
                    </a:lnTo>
                    <a:lnTo>
                      <a:pt x="3406878" y="2448232"/>
                    </a:lnTo>
                    <a:lnTo>
                      <a:pt x="1342104" y="0"/>
                    </a:lnTo>
                    <a:close/>
                  </a:path>
                </a:pathLst>
              </a:custGeom>
              <a:solidFill>
                <a:srgbClr val="00B0F0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Volný tvar 41"/>
              <p:cNvSpPr/>
              <p:nvPr/>
            </p:nvSpPr>
            <p:spPr>
              <a:xfrm rot="10800000">
                <a:off x="2786050" y="1159200"/>
                <a:ext cx="3406878" cy="3628103"/>
              </a:xfrm>
              <a:custGeom>
                <a:avLst/>
                <a:gdLst>
                  <a:gd name="connsiteX0" fmla="*/ 1342104 w 3406878"/>
                  <a:gd name="connsiteY0" fmla="*/ 0 h 3628103"/>
                  <a:gd name="connsiteX1" fmla="*/ 0 w 3406878"/>
                  <a:gd name="connsiteY1" fmla="*/ 3628103 h 3628103"/>
                  <a:gd name="connsiteX2" fmla="*/ 3406878 w 3406878"/>
                  <a:gd name="connsiteY2" fmla="*/ 2448232 h 3628103"/>
                  <a:gd name="connsiteX3" fmla="*/ 1342104 w 3406878"/>
                  <a:gd name="connsiteY3" fmla="*/ 0 h 362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06878" h="3628103">
                    <a:moveTo>
                      <a:pt x="1342104" y="0"/>
                    </a:moveTo>
                    <a:lnTo>
                      <a:pt x="0" y="3628103"/>
                    </a:lnTo>
                    <a:lnTo>
                      <a:pt x="3406878" y="2448232"/>
                    </a:lnTo>
                    <a:lnTo>
                      <a:pt x="1342104" y="0"/>
                    </a:lnTo>
                    <a:close/>
                  </a:path>
                </a:pathLst>
              </a:custGeom>
              <a:solidFill>
                <a:srgbClr val="FF0000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5" name="TextovéPole 34"/>
            <p:cNvSpPr txBox="1"/>
            <p:nvPr/>
          </p:nvSpPr>
          <p:spPr>
            <a:xfrm>
              <a:off x="7000892" y="1285860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X</a:t>
              </a:r>
              <a:endParaRPr lang="cs-CZ" sz="2800" dirty="0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928926" y="4143380"/>
            <a:ext cx="2568554" cy="857256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571868" y="450057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</a:t>
            </a:r>
            <a:r>
              <a:rPr lang="cs-CZ" sz="2800" b="1" baseline="-25000" dirty="0" err="1" smtClean="0"/>
              <a:t>b</a:t>
            </a:r>
            <a:endParaRPr lang="cs-CZ" sz="2800" b="1" dirty="0"/>
          </a:p>
        </p:txBody>
      </p:sp>
      <p:grpSp>
        <p:nvGrpSpPr>
          <p:cNvPr id="47" name="Skupina 46"/>
          <p:cNvGrpSpPr/>
          <p:nvPr/>
        </p:nvGrpSpPr>
        <p:grpSpPr>
          <a:xfrm rot="261219">
            <a:off x="2597630" y="3813824"/>
            <a:ext cx="755062" cy="710881"/>
            <a:chOff x="0" y="1142984"/>
            <a:chExt cx="755062" cy="710881"/>
          </a:xfrm>
        </p:grpSpPr>
        <p:sp>
          <p:nvSpPr>
            <p:cNvPr id="32" name="Elipsa 31"/>
            <p:cNvSpPr/>
            <p:nvPr/>
          </p:nvSpPr>
          <p:spPr>
            <a:xfrm rot="5400000">
              <a:off x="515316" y="1377276"/>
              <a:ext cx="79976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Oblouk 32"/>
            <p:cNvSpPr/>
            <p:nvPr/>
          </p:nvSpPr>
          <p:spPr>
            <a:xfrm rot="551363">
              <a:off x="0" y="1142984"/>
              <a:ext cx="755062" cy="71088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2285984" y="407194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trojúhelníku  ABC</a:t>
            </a:r>
            <a:endParaRPr lang="cs-CZ" sz="3200" b="1" cap="al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9"/>
          <p:cNvGrpSpPr/>
          <p:nvPr/>
        </p:nvGrpSpPr>
        <p:grpSpPr>
          <a:xfrm>
            <a:off x="1500166" y="1285860"/>
            <a:ext cx="6072230" cy="5364788"/>
            <a:chOff x="1500166" y="1285860"/>
            <a:chExt cx="6072230" cy="5364788"/>
          </a:xfrm>
        </p:grpSpPr>
        <p:grpSp>
          <p:nvGrpSpPr>
            <p:cNvPr id="4" name="Skupina 9"/>
            <p:cNvGrpSpPr/>
            <p:nvPr/>
          </p:nvGrpSpPr>
          <p:grpSpPr>
            <a:xfrm>
              <a:off x="1500166" y="1357298"/>
              <a:ext cx="5407142" cy="5293350"/>
              <a:chOff x="785786" y="1159200"/>
              <a:chExt cx="5407142" cy="5293350"/>
            </a:xfrm>
          </p:grpSpPr>
          <p:sp>
            <p:nvSpPr>
              <p:cNvPr id="36" name="TextovéPole 35"/>
              <p:cNvSpPr txBox="1"/>
              <p:nvPr/>
            </p:nvSpPr>
            <p:spPr>
              <a:xfrm>
                <a:off x="785786" y="5929330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A</a:t>
                </a:r>
                <a:endParaRPr lang="cs-CZ" sz="2800" dirty="0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4714876" y="5000636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B</a:t>
                </a:r>
                <a:endParaRPr lang="cs-CZ" sz="2800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2214546" y="1714488"/>
                <a:ext cx="5715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C</a:t>
                </a:r>
                <a:endParaRPr lang="cs-CZ" sz="2800" dirty="0"/>
              </a:p>
            </p:txBody>
          </p:sp>
          <p:sp>
            <p:nvSpPr>
              <p:cNvPr id="40" name="Volný tvar 39"/>
              <p:cNvSpPr/>
              <p:nvPr/>
            </p:nvSpPr>
            <p:spPr>
              <a:xfrm>
                <a:off x="1428728" y="2357430"/>
                <a:ext cx="3406878" cy="3628103"/>
              </a:xfrm>
              <a:custGeom>
                <a:avLst/>
                <a:gdLst>
                  <a:gd name="connsiteX0" fmla="*/ 1342104 w 3406878"/>
                  <a:gd name="connsiteY0" fmla="*/ 0 h 3628103"/>
                  <a:gd name="connsiteX1" fmla="*/ 0 w 3406878"/>
                  <a:gd name="connsiteY1" fmla="*/ 3628103 h 3628103"/>
                  <a:gd name="connsiteX2" fmla="*/ 3406878 w 3406878"/>
                  <a:gd name="connsiteY2" fmla="*/ 2448232 h 3628103"/>
                  <a:gd name="connsiteX3" fmla="*/ 1342104 w 3406878"/>
                  <a:gd name="connsiteY3" fmla="*/ 0 h 362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06878" h="3628103">
                    <a:moveTo>
                      <a:pt x="1342104" y="0"/>
                    </a:moveTo>
                    <a:lnTo>
                      <a:pt x="0" y="3628103"/>
                    </a:lnTo>
                    <a:lnTo>
                      <a:pt x="3406878" y="2448232"/>
                    </a:lnTo>
                    <a:lnTo>
                      <a:pt x="1342104" y="0"/>
                    </a:lnTo>
                    <a:close/>
                  </a:path>
                </a:pathLst>
              </a:custGeom>
              <a:solidFill>
                <a:srgbClr val="00B0F0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Volný tvar 41"/>
              <p:cNvSpPr/>
              <p:nvPr/>
            </p:nvSpPr>
            <p:spPr>
              <a:xfrm rot="10800000">
                <a:off x="2786050" y="1159200"/>
                <a:ext cx="3406878" cy="3628103"/>
              </a:xfrm>
              <a:custGeom>
                <a:avLst/>
                <a:gdLst>
                  <a:gd name="connsiteX0" fmla="*/ 1342104 w 3406878"/>
                  <a:gd name="connsiteY0" fmla="*/ 0 h 3628103"/>
                  <a:gd name="connsiteX1" fmla="*/ 0 w 3406878"/>
                  <a:gd name="connsiteY1" fmla="*/ 3628103 h 3628103"/>
                  <a:gd name="connsiteX2" fmla="*/ 3406878 w 3406878"/>
                  <a:gd name="connsiteY2" fmla="*/ 2448232 h 3628103"/>
                  <a:gd name="connsiteX3" fmla="*/ 1342104 w 3406878"/>
                  <a:gd name="connsiteY3" fmla="*/ 0 h 362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406878" h="3628103">
                    <a:moveTo>
                      <a:pt x="1342104" y="0"/>
                    </a:moveTo>
                    <a:lnTo>
                      <a:pt x="0" y="3628103"/>
                    </a:lnTo>
                    <a:lnTo>
                      <a:pt x="3406878" y="2448232"/>
                    </a:lnTo>
                    <a:lnTo>
                      <a:pt x="1342104" y="0"/>
                    </a:lnTo>
                    <a:close/>
                  </a:path>
                </a:pathLst>
              </a:custGeom>
              <a:solidFill>
                <a:srgbClr val="FF0000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5" name="TextovéPole 34"/>
            <p:cNvSpPr txBox="1"/>
            <p:nvPr/>
          </p:nvSpPr>
          <p:spPr>
            <a:xfrm>
              <a:off x="7000892" y="1285860"/>
              <a:ext cx="5715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X</a:t>
              </a:r>
              <a:endParaRPr lang="cs-CZ" sz="2800" dirty="0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928926" y="4143380"/>
            <a:ext cx="2568554" cy="857256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571868" y="450057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</a:t>
            </a:r>
            <a:r>
              <a:rPr lang="cs-CZ" sz="2800" b="1" baseline="-25000" dirty="0" err="1" smtClean="0"/>
              <a:t>b</a:t>
            </a:r>
            <a:endParaRPr lang="cs-CZ" sz="2800" b="1" dirty="0"/>
          </a:p>
        </p:txBody>
      </p:sp>
      <p:grpSp>
        <p:nvGrpSpPr>
          <p:cNvPr id="5" name="Skupina 46"/>
          <p:cNvGrpSpPr/>
          <p:nvPr/>
        </p:nvGrpSpPr>
        <p:grpSpPr>
          <a:xfrm rot="261219">
            <a:off x="2597630" y="3813824"/>
            <a:ext cx="755062" cy="710881"/>
            <a:chOff x="0" y="1142984"/>
            <a:chExt cx="755062" cy="710881"/>
          </a:xfrm>
        </p:grpSpPr>
        <p:sp>
          <p:nvSpPr>
            <p:cNvPr id="32" name="Elipsa 31"/>
            <p:cNvSpPr/>
            <p:nvPr/>
          </p:nvSpPr>
          <p:spPr>
            <a:xfrm rot="5400000">
              <a:off x="515316" y="1377276"/>
              <a:ext cx="79976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Oblouk 32"/>
            <p:cNvSpPr/>
            <p:nvPr/>
          </p:nvSpPr>
          <p:spPr>
            <a:xfrm rot="551363">
              <a:off x="0" y="1142984"/>
              <a:ext cx="755062" cy="71088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2285984" y="407194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trojúhelníku  ABC</a:t>
            </a:r>
            <a:endParaRPr lang="cs-CZ" sz="3200" b="1" cap="all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6143636" y="5000636"/>
            <a:ext cx="2500330" cy="1156279"/>
            <a:chOff x="6143636" y="5000636"/>
            <a:chExt cx="2500330" cy="1156279"/>
          </a:xfrm>
        </p:grpSpPr>
        <p:grpSp>
          <p:nvGrpSpPr>
            <p:cNvPr id="21" name="Skupina 43"/>
            <p:cNvGrpSpPr/>
            <p:nvPr/>
          </p:nvGrpSpPr>
          <p:grpSpPr>
            <a:xfrm>
              <a:off x="7215206" y="5000636"/>
              <a:ext cx="1428760" cy="1156279"/>
              <a:chOff x="7358082" y="1071546"/>
              <a:chExt cx="1428760" cy="1156279"/>
            </a:xfrm>
          </p:grpSpPr>
          <p:sp>
            <p:nvSpPr>
              <p:cNvPr id="23" name="TextovéPole 22"/>
              <p:cNvSpPr txBox="1"/>
              <p:nvPr/>
            </p:nvSpPr>
            <p:spPr>
              <a:xfrm>
                <a:off x="7358082" y="1071546"/>
                <a:ext cx="142876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C00000"/>
                    </a:solidFill>
                  </a:rPr>
                  <a:t>b . </a:t>
                </a:r>
                <a:r>
                  <a:rPr lang="cs-CZ" sz="3200" b="1" dirty="0" err="1" smtClean="0">
                    <a:solidFill>
                      <a:srgbClr val="C00000"/>
                    </a:solidFill>
                  </a:rPr>
                  <a:t>v</a:t>
                </a:r>
                <a:r>
                  <a:rPr lang="cs-CZ" sz="3200" b="1" baseline="-25000" dirty="0" err="1" smtClean="0">
                    <a:solidFill>
                      <a:srgbClr val="C00000"/>
                    </a:solidFill>
                  </a:rPr>
                  <a:t>b</a:t>
                </a:r>
                <a:r>
                  <a:rPr lang="cs-CZ" sz="3200" b="1" dirty="0" smtClean="0">
                    <a:solidFill>
                      <a:srgbClr val="C00000"/>
                    </a:solidFill>
                  </a:rPr>
                  <a:t> 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7715272" y="1643050"/>
                <a:ext cx="50006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C00000"/>
                    </a:solidFill>
                  </a:rPr>
                  <a:t>2</a:t>
                </a:r>
                <a:endParaRPr lang="cs-CZ" sz="3200" b="1" dirty="0">
                  <a:solidFill>
                    <a:srgbClr val="C00000"/>
                  </a:solidFill>
                </a:endParaRPr>
              </a:p>
            </p:txBody>
          </p:sp>
        </p:grpSp>
        <p:sp>
          <p:nvSpPr>
            <p:cNvPr id="22" name="TextovéPole 21"/>
            <p:cNvSpPr txBox="1"/>
            <p:nvPr/>
          </p:nvSpPr>
          <p:spPr>
            <a:xfrm>
              <a:off x="6143636" y="5286388"/>
              <a:ext cx="11430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S =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cxnSp>
        <p:nvCxnSpPr>
          <p:cNvPr id="25" name="Přímá spojovací čára 24"/>
          <p:cNvCxnSpPr/>
          <p:nvPr/>
        </p:nvCxnSpPr>
        <p:spPr>
          <a:xfrm flipV="1">
            <a:off x="7143768" y="5643578"/>
            <a:ext cx="1285884" cy="6636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trojúhelníku  ABC</a:t>
            </a:r>
            <a:endParaRPr lang="cs-CZ" sz="3200" b="1" cap="all" dirty="0"/>
          </a:p>
        </p:txBody>
      </p:sp>
      <p:sp>
        <p:nvSpPr>
          <p:cNvPr id="27" name="Volný tvar 26"/>
          <p:cNvSpPr/>
          <p:nvPr/>
        </p:nvSpPr>
        <p:spPr>
          <a:xfrm>
            <a:off x="642910" y="2135084"/>
            <a:ext cx="4513007" cy="2389239"/>
          </a:xfrm>
          <a:custGeom>
            <a:avLst/>
            <a:gdLst>
              <a:gd name="connsiteX0" fmla="*/ 0 w 4513007"/>
              <a:gd name="connsiteY0" fmla="*/ 2389239 h 2389239"/>
              <a:gd name="connsiteX1" fmla="*/ 4513007 w 4513007"/>
              <a:gd name="connsiteY1" fmla="*/ 2330246 h 2389239"/>
              <a:gd name="connsiteX2" fmla="*/ 3362632 w 4513007"/>
              <a:gd name="connsiteY2" fmla="*/ 0 h 2389239"/>
              <a:gd name="connsiteX3" fmla="*/ 0 w 4513007"/>
              <a:gd name="connsiteY3" fmla="*/ 2389239 h 238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3007" h="2389239">
                <a:moveTo>
                  <a:pt x="0" y="2389239"/>
                </a:moveTo>
                <a:lnTo>
                  <a:pt x="4513007" y="2330246"/>
                </a:lnTo>
                <a:lnTo>
                  <a:pt x="3362632" y="0"/>
                </a:lnTo>
                <a:lnTo>
                  <a:pt x="0" y="2389239"/>
                </a:lnTo>
                <a:close/>
              </a:path>
            </a:pathLst>
          </a:cu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28596" y="464344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643306" y="15001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29190" y="457200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2357422" y="457200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trojúhelníku  ABC</a:t>
            </a:r>
            <a:endParaRPr lang="cs-CZ" sz="3200" b="1" cap="all" dirty="0"/>
          </a:p>
        </p:txBody>
      </p:sp>
      <p:sp>
        <p:nvSpPr>
          <p:cNvPr id="27" name="Volný tvar 26"/>
          <p:cNvSpPr/>
          <p:nvPr/>
        </p:nvSpPr>
        <p:spPr>
          <a:xfrm>
            <a:off x="642910" y="2135084"/>
            <a:ext cx="4513007" cy="2389239"/>
          </a:xfrm>
          <a:custGeom>
            <a:avLst/>
            <a:gdLst>
              <a:gd name="connsiteX0" fmla="*/ 0 w 4513007"/>
              <a:gd name="connsiteY0" fmla="*/ 2389239 h 2389239"/>
              <a:gd name="connsiteX1" fmla="*/ 4513007 w 4513007"/>
              <a:gd name="connsiteY1" fmla="*/ 2330246 h 2389239"/>
              <a:gd name="connsiteX2" fmla="*/ 3362632 w 4513007"/>
              <a:gd name="connsiteY2" fmla="*/ 0 h 2389239"/>
              <a:gd name="connsiteX3" fmla="*/ 0 w 4513007"/>
              <a:gd name="connsiteY3" fmla="*/ 2389239 h 238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3007" h="2389239">
                <a:moveTo>
                  <a:pt x="0" y="2389239"/>
                </a:moveTo>
                <a:lnTo>
                  <a:pt x="4513007" y="2330246"/>
                </a:lnTo>
                <a:lnTo>
                  <a:pt x="3362632" y="0"/>
                </a:lnTo>
                <a:lnTo>
                  <a:pt x="0" y="2389239"/>
                </a:lnTo>
                <a:close/>
              </a:path>
            </a:pathLst>
          </a:cu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 rot="10800000">
            <a:off x="4017062" y="2071678"/>
            <a:ext cx="4513007" cy="2389239"/>
          </a:xfrm>
          <a:custGeom>
            <a:avLst/>
            <a:gdLst>
              <a:gd name="connsiteX0" fmla="*/ 0 w 4513007"/>
              <a:gd name="connsiteY0" fmla="*/ 2389239 h 2389239"/>
              <a:gd name="connsiteX1" fmla="*/ 4513007 w 4513007"/>
              <a:gd name="connsiteY1" fmla="*/ 2330246 h 2389239"/>
              <a:gd name="connsiteX2" fmla="*/ 3362632 w 4513007"/>
              <a:gd name="connsiteY2" fmla="*/ 0 h 2389239"/>
              <a:gd name="connsiteX3" fmla="*/ 0 w 4513007"/>
              <a:gd name="connsiteY3" fmla="*/ 2389239 h 238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3007" h="2389239">
                <a:moveTo>
                  <a:pt x="0" y="2389239"/>
                </a:moveTo>
                <a:lnTo>
                  <a:pt x="4513007" y="2330246"/>
                </a:lnTo>
                <a:lnTo>
                  <a:pt x="3362632" y="0"/>
                </a:lnTo>
                <a:lnTo>
                  <a:pt x="0" y="238923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28596" y="464344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643306" y="15001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286776" y="142873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29190" y="457200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2357422" y="457200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643042" y="571480"/>
            <a:ext cx="67866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Obsah  trojúhelníku  ABC</a:t>
            </a:r>
            <a:endParaRPr lang="cs-CZ" sz="3200" b="1" cap="all" dirty="0"/>
          </a:p>
        </p:txBody>
      </p:sp>
      <p:grpSp>
        <p:nvGrpSpPr>
          <p:cNvPr id="3" name="Skupina 46"/>
          <p:cNvGrpSpPr/>
          <p:nvPr/>
        </p:nvGrpSpPr>
        <p:grpSpPr>
          <a:xfrm>
            <a:off x="6143636" y="5000636"/>
            <a:ext cx="2500330" cy="1156279"/>
            <a:chOff x="6143636" y="5000636"/>
            <a:chExt cx="2500330" cy="1156279"/>
          </a:xfrm>
        </p:grpSpPr>
        <p:grpSp>
          <p:nvGrpSpPr>
            <p:cNvPr id="4" name="Skupina 18"/>
            <p:cNvGrpSpPr/>
            <p:nvPr/>
          </p:nvGrpSpPr>
          <p:grpSpPr>
            <a:xfrm>
              <a:off x="6143636" y="5000636"/>
              <a:ext cx="2500330" cy="1156279"/>
              <a:chOff x="6143636" y="5000636"/>
              <a:chExt cx="2500330" cy="1156279"/>
            </a:xfrm>
          </p:grpSpPr>
          <p:grpSp>
            <p:nvGrpSpPr>
              <p:cNvPr id="5" name="Skupina 43"/>
              <p:cNvGrpSpPr/>
              <p:nvPr/>
            </p:nvGrpSpPr>
            <p:grpSpPr>
              <a:xfrm>
                <a:off x="7215206" y="5000636"/>
                <a:ext cx="1428760" cy="1156279"/>
                <a:chOff x="7358082" y="1071546"/>
                <a:chExt cx="1428760" cy="1156279"/>
              </a:xfrm>
            </p:grpSpPr>
            <p:sp>
              <p:nvSpPr>
                <p:cNvPr id="23" name="TextovéPole 22"/>
                <p:cNvSpPr txBox="1"/>
                <p:nvPr/>
              </p:nvSpPr>
              <p:spPr>
                <a:xfrm>
                  <a:off x="7358082" y="1071546"/>
                  <a:ext cx="1428760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b="1" dirty="0" smtClean="0">
                      <a:solidFill>
                        <a:srgbClr val="C00000"/>
                      </a:solidFill>
                    </a:rPr>
                    <a:t>c . </a:t>
                  </a:r>
                  <a:r>
                    <a:rPr lang="cs-CZ" sz="3200" b="1" dirty="0" err="1" smtClean="0">
                      <a:solidFill>
                        <a:srgbClr val="C00000"/>
                      </a:solidFill>
                    </a:rPr>
                    <a:t>v</a:t>
                  </a:r>
                  <a:r>
                    <a:rPr lang="cs-CZ" sz="3200" b="1" baseline="-25000" dirty="0" err="1" smtClean="0">
                      <a:solidFill>
                        <a:srgbClr val="C00000"/>
                      </a:solidFill>
                    </a:rPr>
                    <a:t>c</a:t>
                  </a:r>
                  <a:r>
                    <a:rPr lang="cs-CZ" sz="3200" b="1" dirty="0" smtClean="0">
                      <a:solidFill>
                        <a:srgbClr val="C00000"/>
                      </a:solidFill>
                    </a:rPr>
                    <a:t> </a:t>
                  </a:r>
                  <a:endParaRPr lang="cs-CZ" sz="3200" b="1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24" name="TextovéPole 23"/>
                <p:cNvSpPr txBox="1"/>
                <p:nvPr/>
              </p:nvSpPr>
              <p:spPr>
                <a:xfrm>
                  <a:off x="7715272" y="1643050"/>
                  <a:ext cx="50006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b="1" dirty="0" smtClean="0">
                      <a:solidFill>
                        <a:srgbClr val="C00000"/>
                      </a:solidFill>
                    </a:rPr>
                    <a:t>2</a:t>
                  </a:r>
                  <a:endParaRPr lang="cs-CZ" sz="3200" b="1" dirty="0">
                    <a:solidFill>
                      <a:srgbClr val="C00000"/>
                    </a:solidFill>
                  </a:endParaRPr>
                </a:p>
              </p:txBody>
            </p:sp>
          </p:grpSp>
          <p:sp>
            <p:nvSpPr>
              <p:cNvPr id="22" name="TextovéPole 21"/>
              <p:cNvSpPr txBox="1"/>
              <p:nvPr/>
            </p:nvSpPr>
            <p:spPr>
              <a:xfrm>
                <a:off x="6143636" y="5286388"/>
                <a:ext cx="114300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solidFill>
                      <a:srgbClr val="C00000"/>
                    </a:solidFill>
                  </a:rPr>
                  <a:t>S =</a:t>
                </a:r>
                <a:endParaRPr lang="cs-CZ" sz="3600" b="1" dirty="0">
                  <a:solidFill>
                    <a:srgbClr val="C00000"/>
                  </a:solidFill>
                </a:endParaRPr>
              </a:p>
            </p:txBody>
          </p:sp>
        </p:grpSp>
        <p:cxnSp>
          <p:nvCxnSpPr>
            <p:cNvPr id="25" name="Přímá spojovací čára 24"/>
            <p:cNvCxnSpPr/>
            <p:nvPr/>
          </p:nvCxnSpPr>
          <p:spPr>
            <a:xfrm flipV="1">
              <a:off x="7143768" y="5643578"/>
              <a:ext cx="1285884" cy="6636"/>
            </a:xfrm>
            <a:prstGeom prst="line">
              <a:avLst/>
            </a:prstGeom>
            <a:ln w="5715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Volný tvar 26"/>
          <p:cNvSpPr/>
          <p:nvPr/>
        </p:nvSpPr>
        <p:spPr>
          <a:xfrm>
            <a:off x="642910" y="2135084"/>
            <a:ext cx="4513007" cy="2389239"/>
          </a:xfrm>
          <a:custGeom>
            <a:avLst/>
            <a:gdLst>
              <a:gd name="connsiteX0" fmla="*/ 0 w 4513007"/>
              <a:gd name="connsiteY0" fmla="*/ 2389239 h 2389239"/>
              <a:gd name="connsiteX1" fmla="*/ 4513007 w 4513007"/>
              <a:gd name="connsiteY1" fmla="*/ 2330246 h 2389239"/>
              <a:gd name="connsiteX2" fmla="*/ 3362632 w 4513007"/>
              <a:gd name="connsiteY2" fmla="*/ 0 h 2389239"/>
              <a:gd name="connsiteX3" fmla="*/ 0 w 4513007"/>
              <a:gd name="connsiteY3" fmla="*/ 2389239 h 238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3007" h="2389239">
                <a:moveTo>
                  <a:pt x="0" y="2389239"/>
                </a:moveTo>
                <a:lnTo>
                  <a:pt x="4513007" y="2330246"/>
                </a:lnTo>
                <a:lnTo>
                  <a:pt x="3362632" y="0"/>
                </a:lnTo>
                <a:lnTo>
                  <a:pt x="0" y="2389239"/>
                </a:lnTo>
                <a:close/>
              </a:path>
            </a:pathLst>
          </a:cu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 rot="10800000">
            <a:off x="4017062" y="2071678"/>
            <a:ext cx="4513007" cy="2389239"/>
          </a:xfrm>
          <a:custGeom>
            <a:avLst/>
            <a:gdLst>
              <a:gd name="connsiteX0" fmla="*/ 0 w 4513007"/>
              <a:gd name="connsiteY0" fmla="*/ 2389239 h 2389239"/>
              <a:gd name="connsiteX1" fmla="*/ 4513007 w 4513007"/>
              <a:gd name="connsiteY1" fmla="*/ 2330246 h 2389239"/>
              <a:gd name="connsiteX2" fmla="*/ 3362632 w 4513007"/>
              <a:gd name="connsiteY2" fmla="*/ 0 h 2389239"/>
              <a:gd name="connsiteX3" fmla="*/ 0 w 4513007"/>
              <a:gd name="connsiteY3" fmla="*/ 2389239 h 238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13007" h="2389239">
                <a:moveTo>
                  <a:pt x="0" y="2389239"/>
                </a:moveTo>
                <a:lnTo>
                  <a:pt x="4513007" y="2330246"/>
                </a:lnTo>
                <a:lnTo>
                  <a:pt x="3362632" y="0"/>
                </a:lnTo>
                <a:lnTo>
                  <a:pt x="0" y="238923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28596" y="464344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643306" y="15001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286776" y="142873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29190" y="457200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cxnSp>
        <p:nvCxnSpPr>
          <p:cNvPr id="28" name="Přímá spojovací čára 27"/>
          <p:cNvCxnSpPr/>
          <p:nvPr/>
        </p:nvCxnSpPr>
        <p:spPr>
          <a:xfrm rot="16200000" flipH="1">
            <a:off x="2859095" y="3287731"/>
            <a:ext cx="2357454" cy="68224"/>
          </a:xfrm>
          <a:prstGeom prst="line">
            <a:avLst/>
          </a:prstGeom>
          <a:ln w="762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Skupina 46"/>
          <p:cNvGrpSpPr/>
          <p:nvPr/>
        </p:nvGrpSpPr>
        <p:grpSpPr>
          <a:xfrm rot="261219">
            <a:off x="3597761" y="4028138"/>
            <a:ext cx="755062" cy="710881"/>
            <a:chOff x="0" y="1142984"/>
            <a:chExt cx="755062" cy="710881"/>
          </a:xfrm>
        </p:grpSpPr>
        <p:sp>
          <p:nvSpPr>
            <p:cNvPr id="32" name="Elipsa 31"/>
            <p:cNvSpPr/>
            <p:nvPr/>
          </p:nvSpPr>
          <p:spPr>
            <a:xfrm rot="5400000">
              <a:off x="515316" y="1377276"/>
              <a:ext cx="79976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Oblouk 32"/>
            <p:cNvSpPr/>
            <p:nvPr/>
          </p:nvSpPr>
          <p:spPr>
            <a:xfrm rot="551363">
              <a:off x="0" y="1142984"/>
              <a:ext cx="755062" cy="71088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500430" y="321468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</a:t>
            </a:r>
            <a:r>
              <a:rPr lang="cs-CZ" sz="2800" b="1" baseline="-25000" dirty="0" err="1" smtClean="0"/>
              <a:t>c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00034" y="571480"/>
            <a:ext cx="82153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Pojmenuj  vyznačenou výšku a zapiš vzorec pro výpočet obsahu trojúhelníku.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571604" y="392906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928662" y="128586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571868" y="214311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26" name="Rovnoramenný trojúhelník 25"/>
          <p:cNvSpPr/>
          <p:nvPr/>
        </p:nvSpPr>
        <p:spPr>
          <a:xfrm rot="19016149">
            <a:off x="887054" y="1503154"/>
            <a:ext cx="2256655" cy="1985028"/>
          </a:xfrm>
          <a:prstGeom prst="triangle">
            <a:avLst/>
          </a:prstGeom>
          <a:solidFill>
            <a:srgbClr val="CC00CC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1357290" y="1785926"/>
            <a:ext cx="1428760" cy="1357322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/>
          <p:cNvGrpSpPr/>
          <p:nvPr/>
        </p:nvGrpSpPr>
        <p:grpSpPr>
          <a:xfrm>
            <a:off x="2467150" y="2872313"/>
            <a:ext cx="461242" cy="440010"/>
            <a:chOff x="2467150" y="2872313"/>
            <a:chExt cx="461242" cy="440010"/>
          </a:xfrm>
        </p:grpSpPr>
        <p:sp>
          <p:nvSpPr>
            <p:cNvPr id="36" name="Oblouk 35"/>
            <p:cNvSpPr/>
            <p:nvPr/>
          </p:nvSpPr>
          <p:spPr>
            <a:xfrm rot="19783797">
              <a:off x="2467150" y="2872313"/>
              <a:ext cx="461242" cy="44001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Elipsa 36"/>
            <p:cNvSpPr/>
            <p:nvPr/>
          </p:nvSpPr>
          <p:spPr>
            <a:xfrm>
              <a:off x="2714612" y="292893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Volný tvar 41"/>
          <p:cNvSpPr/>
          <p:nvPr/>
        </p:nvSpPr>
        <p:spPr>
          <a:xfrm>
            <a:off x="4763729" y="1755058"/>
            <a:ext cx="3849329" cy="1755058"/>
          </a:xfrm>
          <a:custGeom>
            <a:avLst/>
            <a:gdLst>
              <a:gd name="connsiteX0" fmla="*/ 0 w 3849329"/>
              <a:gd name="connsiteY0" fmla="*/ 0 h 1755058"/>
              <a:gd name="connsiteX1" fmla="*/ 3215148 w 3849329"/>
              <a:gd name="connsiteY1" fmla="*/ 0 h 1755058"/>
              <a:gd name="connsiteX2" fmla="*/ 3849329 w 3849329"/>
              <a:gd name="connsiteY2" fmla="*/ 1755058 h 1755058"/>
              <a:gd name="connsiteX3" fmla="*/ 0 w 3849329"/>
              <a:gd name="connsiteY3" fmla="*/ 0 h 17550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49329" h="1755058">
                <a:moveTo>
                  <a:pt x="0" y="0"/>
                </a:moveTo>
                <a:lnTo>
                  <a:pt x="3215148" y="0"/>
                </a:lnTo>
                <a:lnTo>
                  <a:pt x="3849329" y="1755058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ovací čára 43"/>
          <p:cNvCxnSpPr/>
          <p:nvPr/>
        </p:nvCxnSpPr>
        <p:spPr>
          <a:xfrm rot="5400000" flipH="1" flipV="1">
            <a:off x="7036611" y="2035959"/>
            <a:ext cx="1143008" cy="642942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4286248" y="164305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001024" y="135729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Q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286776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15206" y="200024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  <p:sp>
        <p:nvSpPr>
          <p:cNvPr id="50" name="Volný tvar 49"/>
          <p:cNvSpPr/>
          <p:nvPr/>
        </p:nvSpPr>
        <p:spPr>
          <a:xfrm>
            <a:off x="4572000" y="2684206"/>
            <a:ext cx="2934929" cy="3288891"/>
          </a:xfrm>
          <a:custGeom>
            <a:avLst/>
            <a:gdLst>
              <a:gd name="connsiteX0" fmla="*/ 486697 w 2934929"/>
              <a:gd name="connsiteY0" fmla="*/ 0 h 3288891"/>
              <a:gd name="connsiteX1" fmla="*/ 0 w 2934929"/>
              <a:gd name="connsiteY1" fmla="*/ 2020529 h 3288891"/>
              <a:gd name="connsiteX2" fmla="*/ 2934929 w 2934929"/>
              <a:gd name="connsiteY2" fmla="*/ 3288891 h 3288891"/>
              <a:gd name="connsiteX3" fmla="*/ 486697 w 2934929"/>
              <a:gd name="connsiteY3" fmla="*/ 0 h 3288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34929" h="3288891">
                <a:moveTo>
                  <a:pt x="486697" y="0"/>
                </a:moveTo>
                <a:lnTo>
                  <a:pt x="0" y="2020529"/>
                </a:lnTo>
                <a:lnTo>
                  <a:pt x="2934929" y="3288891"/>
                </a:lnTo>
                <a:lnTo>
                  <a:pt x="486697" y="0"/>
                </a:lnTo>
                <a:close/>
              </a:path>
            </a:pathLst>
          </a:cu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4786314" y="221455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572396" y="571501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143372" y="450057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cxnSp>
        <p:nvCxnSpPr>
          <p:cNvPr id="55" name="Přímá spojovací čára 54"/>
          <p:cNvCxnSpPr/>
          <p:nvPr/>
        </p:nvCxnSpPr>
        <p:spPr>
          <a:xfrm flipV="1">
            <a:off x="4572000" y="3857628"/>
            <a:ext cx="1285884" cy="857256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5072066" y="371475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  <p:grpSp>
        <p:nvGrpSpPr>
          <p:cNvPr id="61" name="Skupina 60"/>
          <p:cNvGrpSpPr/>
          <p:nvPr/>
        </p:nvGrpSpPr>
        <p:grpSpPr>
          <a:xfrm rot="19637206">
            <a:off x="7083211" y="2661483"/>
            <a:ext cx="461242" cy="440010"/>
            <a:chOff x="2467150" y="2872313"/>
            <a:chExt cx="461242" cy="440010"/>
          </a:xfrm>
        </p:grpSpPr>
        <p:sp>
          <p:nvSpPr>
            <p:cNvPr id="62" name="Oblouk 61"/>
            <p:cNvSpPr/>
            <p:nvPr/>
          </p:nvSpPr>
          <p:spPr>
            <a:xfrm rot="19783797">
              <a:off x="2467150" y="2872313"/>
              <a:ext cx="461242" cy="44001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Elipsa 62"/>
            <p:cNvSpPr/>
            <p:nvPr/>
          </p:nvSpPr>
          <p:spPr>
            <a:xfrm>
              <a:off x="2714612" y="292893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 rot="16200000">
            <a:off x="5632954" y="3653930"/>
            <a:ext cx="461242" cy="440010"/>
            <a:chOff x="2467150" y="2872313"/>
            <a:chExt cx="461242" cy="440010"/>
          </a:xfrm>
        </p:grpSpPr>
        <p:sp>
          <p:nvSpPr>
            <p:cNvPr id="65" name="Oblouk 64"/>
            <p:cNvSpPr/>
            <p:nvPr/>
          </p:nvSpPr>
          <p:spPr>
            <a:xfrm rot="19783797">
              <a:off x="2467150" y="2872313"/>
              <a:ext cx="461242" cy="44001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Elipsa 65"/>
            <p:cNvSpPr/>
            <p:nvPr/>
          </p:nvSpPr>
          <p:spPr>
            <a:xfrm>
              <a:off x="2714612" y="292893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8" name="Volný tvar 67"/>
          <p:cNvSpPr/>
          <p:nvPr/>
        </p:nvSpPr>
        <p:spPr>
          <a:xfrm>
            <a:off x="722671" y="3967316"/>
            <a:ext cx="2772697" cy="2064774"/>
          </a:xfrm>
          <a:custGeom>
            <a:avLst/>
            <a:gdLst>
              <a:gd name="connsiteX0" fmla="*/ 2772697 w 2772697"/>
              <a:gd name="connsiteY0" fmla="*/ 0 h 2064774"/>
              <a:gd name="connsiteX1" fmla="*/ 0 w 2772697"/>
              <a:gd name="connsiteY1" fmla="*/ 1194619 h 2064774"/>
              <a:gd name="connsiteX2" fmla="*/ 2580968 w 2772697"/>
              <a:gd name="connsiteY2" fmla="*/ 2064774 h 2064774"/>
              <a:gd name="connsiteX3" fmla="*/ 2772697 w 2772697"/>
              <a:gd name="connsiteY3" fmla="*/ 0 h 20647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2697" h="2064774">
                <a:moveTo>
                  <a:pt x="2772697" y="0"/>
                </a:moveTo>
                <a:lnTo>
                  <a:pt x="0" y="1194619"/>
                </a:lnTo>
                <a:lnTo>
                  <a:pt x="2580968" y="2064774"/>
                </a:lnTo>
                <a:lnTo>
                  <a:pt x="2772697" y="0"/>
                </a:lnTo>
                <a:close/>
              </a:path>
            </a:pathLst>
          </a:custGeom>
          <a:solidFill>
            <a:srgbClr val="114CF3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2285984" y="228599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57158" y="514351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428992" y="350043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</a:t>
            </a:r>
            <a:endParaRPr lang="cs-CZ" sz="28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357554" y="585789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cxnSp>
        <p:nvCxnSpPr>
          <p:cNvPr id="73" name="Přímá spojovací čára 72"/>
          <p:cNvCxnSpPr/>
          <p:nvPr/>
        </p:nvCxnSpPr>
        <p:spPr>
          <a:xfrm rot="16200000" flipH="1">
            <a:off x="2035951" y="4750603"/>
            <a:ext cx="1571636" cy="928694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Skupina 76"/>
          <p:cNvGrpSpPr/>
          <p:nvPr/>
        </p:nvGrpSpPr>
        <p:grpSpPr>
          <a:xfrm rot="11193245">
            <a:off x="2166713" y="4239703"/>
            <a:ext cx="461242" cy="440010"/>
            <a:chOff x="2467150" y="2872313"/>
            <a:chExt cx="461242" cy="440010"/>
          </a:xfrm>
        </p:grpSpPr>
        <p:sp>
          <p:nvSpPr>
            <p:cNvPr id="78" name="Oblouk 77"/>
            <p:cNvSpPr/>
            <p:nvPr/>
          </p:nvSpPr>
          <p:spPr>
            <a:xfrm rot="19783797">
              <a:off x="2467150" y="2872313"/>
              <a:ext cx="461242" cy="44001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Elipsa 78"/>
            <p:cNvSpPr/>
            <p:nvPr/>
          </p:nvSpPr>
          <p:spPr>
            <a:xfrm>
              <a:off x="2714612" y="292893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1" name="TextovéPole 80"/>
          <p:cNvSpPr txBox="1"/>
          <p:nvPr/>
        </p:nvSpPr>
        <p:spPr>
          <a:xfrm>
            <a:off x="2714612" y="464344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00034" y="571480"/>
            <a:ext cx="82153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Pojmenuj  vyznačené výšky v pravoúhlém trojúhelníku ABC </a:t>
            </a:r>
          </a:p>
          <a:p>
            <a:r>
              <a:rPr lang="cs-CZ" sz="2400" dirty="0" smtClean="0"/>
              <a:t>a zapiš vzorec pro výpočet obsahu trojúhelníku.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000232" y="15001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786710" y="50720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928794" y="50720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45" name="Pravoúhlý trojúhelník 44"/>
          <p:cNvSpPr/>
          <p:nvPr/>
        </p:nvSpPr>
        <p:spPr>
          <a:xfrm>
            <a:off x="2357422" y="2000240"/>
            <a:ext cx="5357850" cy="3214710"/>
          </a:xfrm>
          <a:prstGeom prst="rtTriangle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76"/>
          <p:cNvGrpSpPr/>
          <p:nvPr/>
        </p:nvGrpSpPr>
        <p:grpSpPr>
          <a:xfrm rot="1815599">
            <a:off x="2163164" y="4940741"/>
            <a:ext cx="461242" cy="487843"/>
            <a:chOff x="2467150" y="2872313"/>
            <a:chExt cx="461242" cy="440010"/>
          </a:xfrm>
        </p:grpSpPr>
        <p:sp>
          <p:nvSpPr>
            <p:cNvPr id="78" name="Oblouk 77"/>
            <p:cNvSpPr/>
            <p:nvPr/>
          </p:nvSpPr>
          <p:spPr>
            <a:xfrm rot="19783797">
              <a:off x="2467150" y="2872313"/>
              <a:ext cx="461242" cy="44001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Elipsa 78"/>
            <p:cNvSpPr/>
            <p:nvPr/>
          </p:nvSpPr>
          <p:spPr>
            <a:xfrm>
              <a:off x="2714612" y="292893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4643438" y="285749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572000" y="521495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857356" y="328612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00034" y="571480"/>
            <a:ext cx="86439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Pojmenuj  vyznačené výšky v </a:t>
            </a:r>
            <a:r>
              <a:rPr lang="cs-CZ" sz="2400" b="1" dirty="0" smtClean="0"/>
              <a:t>pravoúhlém</a:t>
            </a:r>
            <a:r>
              <a:rPr lang="cs-CZ" sz="2400" dirty="0" smtClean="0"/>
              <a:t> trojúhelníku ABC </a:t>
            </a:r>
          </a:p>
          <a:p>
            <a:r>
              <a:rPr lang="cs-CZ" sz="2400" dirty="0" smtClean="0"/>
              <a:t>a zapiš vzorec pro výpočet obsahu trojúhelníku.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000232" y="15001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7786710" y="50720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928794" y="507207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45" name="Pravoúhlý trojúhelník 44"/>
          <p:cNvSpPr/>
          <p:nvPr/>
        </p:nvSpPr>
        <p:spPr>
          <a:xfrm>
            <a:off x="2357422" y="2000240"/>
            <a:ext cx="5357850" cy="3214710"/>
          </a:xfrm>
          <a:prstGeom prst="rtTriangle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76"/>
          <p:cNvGrpSpPr/>
          <p:nvPr/>
        </p:nvGrpSpPr>
        <p:grpSpPr>
          <a:xfrm rot="8882403">
            <a:off x="3737463" y="2799721"/>
            <a:ext cx="461242" cy="487843"/>
            <a:chOff x="2467150" y="2872313"/>
            <a:chExt cx="461242" cy="440010"/>
          </a:xfrm>
        </p:grpSpPr>
        <p:sp>
          <p:nvSpPr>
            <p:cNvPr id="78" name="Oblouk 77"/>
            <p:cNvSpPr/>
            <p:nvPr/>
          </p:nvSpPr>
          <p:spPr>
            <a:xfrm rot="19783797">
              <a:off x="2467150" y="2872313"/>
              <a:ext cx="461242" cy="44001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Elipsa 78"/>
            <p:cNvSpPr/>
            <p:nvPr/>
          </p:nvSpPr>
          <p:spPr>
            <a:xfrm>
              <a:off x="2714612" y="2928934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4643438" y="285749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572000" y="521495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857356" y="328612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cxnSp>
        <p:nvCxnSpPr>
          <p:cNvPr id="73" name="Přímá spojovací čára 72"/>
          <p:cNvCxnSpPr/>
          <p:nvPr/>
        </p:nvCxnSpPr>
        <p:spPr>
          <a:xfrm rot="5400000">
            <a:off x="2071670" y="3286124"/>
            <a:ext cx="2214578" cy="1643074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357554" y="371475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v</a:t>
            </a:r>
            <a:r>
              <a:rPr lang="cs-CZ" sz="2800" b="1" baseline="-25000" dirty="0" err="1" smtClean="0"/>
              <a:t>c</a:t>
            </a:r>
            <a:endParaRPr lang="cs-CZ" sz="2800" b="1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4071934" y="1643050"/>
            <a:ext cx="1428760" cy="656213"/>
            <a:chOff x="5643570" y="1928802"/>
            <a:chExt cx="1428760" cy="656213"/>
          </a:xfrm>
        </p:grpSpPr>
        <p:sp>
          <p:nvSpPr>
            <p:cNvPr id="18" name="TextovéPole 17"/>
            <p:cNvSpPr txBox="1"/>
            <p:nvPr/>
          </p:nvSpPr>
          <p:spPr>
            <a:xfrm>
              <a:off x="5643570" y="1928802"/>
              <a:ext cx="14287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a     b </a:t>
              </a:r>
              <a:endParaRPr lang="cs-CZ" sz="32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000760" y="2000240"/>
              <a:ext cx="57150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┴</a:t>
              </a:r>
              <a:endParaRPr lang="cs-CZ" sz="32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572000" y="2143116"/>
            <a:ext cx="2143140" cy="656213"/>
            <a:chOff x="5643570" y="1928802"/>
            <a:chExt cx="1428760" cy="656213"/>
          </a:xfrm>
        </p:grpSpPr>
        <p:sp>
          <p:nvSpPr>
            <p:cNvPr id="23" name="TextovéPole 22"/>
            <p:cNvSpPr txBox="1"/>
            <p:nvPr/>
          </p:nvSpPr>
          <p:spPr>
            <a:xfrm>
              <a:off x="5643570" y="1928802"/>
              <a:ext cx="14287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err="1" smtClean="0"/>
                <a:t>v</a:t>
              </a:r>
              <a:r>
                <a:rPr lang="cs-CZ" sz="3200" b="1" baseline="-25000" dirty="0" err="1" smtClean="0"/>
                <a:t>b</a:t>
              </a:r>
              <a:r>
                <a:rPr lang="cs-CZ" sz="3200" b="1" dirty="0" smtClean="0"/>
                <a:t>     b </a:t>
              </a:r>
              <a:endParaRPr lang="cs-CZ" sz="32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000760" y="2000240"/>
              <a:ext cx="57150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┴</a:t>
              </a:r>
              <a:endParaRPr lang="cs-CZ" sz="3200" dirty="0"/>
            </a:p>
          </p:txBody>
        </p:sp>
      </p:grpSp>
      <p:sp>
        <p:nvSpPr>
          <p:cNvPr id="25" name="TextovéPole 24"/>
          <p:cNvSpPr txBox="1"/>
          <p:nvPr/>
        </p:nvSpPr>
        <p:spPr>
          <a:xfrm>
            <a:off x="5357818" y="2786058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 = </a:t>
            </a:r>
            <a:r>
              <a:rPr lang="cs-CZ" sz="3200" b="1" dirty="0" err="1" smtClean="0"/>
              <a:t>v</a:t>
            </a:r>
            <a:r>
              <a:rPr lang="cs-CZ" sz="3200" b="1" baseline="-25000" dirty="0" err="1" smtClean="0"/>
              <a:t>b</a:t>
            </a:r>
            <a:endParaRPr lang="cs-CZ" sz="3200" b="1" dirty="0"/>
          </a:p>
        </p:txBody>
      </p:sp>
      <p:grpSp>
        <p:nvGrpSpPr>
          <p:cNvPr id="47" name="Skupina 46"/>
          <p:cNvGrpSpPr/>
          <p:nvPr/>
        </p:nvGrpSpPr>
        <p:grpSpPr>
          <a:xfrm>
            <a:off x="4357686" y="5429264"/>
            <a:ext cx="4500594" cy="1156279"/>
            <a:chOff x="4357686" y="5429264"/>
            <a:chExt cx="4500594" cy="1156279"/>
          </a:xfrm>
        </p:grpSpPr>
        <p:grpSp>
          <p:nvGrpSpPr>
            <p:cNvPr id="26" name="Skupina 25"/>
            <p:cNvGrpSpPr/>
            <p:nvPr/>
          </p:nvGrpSpPr>
          <p:grpSpPr>
            <a:xfrm>
              <a:off x="4357686" y="5429264"/>
              <a:ext cx="2500330" cy="1156279"/>
              <a:chOff x="6143636" y="5000636"/>
              <a:chExt cx="2500330" cy="1156279"/>
            </a:xfrm>
          </p:grpSpPr>
          <p:grpSp>
            <p:nvGrpSpPr>
              <p:cNvPr id="27" name="Skupina 18"/>
              <p:cNvGrpSpPr/>
              <p:nvPr/>
            </p:nvGrpSpPr>
            <p:grpSpPr>
              <a:xfrm>
                <a:off x="6143636" y="5000636"/>
                <a:ext cx="2500330" cy="1156279"/>
                <a:chOff x="6143636" y="5000636"/>
                <a:chExt cx="2500330" cy="1156279"/>
              </a:xfrm>
            </p:grpSpPr>
            <p:grpSp>
              <p:nvGrpSpPr>
                <p:cNvPr id="29" name="Skupina 43"/>
                <p:cNvGrpSpPr/>
                <p:nvPr/>
              </p:nvGrpSpPr>
              <p:grpSpPr>
                <a:xfrm>
                  <a:off x="7215206" y="5000636"/>
                  <a:ext cx="1428760" cy="1156279"/>
                  <a:chOff x="7358082" y="1071546"/>
                  <a:chExt cx="1428760" cy="1156279"/>
                </a:xfrm>
              </p:grpSpPr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7358082" y="1071546"/>
                    <a:ext cx="1428760" cy="58477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3200" b="1" dirty="0" smtClean="0">
                        <a:solidFill>
                          <a:srgbClr val="C00000"/>
                        </a:solidFill>
                      </a:rPr>
                      <a:t>a . </a:t>
                    </a:r>
                    <a:r>
                      <a:rPr lang="cs-CZ" sz="3200" b="1" dirty="0" err="1" smtClean="0">
                        <a:solidFill>
                          <a:srgbClr val="C00000"/>
                        </a:solidFill>
                      </a:rPr>
                      <a:t>v</a:t>
                    </a:r>
                    <a:r>
                      <a:rPr lang="cs-CZ" sz="3200" b="1" baseline="-25000" dirty="0" err="1" smtClean="0">
                        <a:solidFill>
                          <a:srgbClr val="C00000"/>
                        </a:solidFill>
                      </a:rPr>
                      <a:t>a</a:t>
                    </a:r>
                    <a:r>
                      <a:rPr lang="cs-CZ" sz="3200" b="1" dirty="0" smtClean="0">
                        <a:solidFill>
                          <a:srgbClr val="C00000"/>
                        </a:solidFill>
                      </a:rPr>
                      <a:t> </a:t>
                    </a:r>
                    <a:endParaRPr lang="cs-CZ" sz="3200" b="1" dirty="0">
                      <a:solidFill>
                        <a:srgbClr val="C00000"/>
                      </a:solidFill>
                    </a:endParaRPr>
                  </a:p>
                </p:txBody>
              </p:sp>
              <p:sp>
                <p:nvSpPr>
                  <p:cNvPr id="32" name="TextovéPole 31"/>
                  <p:cNvSpPr txBox="1"/>
                  <p:nvPr/>
                </p:nvSpPr>
                <p:spPr>
                  <a:xfrm>
                    <a:off x="7715272" y="1643050"/>
                    <a:ext cx="500066" cy="58477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sz="3200" b="1" dirty="0" smtClean="0">
                        <a:solidFill>
                          <a:srgbClr val="C00000"/>
                        </a:solidFill>
                      </a:rPr>
                      <a:t>2</a:t>
                    </a:r>
                    <a:endParaRPr lang="cs-CZ" sz="3200" b="1" dirty="0">
                      <a:solidFill>
                        <a:srgbClr val="C00000"/>
                      </a:solidFill>
                    </a:endParaRPr>
                  </a:p>
                </p:txBody>
              </p:sp>
            </p:grpSp>
            <p:sp>
              <p:nvSpPr>
                <p:cNvPr id="30" name="TextovéPole 29"/>
                <p:cNvSpPr txBox="1"/>
                <p:nvPr/>
              </p:nvSpPr>
              <p:spPr>
                <a:xfrm>
                  <a:off x="6143636" y="5286388"/>
                  <a:ext cx="114300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b="1" dirty="0" smtClean="0">
                      <a:solidFill>
                        <a:srgbClr val="C00000"/>
                      </a:solidFill>
                    </a:rPr>
                    <a:t>S =</a:t>
                  </a:r>
                  <a:endParaRPr lang="cs-CZ" sz="3600" b="1" dirty="0">
                    <a:solidFill>
                      <a:srgbClr val="C00000"/>
                    </a:solidFill>
                  </a:endParaRPr>
                </a:p>
              </p:txBody>
            </p:sp>
          </p:grpSp>
          <p:cxnSp>
            <p:nvCxnSpPr>
              <p:cNvPr id="28" name="Přímá spojovací čára 27"/>
              <p:cNvCxnSpPr/>
              <p:nvPr/>
            </p:nvCxnSpPr>
            <p:spPr>
              <a:xfrm flipV="1">
                <a:off x="7143768" y="5643578"/>
                <a:ext cx="1285884" cy="6636"/>
              </a:xfrm>
              <a:prstGeom prst="line">
                <a:avLst/>
              </a:prstGeom>
              <a:ln w="571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" name="Obdélník 32"/>
            <p:cNvSpPr/>
            <p:nvPr/>
          </p:nvSpPr>
          <p:spPr>
            <a:xfrm>
              <a:off x="6786578" y="5715016"/>
              <a:ext cx="45397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=</a:t>
              </a:r>
              <a:endParaRPr lang="cs-CZ" sz="3600" dirty="0"/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7358082" y="5429264"/>
              <a:ext cx="1500198" cy="1156279"/>
              <a:chOff x="7143768" y="5000636"/>
              <a:chExt cx="1500198" cy="1156279"/>
            </a:xfrm>
          </p:grpSpPr>
          <p:grpSp>
            <p:nvGrpSpPr>
              <p:cNvPr id="37" name="Skupina 43"/>
              <p:cNvGrpSpPr/>
              <p:nvPr/>
            </p:nvGrpSpPr>
            <p:grpSpPr>
              <a:xfrm>
                <a:off x="7215206" y="5000636"/>
                <a:ext cx="1428760" cy="1156279"/>
                <a:chOff x="7358082" y="1071546"/>
                <a:chExt cx="1428760" cy="1156279"/>
              </a:xfrm>
            </p:grpSpPr>
            <p:sp>
              <p:nvSpPr>
                <p:cNvPr id="39" name="TextovéPole 38"/>
                <p:cNvSpPr txBox="1"/>
                <p:nvPr/>
              </p:nvSpPr>
              <p:spPr>
                <a:xfrm>
                  <a:off x="7358082" y="1071546"/>
                  <a:ext cx="1428760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b="1" dirty="0" smtClean="0">
                      <a:solidFill>
                        <a:srgbClr val="C00000"/>
                      </a:solidFill>
                    </a:rPr>
                    <a:t>a . b </a:t>
                  </a:r>
                  <a:endParaRPr lang="cs-CZ" sz="3200" b="1" dirty="0">
                    <a:solidFill>
                      <a:srgbClr val="C00000"/>
                    </a:solidFill>
                  </a:endParaRPr>
                </a:p>
              </p:txBody>
            </p:sp>
            <p:sp>
              <p:nvSpPr>
                <p:cNvPr id="40" name="TextovéPole 39"/>
                <p:cNvSpPr txBox="1"/>
                <p:nvPr/>
              </p:nvSpPr>
              <p:spPr>
                <a:xfrm>
                  <a:off x="7715272" y="1643050"/>
                  <a:ext cx="50006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b="1" dirty="0" smtClean="0">
                      <a:solidFill>
                        <a:srgbClr val="C00000"/>
                      </a:solidFill>
                    </a:rPr>
                    <a:t>2</a:t>
                  </a:r>
                  <a:endParaRPr lang="cs-CZ" sz="3200" b="1" dirty="0">
                    <a:solidFill>
                      <a:srgbClr val="C00000"/>
                    </a:solidFill>
                  </a:endParaRPr>
                </a:p>
              </p:txBody>
            </p:sp>
          </p:grpSp>
          <p:cxnSp>
            <p:nvCxnSpPr>
              <p:cNvPr id="36" name="Přímá spojovací čára 35"/>
              <p:cNvCxnSpPr/>
              <p:nvPr/>
            </p:nvCxnSpPr>
            <p:spPr>
              <a:xfrm flipV="1">
                <a:off x="7143768" y="5643578"/>
                <a:ext cx="1285884" cy="6636"/>
              </a:xfrm>
              <a:prstGeom prst="line">
                <a:avLst/>
              </a:prstGeom>
              <a:ln w="57150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1" name="Skupina 40"/>
          <p:cNvGrpSpPr/>
          <p:nvPr/>
        </p:nvGrpSpPr>
        <p:grpSpPr>
          <a:xfrm>
            <a:off x="6286512" y="3357562"/>
            <a:ext cx="2143140" cy="656213"/>
            <a:chOff x="5643570" y="1928802"/>
            <a:chExt cx="1428760" cy="656213"/>
          </a:xfrm>
        </p:grpSpPr>
        <p:sp>
          <p:nvSpPr>
            <p:cNvPr id="42" name="TextovéPole 41"/>
            <p:cNvSpPr txBox="1"/>
            <p:nvPr/>
          </p:nvSpPr>
          <p:spPr>
            <a:xfrm>
              <a:off x="5643570" y="1928802"/>
              <a:ext cx="14287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err="1" smtClean="0"/>
                <a:t>v</a:t>
              </a:r>
              <a:r>
                <a:rPr lang="cs-CZ" sz="3200" b="1" baseline="-25000" dirty="0" err="1" smtClean="0"/>
                <a:t>a</a:t>
              </a:r>
              <a:r>
                <a:rPr lang="cs-CZ" sz="3200" b="1" dirty="0" smtClean="0"/>
                <a:t>     a </a:t>
              </a:r>
              <a:endParaRPr lang="cs-CZ" sz="3200" b="1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000760" y="2000240"/>
              <a:ext cx="57150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┴</a:t>
              </a:r>
              <a:endParaRPr lang="cs-CZ" sz="3200" dirty="0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6929454" y="4000504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 = </a:t>
            </a:r>
            <a:r>
              <a:rPr lang="cs-CZ" sz="3200" b="1" dirty="0" err="1" smtClean="0"/>
              <a:t>v</a:t>
            </a:r>
            <a:r>
              <a:rPr lang="cs-CZ" sz="3200" b="1" baseline="-25000" dirty="0" err="1" smtClean="0"/>
              <a:t>a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4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714356"/>
            <a:ext cx="36433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Použitá literatura:</a:t>
            </a:r>
          </a:p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784</TotalTime>
  <Words>312</Words>
  <Application>Microsoft Office PowerPoint</Application>
  <PresentationFormat>Předvádění na obrazovce (4:3)</PresentationFormat>
  <Paragraphs>150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106</cp:revision>
  <dcterms:created xsi:type="dcterms:W3CDTF">2010-10-19T08:27:42Z</dcterms:created>
  <dcterms:modified xsi:type="dcterms:W3CDTF">2012-01-04T20:10:01Z</dcterms:modified>
</cp:coreProperties>
</file>