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7"/>
  </p:notesMasterIdLst>
  <p:sldIdLst>
    <p:sldId id="272" r:id="rId2"/>
    <p:sldId id="263" r:id="rId3"/>
    <p:sldId id="273" r:id="rId4"/>
    <p:sldId id="274" r:id="rId5"/>
    <p:sldId id="275" r:id="rId6"/>
    <p:sldId id="276" r:id="rId7"/>
    <p:sldId id="277" r:id="rId8"/>
    <p:sldId id="278" r:id="rId9"/>
    <p:sldId id="279" r:id="rId10"/>
    <p:sldId id="280" r:id="rId11"/>
    <p:sldId id="281" r:id="rId12"/>
    <p:sldId id="282" r:id="rId13"/>
    <p:sldId id="260" r:id="rId14"/>
    <p:sldId id="266" r:id="rId15"/>
    <p:sldId id="283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CCFFCC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image" Target="../media/image8.wmf"/><Relationship Id="rId4" Type="http://schemas.openxmlformats.org/officeDocument/2006/relationships/image" Target="../media/image11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image" Target="../media/image14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image" Target="../media/image16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9.wmf"/></Relationships>
</file>

<file path=ppt/drawings/_rels/vmlDrawing6.v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wmf"/><Relationship Id="rId1" Type="http://schemas.openxmlformats.org/officeDocument/2006/relationships/image" Target="../media/image21.wmf"/><Relationship Id="rId5" Type="http://schemas.openxmlformats.org/officeDocument/2006/relationships/image" Target="../media/image25.wmf"/><Relationship Id="rId4" Type="http://schemas.openxmlformats.org/officeDocument/2006/relationships/image" Target="../media/image24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6096B-6455-4ED7-AB3F-236366E68D06}" type="datetimeFigureOut">
              <a:rPr lang="cs-CZ" smtClean="0"/>
              <a:pPr/>
              <a:t>6.10.2012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F6952-A43E-4E8A-AB4D-15FA3F15C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96846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16548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69536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203568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52315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729129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18338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622411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598414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679018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636130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687786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658525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86146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19A-06C6-4C7D-8A30-79DA581D753D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6B1D-7B29-4A45-B875-491C57BE4636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3961-5D27-4AC6-9413-63F6E35C9230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7193A-CA74-4D8E-A0F8-CCEC7250BA47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B8A5B-B048-484B-9914-0C446FE6971D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5E9F-845C-4E02-83B4-7E26F8483C4D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BDA8-EA25-4546-AB18-C4B0F894877F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CC19-CCA9-42B2-889C-3AC9E4CA2124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0B439-0C12-487D-923B-25DE47D1B033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8354F-F0E5-4F89-A223-54338ACE418D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E9D6-036A-44F8-9876-D92DE796B242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FBAFA3-4EE0-4BC6-A60B-E89B6EF6C2AD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fad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notesSlide" Target="../notesSlides/notesSlide5.xml"/><Relationship Id="rId7" Type="http://schemas.openxmlformats.org/officeDocument/2006/relationships/oleObject" Target="../embeddings/oleObject2.bin"/><Relationship Id="rId12" Type="http://schemas.openxmlformats.org/officeDocument/2006/relationships/image" Target="../media/image11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8.wmf"/><Relationship Id="rId11" Type="http://schemas.openxmlformats.org/officeDocument/2006/relationships/oleObject" Target="../embeddings/oleObject4.bin"/><Relationship Id="rId5" Type="http://schemas.openxmlformats.org/officeDocument/2006/relationships/oleObject" Target="../embeddings/oleObject1.bin"/><Relationship Id="rId10" Type="http://schemas.openxmlformats.org/officeDocument/2006/relationships/image" Target="../media/image10.wmf"/><Relationship Id="rId4" Type="http://schemas.openxmlformats.org/officeDocument/2006/relationships/image" Target="../media/image7.jpeg"/><Relationship Id="rId9" Type="http://schemas.openxmlformats.org/officeDocument/2006/relationships/oleObject" Target="../embeddings/oleObject3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12.wmf"/><Relationship Id="rId5" Type="http://schemas.openxmlformats.org/officeDocument/2006/relationships/oleObject" Target="../embeddings/oleObject5.bin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notesSlide" Target="../notesSlides/notesSlide8.xml"/><Relationship Id="rId7" Type="http://schemas.openxmlformats.org/officeDocument/2006/relationships/oleObject" Target="../embeddings/oleObject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14.wmf"/><Relationship Id="rId5" Type="http://schemas.openxmlformats.org/officeDocument/2006/relationships/oleObject" Target="../embeddings/oleObject6.bin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notesSlide" Target="../notesSlides/notesSlide9.xml"/><Relationship Id="rId7" Type="http://schemas.openxmlformats.org/officeDocument/2006/relationships/oleObject" Target="../embeddings/oleObject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16.wmf"/><Relationship Id="rId5" Type="http://schemas.openxmlformats.org/officeDocument/2006/relationships/oleObject" Target="../embeddings/oleObject8.bin"/><Relationship Id="rId10" Type="http://schemas.openxmlformats.org/officeDocument/2006/relationships/image" Target="../media/image18.wmf"/><Relationship Id="rId4" Type="http://schemas.openxmlformats.org/officeDocument/2006/relationships/image" Target="../media/image13.jpeg"/><Relationship Id="rId9" Type="http://schemas.openxmlformats.org/officeDocument/2006/relationships/oleObject" Target="../embeddings/oleObject10.bin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6" Type="http://schemas.openxmlformats.org/officeDocument/2006/relationships/image" Target="../media/image19.wmf"/><Relationship Id="rId5" Type="http://schemas.openxmlformats.org/officeDocument/2006/relationships/oleObject" Target="../embeddings/oleObject11.bin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wmf"/><Relationship Id="rId13" Type="http://schemas.openxmlformats.org/officeDocument/2006/relationships/oleObject" Target="../embeddings/oleObject16.bin"/><Relationship Id="rId3" Type="http://schemas.openxmlformats.org/officeDocument/2006/relationships/notesSlide" Target="../notesSlides/notesSlide12.xml"/><Relationship Id="rId7" Type="http://schemas.openxmlformats.org/officeDocument/2006/relationships/oleObject" Target="../embeddings/oleObject13.bin"/><Relationship Id="rId12" Type="http://schemas.openxmlformats.org/officeDocument/2006/relationships/image" Target="../media/image24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6" Type="http://schemas.openxmlformats.org/officeDocument/2006/relationships/image" Target="../media/image20.jpeg"/><Relationship Id="rId11" Type="http://schemas.openxmlformats.org/officeDocument/2006/relationships/oleObject" Target="../embeddings/oleObject15.bin"/><Relationship Id="rId5" Type="http://schemas.openxmlformats.org/officeDocument/2006/relationships/image" Target="../media/image21.wmf"/><Relationship Id="rId10" Type="http://schemas.openxmlformats.org/officeDocument/2006/relationships/image" Target="../media/image23.wmf"/><Relationship Id="rId4" Type="http://schemas.openxmlformats.org/officeDocument/2006/relationships/oleObject" Target="../embeddings/oleObject12.bin"/><Relationship Id="rId9" Type="http://schemas.openxmlformats.org/officeDocument/2006/relationships/oleObject" Target="../embeddings/oleObject14.bin"/><Relationship Id="rId14" Type="http://schemas.openxmlformats.org/officeDocument/2006/relationships/image" Target="../media/image25.wmf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8701739"/>
              </p:ext>
            </p:extLst>
          </p:nvPr>
        </p:nvGraphicFramePr>
        <p:xfrm>
          <a:off x="1115616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VY_32_INOVACE_07_A_10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Stejnosměrný proud a Elektrochemie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Řazení rezistorů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Lukáš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1. ročník studijního oboru MIEZ, předmětu ELEKTROTECHNIKA, inovuje výuku použitím multimediálních pomůcek – prezentace s názornými obrázky a schématy doplněných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991152"/>
            <a:ext cx="4609563" cy="1517968"/>
          </a:xfrm>
          <a:prstGeom prst="rect">
            <a:avLst/>
          </a:prstGeom>
        </p:spPr>
      </p:pic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3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ŘAZENÍ REZISTORŮ</a:t>
            </a:r>
          </a:p>
        </p:txBody>
      </p:sp>
      <p:sp>
        <p:nvSpPr>
          <p:cNvPr id="14" name="Zástupný symbol pro obsah 6"/>
          <p:cNvSpPr txBox="1">
            <a:spLocks/>
          </p:cNvSpPr>
          <p:nvPr/>
        </p:nvSpPr>
        <p:spPr>
          <a:xfrm>
            <a:off x="457200" y="2060848"/>
            <a:ext cx="8229600" cy="1584176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Rezistor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– lineární pasivní prvek, který je charakteristický svým elektrickým odporem (R[</a:t>
            </a:r>
            <a:r>
              <a:rPr lang="cs-CZ" sz="2600" dirty="0" smtClean="0">
                <a:latin typeface="Symbol" pitchFamily="18" charset="2"/>
                <a:cs typeface="Arial" pitchFamily="34" charset="0"/>
              </a:rPr>
              <a:t>W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]).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720" y="5011615"/>
            <a:ext cx="4978496" cy="1657657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8549" y="4509120"/>
            <a:ext cx="6105978" cy="805913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4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ŘAZENÍ REZISTORŮ</a:t>
            </a:r>
          </a:p>
        </p:txBody>
      </p:sp>
      <p:sp>
        <p:nvSpPr>
          <p:cNvPr id="14" name="Zástupný symbol pro obsah 6"/>
          <p:cNvSpPr txBox="1">
            <a:spLocks/>
          </p:cNvSpPr>
          <p:nvPr/>
        </p:nvSpPr>
        <p:spPr>
          <a:xfrm>
            <a:off x="457200" y="2060848"/>
            <a:ext cx="8229600" cy="1584176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Řazení rezistorů do série (za sebe)</a:t>
            </a:r>
          </a:p>
          <a:p>
            <a:pPr marL="88920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při spojení rezistorů do série protéká rezistory jediný společný proud a napětí se dělí</a:t>
            </a:r>
          </a:p>
        </p:txBody>
      </p:sp>
      <p:pic>
        <p:nvPicPr>
          <p:cNvPr id="6" name="Obrázek 5" descr="razR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5536" y="5119930"/>
            <a:ext cx="7632848" cy="1405414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5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ŘAZENÍ REZISTORŮ</a:t>
            </a:r>
          </a:p>
        </p:txBody>
      </p:sp>
      <p:pic>
        <p:nvPicPr>
          <p:cNvPr id="6" name="Obrázek 5" descr="razR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95536" y="5119930"/>
            <a:ext cx="7632848" cy="1405414"/>
          </a:xfrm>
          <a:prstGeom prst="rect">
            <a:avLst/>
          </a:prstGeom>
        </p:spPr>
      </p:pic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539552" y="2060848"/>
          <a:ext cx="1488321" cy="151640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50" name="Rovnice" r:id="rId5" imgW="672840" imgH="685800" progId="Equation.3">
                  <p:embed/>
                </p:oleObj>
              </mc:Choice>
              <mc:Fallback>
                <p:oleObj name="Rovnice" r:id="rId5" imgW="672840" imgH="6858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9552" y="2060848"/>
                        <a:ext cx="1488321" cy="151640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2987825" y="2060848"/>
          <a:ext cx="3874050" cy="196351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51" name="Rovnice" r:id="rId7" imgW="1752480" imgH="888840" progId="Equation.3">
                  <p:embed/>
                </p:oleObj>
              </mc:Choice>
              <mc:Fallback>
                <p:oleObj name="Rovnice" r:id="rId7" imgW="1752480" imgH="888840" progId="Equation.3">
                  <p:embed/>
                  <p:pic>
                    <p:nvPicPr>
                      <p:cNvPr id="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87825" y="2060848"/>
                        <a:ext cx="3874050" cy="196351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/>
        </p:nvGraphicFramePr>
        <p:xfrm>
          <a:off x="251520" y="4149725"/>
          <a:ext cx="3424237" cy="952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52" name="Rovnice" r:id="rId9" imgW="1549080" imgH="431640" progId="Equation.3">
                  <p:embed/>
                </p:oleObj>
              </mc:Choice>
              <mc:Fallback>
                <p:oleObj name="Rovnice" r:id="rId9" imgW="1549080" imgH="43164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1520" y="4149725"/>
                        <a:ext cx="3424237" cy="9525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kt 9"/>
          <p:cNvGraphicFramePr>
            <a:graphicFrameLocks noChangeAspect="1"/>
          </p:cNvGraphicFramePr>
          <p:nvPr/>
        </p:nvGraphicFramePr>
        <p:xfrm>
          <a:off x="3851920" y="4301987"/>
          <a:ext cx="5052118" cy="64639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53" name="Rovnice" r:id="rId11" imgW="1981080" imgH="253800" progId="Equation.3">
                  <p:embed/>
                </p:oleObj>
              </mc:Choice>
              <mc:Fallback>
                <p:oleObj name="Rovnice" r:id="rId11" imgW="1981080" imgH="2538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51920" y="4301987"/>
                        <a:ext cx="5052118" cy="64639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6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ŘAZENÍ REZISTORŮ</a:t>
            </a:r>
          </a:p>
        </p:txBody>
      </p:sp>
      <p:sp>
        <p:nvSpPr>
          <p:cNvPr id="14" name="Zástupný symbol pro obsah 6"/>
          <p:cNvSpPr txBox="1">
            <a:spLocks/>
          </p:cNvSpPr>
          <p:nvPr/>
        </p:nvSpPr>
        <p:spPr>
          <a:xfrm>
            <a:off x="457200" y="2060848"/>
            <a:ext cx="8229600" cy="2160240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při sériovém spojení rezistorů se sčítá jejich odpor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celkové napětí se rozdělí na jednotlivé rezistory v poměru jejich odporů</a:t>
            </a:r>
          </a:p>
        </p:txBody>
      </p:sp>
      <p:pic>
        <p:nvPicPr>
          <p:cNvPr id="6" name="Obrázek 5" descr="razR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95536" y="5119930"/>
            <a:ext cx="7632848" cy="1405414"/>
          </a:xfrm>
          <a:prstGeom prst="rect">
            <a:avLst/>
          </a:prstGeom>
        </p:spPr>
      </p:pic>
      <p:graphicFrame>
        <p:nvGraphicFramePr>
          <p:cNvPr id="23554" name="Object 2"/>
          <p:cNvGraphicFramePr>
            <a:graphicFrameLocks noChangeAspect="1"/>
          </p:cNvGraphicFramePr>
          <p:nvPr/>
        </p:nvGraphicFramePr>
        <p:xfrm>
          <a:off x="4493393" y="3789040"/>
          <a:ext cx="4183063" cy="5048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559" name="Rovnice" r:id="rId5" imgW="1892160" imgH="228600" progId="Equation.3">
                  <p:embed/>
                </p:oleObj>
              </mc:Choice>
              <mc:Fallback>
                <p:oleObj name="Rovnice" r:id="rId5" imgW="1892160" imgH="2286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93393" y="3789040"/>
                        <a:ext cx="4183063" cy="5048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7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ŘAZENÍ REZISTORŮ</a:t>
            </a:r>
          </a:p>
        </p:txBody>
      </p:sp>
      <p:pic>
        <p:nvPicPr>
          <p:cNvPr id="7" name="Obrázek 6" descr="razR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7544" y="4099928"/>
            <a:ext cx="7776864" cy="2368672"/>
          </a:xfrm>
          <a:prstGeom prst="rect">
            <a:avLst/>
          </a:prstGeom>
        </p:spPr>
      </p:pic>
      <p:sp>
        <p:nvSpPr>
          <p:cNvPr id="14" name="Zástupný symbol pro obsah 6"/>
          <p:cNvSpPr txBox="1">
            <a:spLocks/>
          </p:cNvSpPr>
          <p:nvPr/>
        </p:nvSpPr>
        <p:spPr>
          <a:xfrm>
            <a:off x="457200" y="2060848"/>
            <a:ext cx="8229600" cy="2376264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Řazení rezistorů paralelně</a:t>
            </a:r>
          </a:p>
          <a:p>
            <a:pPr marL="88920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při spojení rezistorů paralelně je na všech prvcích stejné napětí a celkový proud se rozdělí do jednotlivých prvků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8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ŘAZENÍ REZISTORŮ</a:t>
            </a:r>
          </a:p>
        </p:txBody>
      </p:sp>
      <p:pic>
        <p:nvPicPr>
          <p:cNvPr id="7" name="Obrázek 6" descr="razR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67544" y="4099928"/>
            <a:ext cx="7776864" cy="2368672"/>
          </a:xfrm>
          <a:prstGeom prst="rect">
            <a:avLst/>
          </a:prstGeom>
        </p:spPr>
      </p:pic>
      <p:graphicFrame>
        <p:nvGraphicFramePr>
          <p:cNvPr id="24578" name="Object 2"/>
          <p:cNvGraphicFramePr>
            <a:graphicFrameLocks noChangeAspect="1"/>
          </p:cNvGraphicFramePr>
          <p:nvPr/>
        </p:nvGraphicFramePr>
        <p:xfrm>
          <a:off x="645039" y="1916832"/>
          <a:ext cx="1694714" cy="220253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588" name="Rovnice" r:id="rId5" imgW="1015920" imgH="1320480" progId="Equation.3">
                  <p:embed/>
                </p:oleObj>
              </mc:Choice>
              <mc:Fallback>
                <p:oleObj name="Rovnice" r:id="rId5" imgW="1015920" imgH="132048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5039" y="1916832"/>
                        <a:ext cx="1694714" cy="220253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Object 2"/>
          <p:cNvGraphicFramePr>
            <a:graphicFrameLocks noChangeAspect="1"/>
          </p:cNvGraphicFramePr>
          <p:nvPr/>
        </p:nvGraphicFramePr>
        <p:xfrm>
          <a:off x="2915816" y="1988840"/>
          <a:ext cx="5419725" cy="1990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589" name="Rovnice" r:id="rId7" imgW="3251160" imgH="1193760" progId="Equation.3">
                  <p:embed/>
                </p:oleObj>
              </mc:Choice>
              <mc:Fallback>
                <p:oleObj name="Rovnice" r:id="rId7" imgW="3251160" imgH="1193760" progId="Equation.3">
                  <p:embed/>
                  <p:pic>
                    <p:nvPicPr>
                      <p:cNvPr id="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15816" y="1988840"/>
                        <a:ext cx="5419725" cy="19907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9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ŘAZENÍ REZISTORŮ</a:t>
            </a:r>
          </a:p>
        </p:txBody>
      </p:sp>
      <p:pic>
        <p:nvPicPr>
          <p:cNvPr id="7" name="Obrázek 6" descr="razR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67544" y="4099928"/>
            <a:ext cx="7776864" cy="2368672"/>
          </a:xfrm>
          <a:prstGeom prst="rect">
            <a:avLst/>
          </a:prstGeom>
        </p:spPr>
      </p:pic>
      <p:graphicFrame>
        <p:nvGraphicFramePr>
          <p:cNvPr id="8" name="Object 2"/>
          <p:cNvGraphicFramePr>
            <a:graphicFrameLocks noChangeAspect="1"/>
          </p:cNvGraphicFramePr>
          <p:nvPr/>
        </p:nvGraphicFramePr>
        <p:xfrm>
          <a:off x="539552" y="2060847"/>
          <a:ext cx="2429241" cy="53292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618" name="Rovnice" r:id="rId5" imgW="1041120" imgH="228600" progId="Equation.3">
                  <p:embed/>
                </p:oleObj>
              </mc:Choice>
              <mc:Fallback>
                <p:oleObj name="Rovnice" r:id="rId5" imgW="1041120" imgH="228600" progId="Equation.3">
                  <p:embed/>
                  <p:pic>
                    <p:nvPicPr>
                      <p:cNvPr id="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9552" y="2060847"/>
                        <a:ext cx="2429241" cy="53292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Zástupný symbol pro obsah 6"/>
          <p:cNvSpPr>
            <a:spLocks noGrp="1"/>
          </p:cNvSpPr>
          <p:nvPr>
            <p:ph idx="1"/>
          </p:nvPr>
        </p:nvSpPr>
        <p:spPr>
          <a:xfrm>
            <a:off x="457200" y="2492896"/>
            <a:ext cx="8229600" cy="504056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dosazením odporu místo vodivosti dostaneme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0" name="Object 2"/>
          <p:cNvGraphicFramePr>
            <a:graphicFrameLocks noChangeAspect="1"/>
          </p:cNvGraphicFramePr>
          <p:nvPr/>
        </p:nvGraphicFramePr>
        <p:xfrm>
          <a:off x="539552" y="2996952"/>
          <a:ext cx="4028007" cy="10081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619" name="Rovnice" r:id="rId7" imgW="1726920" imgH="431640" progId="Equation.3">
                  <p:embed/>
                </p:oleObj>
              </mc:Choice>
              <mc:Fallback>
                <p:oleObj name="Rovnice" r:id="rId7" imgW="1726920" imgH="43164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9552" y="2996952"/>
                        <a:ext cx="4028007" cy="10081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ct 2"/>
          <p:cNvGraphicFramePr>
            <a:graphicFrameLocks noChangeAspect="1"/>
          </p:cNvGraphicFramePr>
          <p:nvPr/>
        </p:nvGraphicFramePr>
        <p:xfrm>
          <a:off x="4887913" y="2997200"/>
          <a:ext cx="3970337" cy="10080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620" name="Rovnice" r:id="rId9" imgW="1701720" imgH="431640" progId="Equation.3">
                  <p:embed/>
                </p:oleObj>
              </mc:Choice>
              <mc:Fallback>
                <p:oleObj name="Rovnice" r:id="rId9" imgW="1701720" imgH="43164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87913" y="2997200"/>
                        <a:ext cx="3970337" cy="10080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10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ŘAZENÍ REZISTORŮ</a:t>
            </a:r>
          </a:p>
        </p:txBody>
      </p:sp>
      <p:pic>
        <p:nvPicPr>
          <p:cNvPr id="7" name="Obrázek 6" descr="razR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67544" y="4099928"/>
            <a:ext cx="7776864" cy="2368672"/>
          </a:xfrm>
          <a:prstGeom prst="rect">
            <a:avLst/>
          </a:prstGeom>
        </p:spPr>
      </p:pic>
      <p:sp>
        <p:nvSpPr>
          <p:cNvPr id="13" name="Zástupný symbol pro obsah 6"/>
          <p:cNvSpPr txBox="1">
            <a:spLocks/>
          </p:cNvSpPr>
          <p:nvPr/>
        </p:nvSpPr>
        <p:spPr>
          <a:xfrm>
            <a:off x="457200" y="1916832"/>
            <a:ext cx="8229600" cy="2232248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při paralelním spojení rezistorů se sčítá jejich vodivost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výsledná vodivost je převrácenou hodnotou výsledného odporu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celkový proud se rozdělí do jednotlivých prvků v poměru jejich vodivostí</a:t>
            </a:r>
          </a:p>
        </p:txBody>
      </p:sp>
      <p:graphicFrame>
        <p:nvGraphicFramePr>
          <p:cNvPr id="11" name="Object 2"/>
          <p:cNvGraphicFramePr>
            <a:graphicFrameLocks noChangeAspect="1"/>
          </p:cNvGraphicFramePr>
          <p:nvPr/>
        </p:nvGraphicFramePr>
        <p:xfrm>
          <a:off x="2209801" y="3573016"/>
          <a:ext cx="4018383" cy="52454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6633" name="Rovnice" r:id="rId5" imgW="1752480" imgH="228600" progId="Equation.3">
                  <p:embed/>
                </p:oleObj>
              </mc:Choice>
              <mc:Fallback>
                <p:oleObj name="Rovnice" r:id="rId5" imgW="1752480" imgH="228600" progId="Equation.3">
                  <p:embed/>
                  <p:pic>
                    <p:nvPicPr>
                      <p:cNvPr id="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09801" y="3573016"/>
                        <a:ext cx="4018383" cy="52454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11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ŘAZENÍ REZISTORŮ</a:t>
            </a:r>
          </a:p>
        </p:txBody>
      </p:sp>
      <p:sp>
        <p:nvSpPr>
          <p:cNvPr id="13" name="Zástupný symbol pro obsah 6"/>
          <p:cNvSpPr txBox="1">
            <a:spLocks/>
          </p:cNvSpPr>
          <p:nvPr/>
        </p:nvSpPr>
        <p:spPr>
          <a:xfrm>
            <a:off x="457200" y="1916832"/>
            <a:ext cx="8229600" cy="2353408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b="1" dirty="0" smtClean="0">
                <a:latin typeface="Arial Narrow" pitchFamily="34" charset="0"/>
                <a:cs typeface="Arial" pitchFamily="34" charset="0"/>
              </a:rPr>
              <a:t>Řazení rezistorů kombinované</a:t>
            </a:r>
          </a:p>
          <a:p>
            <a:pPr marL="889200" lvl="1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řeší se postupným zjednodušováním obvodu podle pravidel výpočtu paralelního a sériového spojení rezistorů</a:t>
            </a:r>
          </a:p>
        </p:txBody>
      </p:sp>
      <p:pic>
        <p:nvPicPr>
          <p:cNvPr id="8" name="Obrázek 7" descr="razR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1520" y="3573016"/>
            <a:ext cx="8640960" cy="1814816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12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ŘAZENÍ REZISTORŮ</a:t>
            </a:r>
          </a:p>
        </p:txBody>
      </p:sp>
      <p:graphicFrame>
        <p:nvGraphicFramePr>
          <p:cNvPr id="11" name="Object 2"/>
          <p:cNvGraphicFramePr>
            <a:graphicFrameLocks noChangeAspect="1"/>
          </p:cNvGraphicFramePr>
          <p:nvPr/>
        </p:nvGraphicFramePr>
        <p:xfrm>
          <a:off x="827584" y="2132856"/>
          <a:ext cx="2066925" cy="990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9724" name="Rovnice" r:id="rId4" imgW="901440" imgH="431640" progId="Equation.3">
                  <p:embed/>
                </p:oleObj>
              </mc:Choice>
              <mc:Fallback>
                <p:oleObj name="Rovnice" r:id="rId4" imgW="901440" imgH="431640" progId="Equation.3">
                  <p:embed/>
                  <p:pic>
                    <p:nvPicPr>
                      <p:cNvPr id="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27584" y="2132856"/>
                        <a:ext cx="2066925" cy="990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8" name="Obrázek 7" descr="razR2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51520" y="3573016"/>
            <a:ext cx="8640960" cy="1814816"/>
          </a:xfrm>
          <a:prstGeom prst="rect">
            <a:avLst/>
          </a:prstGeom>
        </p:spPr>
      </p:pic>
      <p:graphicFrame>
        <p:nvGraphicFramePr>
          <p:cNvPr id="7" name="Object 2"/>
          <p:cNvGraphicFramePr>
            <a:graphicFrameLocks noChangeAspect="1"/>
          </p:cNvGraphicFramePr>
          <p:nvPr/>
        </p:nvGraphicFramePr>
        <p:xfrm>
          <a:off x="683568" y="5517232"/>
          <a:ext cx="3494088" cy="9890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9725" name="Rovnice" r:id="rId7" imgW="1523880" imgH="431640" progId="Equation.3">
                  <p:embed/>
                </p:oleObj>
              </mc:Choice>
              <mc:Fallback>
                <p:oleObj name="Rovnice" r:id="rId7" imgW="1523880" imgH="4316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3568" y="5517232"/>
                        <a:ext cx="3494088" cy="9890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ct 2"/>
          <p:cNvGraphicFramePr>
            <a:graphicFrameLocks noChangeAspect="1"/>
          </p:cNvGraphicFramePr>
          <p:nvPr/>
        </p:nvGraphicFramePr>
        <p:xfrm>
          <a:off x="3419872" y="2348880"/>
          <a:ext cx="1892300" cy="523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9726" name="Rovnice" r:id="rId9" imgW="825480" imgH="228600" progId="Equation.3">
                  <p:embed/>
                </p:oleObj>
              </mc:Choice>
              <mc:Fallback>
                <p:oleObj name="Rovnice" r:id="rId9" imgW="825480" imgH="22860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19872" y="2348880"/>
                        <a:ext cx="1892300" cy="5238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ct 2"/>
          <p:cNvGraphicFramePr>
            <a:graphicFrameLocks noChangeAspect="1"/>
          </p:cNvGraphicFramePr>
          <p:nvPr/>
        </p:nvGraphicFramePr>
        <p:xfrm>
          <a:off x="5868144" y="2348880"/>
          <a:ext cx="2068513" cy="523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9727" name="Rovnice" r:id="rId11" imgW="901440" imgH="228600" progId="Equation.3">
                  <p:embed/>
                </p:oleObj>
              </mc:Choice>
              <mc:Fallback>
                <p:oleObj name="Rovnice" r:id="rId11" imgW="901440" imgH="22860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868144" y="2348880"/>
                        <a:ext cx="2068513" cy="5238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Object 2"/>
          <p:cNvGraphicFramePr>
            <a:graphicFrameLocks noChangeAspect="1"/>
          </p:cNvGraphicFramePr>
          <p:nvPr/>
        </p:nvGraphicFramePr>
        <p:xfrm>
          <a:off x="4211960" y="5748338"/>
          <a:ext cx="1339850" cy="523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9728" name="Rovnice" r:id="rId13" imgW="583920" imgH="228600" progId="Equation.3">
                  <p:embed/>
                </p:oleObj>
              </mc:Choice>
              <mc:Fallback>
                <p:oleObj name="Rovnice" r:id="rId13" imgW="583920" imgH="22860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11960" y="5748338"/>
                        <a:ext cx="1339850" cy="5238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08512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OPAKOVÁNÍ: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Jak se spočítá výsledný odpor v sériovém a paralelním řazení? ………………...................................................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V jakém poměru se rozdělí napětí na jednotlivých rezistorech při sériovém zapojení?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…………………………………………………...........…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V jakém poměru se rozdělí proud na jednotlivých rezistorech při paralelním zapojení? 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13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ŘAZENÍ REZISTORŮ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80520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Vocabulary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series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circuit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sériový obvod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parallel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circuit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paralelní obvod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total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resistance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celkový odpor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total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conductance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celková vodivost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14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ŘAZENÍ REZISTORŮ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TKOTZ, Klaus a kol. 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PŘÍRUČKA PRO ELEKTROTECHNIKA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 Praha: Europa-Sobotáles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cz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s.r.o., 2006, ISBN 80-86706-13-3. 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15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Použité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zdroje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836338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1721</TotalTime>
  <Words>345</Words>
  <Application>Microsoft Office PowerPoint</Application>
  <PresentationFormat>Předvádění na obrazovce (4:3)</PresentationFormat>
  <Paragraphs>89</Paragraphs>
  <Slides>15</Slides>
  <Notes>15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Motiv sady Office</vt:lpstr>
      <vt:lpstr>Rovnice</vt:lpstr>
      <vt:lpstr>Prezentace aplikace PowerPoint</vt:lpstr>
      <vt:lpstr>Prezentace aplikace PowerPoint</vt:lpstr>
      <vt:lpstr>ŘAZENÍ REZISTORŮ</vt:lpstr>
      <vt:lpstr>ŘAZENÍ REZISTORŮ</vt:lpstr>
      <vt:lpstr>ŘAZENÍ REZISTORŮ</vt:lpstr>
      <vt:lpstr>ŘAZENÍ REZISTORŮ</vt:lpstr>
      <vt:lpstr>ŘAZENÍ REZISTORŮ</vt:lpstr>
      <vt:lpstr>ŘAZENÍ REZISTORŮ</vt:lpstr>
      <vt:lpstr>ŘAZENÍ REZISTORŮ</vt:lpstr>
      <vt:lpstr>ŘAZENÍ REZISTORŮ</vt:lpstr>
      <vt:lpstr>ŘAZENÍ REZISTORŮ</vt:lpstr>
      <vt:lpstr>ŘAZENÍ REZISTORŮ</vt:lpstr>
      <vt:lpstr>ŘAZENÍ REZISTORŮ</vt:lpstr>
      <vt:lpstr>ŘAZENÍ REZISTORŮ</vt:lpstr>
      <vt:lpstr>Prezentace aplikace PowerPoint</vt:lpstr>
    </vt:vector>
  </TitlesOfParts>
  <Company>SOŠ a 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ZDROJ</dc:title>
  <dc:creator>znepokoj00</dc:creator>
  <cp:lastModifiedBy>NEPOKOJ Lukáš</cp:lastModifiedBy>
  <cp:revision>159</cp:revision>
  <dcterms:created xsi:type="dcterms:W3CDTF">2012-05-16T10:04:36Z</dcterms:created>
  <dcterms:modified xsi:type="dcterms:W3CDTF">2012-10-06T15:17:22Z</dcterms:modified>
</cp:coreProperties>
</file>