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306" r:id="rId3"/>
    <p:sldId id="308" r:id="rId4"/>
    <p:sldId id="307" r:id="rId5"/>
    <p:sldId id="311" r:id="rId6"/>
    <p:sldId id="310" r:id="rId7"/>
    <p:sldId id="312" r:id="rId8"/>
    <p:sldId id="313" r:id="rId9"/>
    <p:sldId id="315" r:id="rId10"/>
    <p:sldId id="317" r:id="rId11"/>
    <p:sldId id="316" r:id="rId12"/>
    <p:sldId id="318" r:id="rId13"/>
    <p:sldId id="270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9933FF"/>
    <a:srgbClr val="0000FF"/>
    <a:srgbClr val="99CCFF"/>
    <a:srgbClr val="00CCFF"/>
    <a:srgbClr val="00FFFF"/>
    <a:srgbClr val="0066FF"/>
    <a:srgbClr val="D4602C"/>
    <a:srgbClr val="CC00CC"/>
    <a:srgbClr val="FF99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64" autoAdjust="0"/>
    <p:restoredTop sz="89094" autoAdjust="0"/>
  </p:normalViewPr>
  <p:slideViewPr>
    <p:cSldViewPr>
      <p:cViewPr varScale="1">
        <p:scale>
          <a:sx n="63" d="100"/>
          <a:sy n="63" d="100"/>
        </p:scale>
        <p:origin x="-72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C8C85E9-3854-4EC7-A1ED-8AD9378C6527}" type="datetimeFigureOut">
              <a:rPr lang="cs-CZ"/>
              <a:pPr>
                <a:defRPr/>
              </a:pPr>
              <a:t>4.1.2012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B00CC3C-07A8-49A0-B3D5-CA0ADA9AFE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B00CC3C-07A8-49A0-B3D5-CA0ADA9AFEB1}" type="slidenum">
              <a:rPr lang="cs-CZ" smtClean="0"/>
              <a:pPr>
                <a:defRPr/>
              </a:pPr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B00CC3C-07A8-49A0-B3D5-CA0ADA9AFEB1}" type="slidenum">
              <a:rPr lang="cs-CZ" smtClean="0"/>
              <a:pPr>
                <a:defRPr/>
              </a:pPr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B00CC3C-07A8-49A0-B3D5-CA0ADA9AFEB1}" type="slidenum">
              <a:rPr lang="cs-CZ" smtClean="0"/>
              <a:pPr>
                <a:defRPr/>
              </a:pPr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B00CC3C-07A8-49A0-B3D5-CA0ADA9AFEB1}" type="slidenum">
              <a:rPr lang="cs-CZ" smtClean="0"/>
              <a:pPr>
                <a:defRPr/>
              </a:pPr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B00CC3C-07A8-49A0-B3D5-CA0ADA9AFEB1}" type="slidenum">
              <a:rPr lang="cs-CZ" smtClean="0"/>
              <a:pPr>
                <a:defRPr/>
              </a:pPr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B00CC3C-07A8-49A0-B3D5-CA0ADA9AFEB1}" type="slidenum">
              <a:rPr lang="cs-CZ" smtClean="0"/>
              <a:pPr>
                <a:defRPr/>
              </a:pPr>
              <a:t>12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2739B-75B5-4A18-A8FD-97ED8DF5D270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14392D-29C6-4206-8713-DB120C8AE57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32AFFB-9EAD-44E6-86B6-39DC6D04F29D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2D2B51-1CB6-47A3-B03F-93759F6D24F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BF220F-F73E-4FD0-BFE9-081683D177BF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58718-BDB9-455F-A88E-D444C13C68C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6B4400-26E1-495D-8EAE-3A74F68793D1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602491-AA8D-42F1-A97B-9B72AE96D67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5502A9-0B78-4AE8-BC9D-D04CEA717CD1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375706-23DA-4121-A7DC-D90D85F0393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2C2F6-B071-41E6-836A-CCCCC8B773AF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242A4E-BFA4-4FA0-AEE1-40F66C8EC16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19502E-E0A1-4938-8D26-0CA4B14281F4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8E4D62-AC8E-4D9F-9C1B-F0F1154D84B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D29E80-562B-4808-92DB-6573CFC005E0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B31731-D9BF-46C3-BA5A-58AB172DEBE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cs-CZ" noProof="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AEB9A6-1BDC-47EA-B8D1-00B563636FB1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275CD1-1E15-4ADB-97B0-7E9DB99442A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7DE15-1C1B-4013-8970-7626D00B622F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BE8CB1-955B-4134-A086-8CE09E73983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00FE4-5C06-4F7D-8287-20F9D2C501D0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4F2A28-8A49-4403-98E8-3706B6AB46D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23FB2FF-5AE1-45E6-A93A-C2567A797542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A917373-EE4D-464E-B8AD-9D014A18A97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642910" y="3929066"/>
            <a:ext cx="77867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b="1" dirty="0" smtClean="0"/>
              <a:t>Anotace</a:t>
            </a:r>
            <a:r>
              <a:rPr lang="cs-CZ" b="1" smtClean="0"/>
              <a:t>: </a:t>
            </a:r>
            <a:r>
              <a:rPr lang="cs-CZ" smtClean="0"/>
              <a:t>Prezentace </a:t>
            </a:r>
            <a:r>
              <a:rPr lang="cs-CZ" dirty="0" smtClean="0"/>
              <a:t>je určena pro 7. ročník, výklad učiva obvod a obsah kosodélníku a kosočtverce. Žáci pracují v sešitech a pracovních listech (snímek 12 ) souběžně s promítanou prezentací.</a:t>
            </a:r>
          </a:p>
          <a:p>
            <a:r>
              <a:rPr lang="cs-CZ" b="1" dirty="0" smtClean="0"/>
              <a:t>Období: </a:t>
            </a:r>
            <a:r>
              <a:rPr lang="cs-CZ" dirty="0" smtClean="0"/>
              <a:t>září – prosinec 2011</a:t>
            </a:r>
            <a:endParaRPr lang="cs-CZ" b="1" dirty="0"/>
          </a:p>
        </p:txBody>
      </p:sp>
      <p:grpSp>
        <p:nvGrpSpPr>
          <p:cNvPr id="8" name="Skupina 7"/>
          <p:cNvGrpSpPr/>
          <p:nvPr/>
        </p:nvGrpSpPr>
        <p:grpSpPr>
          <a:xfrm>
            <a:off x="428564" y="428604"/>
            <a:ext cx="8715436" cy="2471791"/>
            <a:chOff x="285721" y="500063"/>
            <a:chExt cx="8715436" cy="2471791"/>
          </a:xfrm>
        </p:grpSpPr>
        <p:sp>
          <p:nvSpPr>
            <p:cNvPr id="9" name="TextovéPole 5"/>
            <p:cNvSpPr txBox="1">
              <a:spLocks noChangeArrowheads="1"/>
            </p:cNvSpPr>
            <p:nvPr/>
          </p:nvSpPr>
          <p:spPr bwMode="auto">
            <a:xfrm>
              <a:off x="285721" y="500063"/>
              <a:ext cx="8715436" cy="2031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cs-CZ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cs-CZ" b="1" dirty="0" smtClean="0"/>
                <a:t>Škola</a:t>
              </a:r>
              <a:r>
                <a:rPr lang="cs-CZ" dirty="0" smtClean="0"/>
                <a:t>: Základní škola Varnsdorf, Edisonova 2821, okres Děčín,</a:t>
              </a:r>
            </a:p>
            <a:p>
              <a:r>
                <a:rPr lang="cs-CZ" dirty="0" smtClean="0"/>
                <a:t>příspěvková organizace</a:t>
              </a:r>
            </a:p>
            <a:p>
              <a:r>
                <a:rPr lang="cs-CZ" b="1" smtClean="0">
                  <a:latin typeface="Arial" pitchFamily="34" charset="0"/>
                  <a:cs typeface="Arial" pitchFamily="34" charset="0"/>
                </a:rPr>
                <a:t>Matematika a její aplikace, matematika, geometrie v rovině a v prostoru, čtyřúhelníky - o</a:t>
              </a:r>
              <a:r>
                <a:rPr lang="cs-CZ" b="1" smtClean="0"/>
                <a:t>bvod a obsah rovnoběžníků </a:t>
              </a:r>
            </a:p>
            <a:p>
              <a:r>
                <a:rPr lang="cs-CZ" b="1" smtClean="0"/>
                <a:t>Autor</a:t>
              </a:r>
              <a:r>
                <a:rPr lang="cs-CZ" dirty="0" smtClean="0"/>
                <a:t>: Ing. Zdeňka Botková</a:t>
              </a:r>
            </a:p>
            <a:p>
              <a:r>
                <a:rPr lang="cs-CZ" b="1" dirty="0" smtClean="0"/>
                <a:t>Název pomůcky</a:t>
              </a:r>
              <a:r>
                <a:rPr lang="cs-CZ" dirty="0" smtClean="0"/>
                <a:t>: </a:t>
              </a:r>
              <a:r>
                <a:rPr lang="cs-CZ" b="1" dirty="0" smtClean="0">
                  <a:latin typeface="Arial" pitchFamily="34" charset="0"/>
                  <a:cs typeface="Arial" pitchFamily="34" charset="0"/>
                </a:rPr>
                <a:t>VY_42_INOVACE_17/IV. SADA</a:t>
              </a:r>
            </a:p>
            <a:p>
              <a:endParaRPr lang="cs-CZ" b="1" dirty="0" smtClean="0"/>
            </a:p>
          </p:txBody>
        </p:sp>
        <p:sp>
          <p:nvSpPr>
            <p:cNvPr id="10" name="TextovéPole 7"/>
            <p:cNvSpPr txBox="1"/>
            <p:nvPr/>
          </p:nvSpPr>
          <p:spPr>
            <a:xfrm>
              <a:off x="2286018" y="2571744"/>
              <a:ext cx="400052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cs-CZ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endParaRPr lang="cs-CZ" sz="2000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ovéPole 69"/>
          <p:cNvSpPr txBox="1"/>
          <p:nvPr/>
        </p:nvSpPr>
        <p:spPr>
          <a:xfrm>
            <a:off x="2357422" y="642918"/>
            <a:ext cx="4000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cap="all" dirty="0" smtClean="0"/>
              <a:t>Obvod  A OBSAH</a:t>
            </a:r>
            <a:endParaRPr lang="cs-CZ" sz="3200" b="1" cap="all" dirty="0"/>
          </a:p>
        </p:txBody>
      </p:sp>
      <p:sp>
        <p:nvSpPr>
          <p:cNvPr id="5" name="Obdélník 4"/>
          <p:cNvSpPr/>
          <p:nvPr/>
        </p:nvSpPr>
        <p:spPr>
          <a:xfrm>
            <a:off x="1000100" y="2071678"/>
            <a:ext cx="2000264" cy="2000264"/>
          </a:xfrm>
          <a:prstGeom prst="rect">
            <a:avLst/>
          </a:prstGeom>
          <a:solidFill>
            <a:srgbClr val="FFC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4071934" y="2071678"/>
            <a:ext cx="3929090" cy="2000264"/>
          </a:xfrm>
          <a:prstGeom prst="rect">
            <a:avLst/>
          </a:prstGeom>
          <a:solidFill>
            <a:srgbClr val="FFC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1785918" y="4071942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a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00034" y="2786058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a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786446" y="4071942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a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8072462" y="2786058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b</a:t>
            </a:r>
            <a:endParaRPr lang="cs-CZ" sz="2800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1000100" y="1357298"/>
            <a:ext cx="2143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ČTVERCE</a:t>
            </a:r>
            <a:endParaRPr lang="cs-CZ" sz="2800" b="1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4857752" y="1357298"/>
            <a:ext cx="27860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OBDÉLNÍKU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ovéPole 69"/>
          <p:cNvSpPr txBox="1"/>
          <p:nvPr/>
        </p:nvSpPr>
        <p:spPr>
          <a:xfrm>
            <a:off x="2358000" y="642918"/>
            <a:ext cx="3928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cap="all" dirty="0" smtClean="0"/>
              <a:t>Obvod  A OBSAH</a:t>
            </a:r>
            <a:endParaRPr lang="cs-CZ" sz="3200" b="1" cap="all" dirty="0"/>
          </a:p>
        </p:txBody>
      </p:sp>
      <p:sp>
        <p:nvSpPr>
          <p:cNvPr id="5" name="Obdélník 4"/>
          <p:cNvSpPr/>
          <p:nvPr/>
        </p:nvSpPr>
        <p:spPr>
          <a:xfrm>
            <a:off x="1000100" y="2071678"/>
            <a:ext cx="2000264" cy="2000264"/>
          </a:xfrm>
          <a:prstGeom prst="rect">
            <a:avLst/>
          </a:prstGeom>
          <a:solidFill>
            <a:srgbClr val="FFC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4071934" y="2071678"/>
            <a:ext cx="3929090" cy="2000264"/>
          </a:xfrm>
          <a:prstGeom prst="rect">
            <a:avLst/>
          </a:prstGeom>
          <a:solidFill>
            <a:srgbClr val="FFC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1785918" y="4071942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a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00034" y="2786058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a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786446" y="4071942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a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8072462" y="2786058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b</a:t>
            </a:r>
            <a:endParaRPr lang="cs-CZ" sz="2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142976" y="4714884"/>
            <a:ext cx="1714512" cy="52322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o = 4 . a </a:t>
            </a:r>
            <a:endParaRPr lang="cs-CZ" sz="28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929190" y="4714884"/>
            <a:ext cx="2428892" cy="52322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o = 2 . (a + b) </a:t>
            </a:r>
            <a:endParaRPr lang="cs-CZ" sz="28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142976" y="5572140"/>
            <a:ext cx="1714512" cy="523220"/>
          </a:xfrm>
          <a:prstGeom prst="rect">
            <a:avLst/>
          </a:prstGeom>
          <a:solidFill>
            <a:srgbClr val="00CCFF"/>
          </a:solidFill>
          <a:ln w="28575"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 = a . a </a:t>
            </a:r>
            <a:endParaRPr lang="cs-CZ" sz="28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929190" y="5572140"/>
            <a:ext cx="1714512" cy="523220"/>
          </a:xfrm>
          <a:prstGeom prst="rect">
            <a:avLst/>
          </a:prstGeom>
          <a:solidFill>
            <a:srgbClr val="00CCFF"/>
          </a:solidFill>
          <a:ln w="28575"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 = a . b </a:t>
            </a:r>
            <a:endParaRPr lang="cs-CZ" sz="2800" b="1" dirty="0"/>
          </a:p>
        </p:txBody>
      </p:sp>
      <p:cxnSp>
        <p:nvCxnSpPr>
          <p:cNvPr id="22" name="Přímá spojovací čára 21"/>
          <p:cNvCxnSpPr/>
          <p:nvPr/>
        </p:nvCxnSpPr>
        <p:spPr>
          <a:xfrm>
            <a:off x="1000100" y="4071942"/>
            <a:ext cx="2008800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 rot="5400000" flipH="1" flipV="1">
            <a:off x="2000232" y="3071810"/>
            <a:ext cx="2000264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>
            <a:off x="986400" y="2071678"/>
            <a:ext cx="2034000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 rot="5400000">
            <a:off x="-7900" y="3079678"/>
            <a:ext cx="2016000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čára 29"/>
          <p:cNvCxnSpPr/>
          <p:nvPr/>
        </p:nvCxnSpPr>
        <p:spPr>
          <a:xfrm>
            <a:off x="4071934" y="4071942"/>
            <a:ext cx="3929090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čára 32"/>
          <p:cNvCxnSpPr/>
          <p:nvPr/>
        </p:nvCxnSpPr>
        <p:spPr>
          <a:xfrm rot="5400000" flipH="1" flipV="1">
            <a:off x="7000892" y="3071810"/>
            <a:ext cx="2000264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ovací čára 34"/>
          <p:cNvCxnSpPr/>
          <p:nvPr/>
        </p:nvCxnSpPr>
        <p:spPr>
          <a:xfrm>
            <a:off x="4060800" y="2071678"/>
            <a:ext cx="3974400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ovací čára 37"/>
          <p:cNvCxnSpPr/>
          <p:nvPr/>
        </p:nvCxnSpPr>
        <p:spPr>
          <a:xfrm rot="5400000">
            <a:off x="3063934" y="3079678"/>
            <a:ext cx="2016000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Obdélník 39"/>
          <p:cNvSpPr>
            <a:spLocks noChangeAspect="1"/>
          </p:cNvSpPr>
          <p:nvPr/>
        </p:nvSpPr>
        <p:spPr>
          <a:xfrm>
            <a:off x="1062000" y="2124000"/>
            <a:ext cx="1908000" cy="1908000"/>
          </a:xfrm>
          <a:prstGeom prst="rect">
            <a:avLst/>
          </a:prstGeom>
          <a:solidFill>
            <a:srgbClr val="00CCFF"/>
          </a:solidFill>
          <a:ln w="571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/>
          <p:cNvSpPr/>
          <p:nvPr/>
        </p:nvSpPr>
        <p:spPr>
          <a:xfrm>
            <a:off x="4143372" y="2131200"/>
            <a:ext cx="3812400" cy="1908000"/>
          </a:xfrm>
          <a:prstGeom prst="rect">
            <a:avLst/>
          </a:prstGeom>
          <a:solidFill>
            <a:srgbClr val="00CCFF"/>
          </a:solidFill>
          <a:ln w="57150">
            <a:solidFill>
              <a:srgbClr val="00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TextovéPole 41"/>
          <p:cNvSpPr txBox="1"/>
          <p:nvPr/>
        </p:nvSpPr>
        <p:spPr>
          <a:xfrm>
            <a:off x="1000100" y="1357298"/>
            <a:ext cx="2143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ČTVERCE</a:t>
            </a:r>
            <a:endParaRPr lang="cs-CZ" sz="2800" b="1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4857752" y="1357298"/>
            <a:ext cx="2428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OBDÉLNÍKU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40" grpId="0" animBg="1"/>
      <p:bldP spid="4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ovéPole 69"/>
          <p:cNvSpPr txBox="1"/>
          <p:nvPr/>
        </p:nvSpPr>
        <p:spPr>
          <a:xfrm>
            <a:off x="2000232" y="642918"/>
            <a:ext cx="58579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cap="all" dirty="0" smtClean="0"/>
              <a:t>Obvod  rovnoběžníku</a:t>
            </a:r>
            <a:endParaRPr lang="cs-CZ" sz="3200" b="1" cap="all" dirty="0"/>
          </a:p>
        </p:txBody>
      </p:sp>
      <p:sp>
        <p:nvSpPr>
          <p:cNvPr id="7" name="TextovéPole 6"/>
          <p:cNvSpPr txBox="1"/>
          <p:nvPr/>
        </p:nvSpPr>
        <p:spPr>
          <a:xfrm>
            <a:off x="2214546" y="4714884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a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786446" y="4714884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a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715272" y="3429000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a</a:t>
            </a:r>
            <a:endParaRPr lang="cs-CZ" sz="28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5072066" y="1573200"/>
            <a:ext cx="30718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KOSOČTVEREC</a:t>
            </a:r>
            <a:endParaRPr lang="cs-CZ" sz="2800" b="1" dirty="0"/>
          </a:p>
        </p:txBody>
      </p:sp>
      <p:sp>
        <p:nvSpPr>
          <p:cNvPr id="29" name="Kosoúhelník 28"/>
          <p:cNvSpPr/>
          <p:nvPr/>
        </p:nvSpPr>
        <p:spPr>
          <a:xfrm>
            <a:off x="4857752" y="2448000"/>
            <a:ext cx="3000396" cy="2255937"/>
          </a:xfrm>
          <a:prstGeom prst="parallelogram">
            <a:avLst>
              <a:gd name="adj" fmla="val 28406"/>
            </a:avLst>
          </a:prstGeom>
          <a:solidFill>
            <a:schemeClr val="accent6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TextovéPole 31"/>
          <p:cNvSpPr txBox="1"/>
          <p:nvPr/>
        </p:nvSpPr>
        <p:spPr>
          <a:xfrm>
            <a:off x="1357290" y="1571612"/>
            <a:ext cx="2000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ČTVEREC</a:t>
            </a:r>
            <a:endParaRPr lang="cs-CZ" sz="2800" b="1" dirty="0"/>
          </a:p>
        </p:txBody>
      </p:sp>
      <p:sp>
        <p:nvSpPr>
          <p:cNvPr id="34" name="Obdélník 33"/>
          <p:cNvSpPr/>
          <p:nvPr/>
        </p:nvSpPr>
        <p:spPr>
          <a:xfrm>
            <a:off x="1285852" y="2448000"/>
            <a:ext cx="2286016" cy="22572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délník 35"/>
          <p:cNvSpPr/>
          <p:nvPr/>
        </p:nvSpPr>
        <p:spPr>
          <a:xfrm>
            <a:off x="1285852" y="2428868"/>
            <a:ext cx="2286016" cy="22572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762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Kosoúhelník 36"/>
          <p:cNvSpPr/>
          <p:nvPr/>
        </p:nvSpPr>
        <p:spPr>
          <a:xfrm>
            <a:off x="4857752" y="2428868"/>
            <a:ext cx="3000396" cy="2255937"/>
          </a:xfrm>
          <a:prstGeom prst="parallelogram">
            <a:avLst>
              <a:gd name="adj" fmla="val 28406"/>
            </a:avLst>
          </a:prstGeom>
          <a:solidFill>
            <a:schemeClr val="accent6">
              <a:lumMod val="75000"/>
            </a:schemeClr>
          </a:solidFill>
          <a:ln w="762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TextovéPole 38"/>
          <p:cNvSpPr txBox="1"/>
          <p:nvPr/>
        </p:nvSpPr>
        <p:spPr>
          <a:xfrm>
            <a:off x="3500430" y="5357826"/>
            <a:ext cx="1785950" cy="584775"/>
          </a:xfrm>
          <a:prstGeom prst="rect">
            <a:avLst/>
          </a:prstGeom>
          <a:solidFill>
            <a:srgbClr val="99CCFF"/>
          </a:solidFill>
          <a:ln w="38100"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00FF"/>
                </a:solidFill>
              </a:rPr>
              <a:t>o = 4. a</a:t>
            </a:r>
            <a:endParaRPr lang="cs-CZ" sz="3200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3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ovéPole 69"/>
          <p:cNvSpPr txBox="1"/>
          <p:nvPr/>
        </p:nvSpPr>
        <p:spPr>
          <a:xfrm>
            <a:off x="2000232" y="642918"/>
            <a:ext cx="58579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cap="all" dirty="0" smtClean="0"/>
              <a:t>Obsah  rovnoběžníku</a:t>
            </a:r>
            <a:endParaRPr lang="cs-CZ" sz="3200" b="1" cap="all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00298" y="5286388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a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857356" y="2857496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b</a:t>
            </a:r>
            <a:endParaRPr lang="cs-CZ" sz="2800" dirty="0"/>
          </a:p>
        </p:txBody>
      </p:sp>
      <p:sp>
        <p:nvSpPr>
          <p:cNvPr id="29" name="Kosoúhelník 28"/>
          <p:cNvSpPr/>
          <p:nvPr/>
        </p:nvSpPr>
        <p:spPr>
          <a:xfrm>
            <a:off x="857224" y="2000240"/>
            <a:ext cx="6572296" cy="3267016"/>
          </a:xfrm>
          <a:prstGeom prst="parallelogram">
            <a:avLst>
              <a:gd name="adj" fmla="val 76784"/>
            </a:avLst>
          </a:prstGeom>
          <a:solidFill>
            <a:schemeClr val="accent6">
              <a:lumMod val="75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6429388" y="3286124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b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000628" y="1500174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a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Přímá spojovací čára 14"/>
          <p:cNvCxnSpPr/>
          <p:nvPr/>
        </p:nvCxnSpPr>
        <p:spPr>
          <a:xfrm>
            <a:off x="285720" y="5256000"/>
            <a:ext cx="8429684" cy="1588"/>
          </a:xfrm>
          <a:prstGeom prst="line">
            <a:avLst/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ovéPole 69"/>
          <p:cNvSpPr txBox="1"/>
          <p:nvPr/>
        </p:nvSpPr>
        <p:spPr>
          <a:xfrm>
            <a:off x="2000232" y="642918"/>
            <a:ext cx="58579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cap="all" dirty="0" smtClean="0"/>
              <a:t>Obsah  rovnoběžníku</a:t>
            </a:r>
            <a:endParaRPr lang="cs-CZ" sz="3200" b="1" cap="all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857356" y="2857496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b</a:t>
            </a:r>
            <a:endParaRPr lang="cs-CZ" sz="2800" dirty="0"/>
          </a:p>
        </p:txBody>
      </p:sp>
      <p:sp>
        <p:nvSpPr>
          <p:cNvPr id="29" name="Kosoúhelník 28"/>
          <p:cNvSpPr/>
          <p:nvPr/>
        </p:nvSpPr>
        <p:spPr>
          <a:xfrm>
            <a:off x="857224" y="2000240"/>
            <a:ext cx="6572296" cy="3267016"/>
          </a:xfrm>
          <a:prstGeom prst="parallelogram">
            <a:avLst>
              <a:gd name="adj" fmla="val 76784"/>
            </a:avLst>
          </a:prstGeom>
          <a:solidFill>
            <a:schemeClr val="accent6">
              <a:lumMod val="75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3" name="Přímá spojovací čára 22"/>
          <p:cNvCxnSpPr/>
          <p:nvPr/>
        </p:nvCxnSpPr>
        <p:spPr>
          <a:xfrm rot="5400000">
            <a:off x="1719554" y="3638240"/>
            <a:ext cx="3276000" cy="1588"/>
          </a:xfrm>
          <a:prstGeom prst="line">
            <a:avLst/>
          </a:prstGeom>
          <a:ln w="38100">
            <a:solidFill>
              <a:srgbClr val="0000FF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ovéPole 25"/>
          <p:cNvSpPr txBox="1"/>
          <p:nvPr/>
        </p:nvSpPr>
        <p:spPr>
          <a:xfrm>
            <a:off x="2786050" y="3429000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>
                <a:solidFill>
                  <a:srgbClr val="0000FF"/>
                </a:solidFill>
              </a:rPr>
              <a:t>v</a:t>
            </a:r>
            <a:r>
              <a:rPr lang="cs-CZ" sz="2800" b="1" baseline="-25000" dirty="0" err="1" smtClean="0">
                <a:solidFill>
                  <a:srgbClr val="0000FF"/>
                </a:solidFill>
              </a:rPr>
              <a:t>a</a:t>
            </a:r>
            <a:endParaRPr lang="cs-CZ" sz="2800" b="1" dirty="0">
              <a:solidFill>
                <a:srgbClr val="0000FF"/>
              </a:solidFill>
            </a:endParaRPr>
          </a:p>
        </p:txBody>
      </p:sp>
      <p:cxnSp>
        <p:nvCxnSpPr>
          <p:cNvPr id="27" name="Přímá spojovací čára 26"/>
          <p:cNvCxnSpPr/>
          <p:nvPr/>
        </p:nvCxnSpPr>
        <p:spPr>
          <a:xfrm rot="5400000">
            <a:off x="5792314" y="3637446"/>
            <a:ext cx="3276000" cy="1588"/>
          </a:xfrm>
          <a:prstGeom prst="line">
            <a:avLst/>
          </a:prstGeom>
          <a:ln w="38100">
            <a:solidFill>
              <a:srgbClr val="0000FF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ovéPole 27"/>
          <p:cNvSpPr txBox="1"/>
          <p:nvPr/>
        </p:nvSpPr>
        <p:spPr>
          <a:xfrm>
            <a:off x="7572396" y="3429000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>
                <a:solidFill>
                  <a:srgbClr val="0000FF"/>
                </a:solidFill>
              </a:rPr>
              <a:t>v</a:t>
            </a:r>
            <a:r>
              <a:rPr lang="cs-CZ" sz="2800" b="1" baseline="-25000" dirty="0" err="1" smtClean="0">
                <a:solidFill>
                  <a:srgbClr val="0000FF"/>
                </a:solidFill>
              </a:rPr>
              <a:t>a</a:t>
            </a:r>
            <a:endParaRPr lang="cs-CZ" sz="2800" b="1" dirty="0">
              <a:solidFill>
                <a:srgbClr val="0000FF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5000628" y="1500174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a</a:t>
            </a:r>
            <a:endParaRPr lang="cs-CZ" sz="28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2500298" y="5286388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a</a:t>
            </a:r>
            <a:endParaRPr lang="cs-CZ" sz="2800" dirty="0"/>
          </a:p>
        </p:txBody>
      </p:sp>
      <p:grpSp>
        <p:nvGrpSpPr>
          <p:cNvPr id="55" name="Skupina 54"/>
          <p:cNvGrpSpPr/>
          <p:nvPr/>
        </p:nvGrpSpPr>
        <p:grpSpPr>
          <a:xfrm>
            <a:off x="3257853" y="4903039"/>
            <a:ext cx="4502145" cy="416310"/>
            <a:chOff x="3257853" y="4903039"/>
            <a:chExt cx="4502145" cy="416310"/>
          </a:xfrm>
        </p:grpSpPr>
        <p:grpSp>
          <p:nvGrpSpPr>
            <p:cNvPr id="38" name="Skupina 80"/>
            <p:cNvGrpSpPr/>
            <p:nvPr/>
          </p:nvGrpSpPr>
          <p:grpSpPr>
            <a:xfrm rot="9936191">
              <a:off x="7345295" y="4919673"/>
              <a:ext cx="414703" cy="399676"/>
              <a:chOff x="6161780" y="4217132"/>
              <a:chExt cx="579962" cy="566876"/>
            </a:xfrm>
          </p:grpSpPr>
          <p:sp>
            <p:nvSpPr>
              <p:cNvPr id="39" name="Oblouk 38"/>
              <p:cNvSpPr/>
              <p:nvPr/>
            </p:nvSpPr>
            <p:spPr>
              <a:xfrm rot="11844105">
                <a:off x="6161780" y="4217132"/>
                <a:ext cx="579962" cy="566876"/>
              </a:xfrm>
              <a:prstGeom prst="arc">
                <a:avLst>
                  <a:gd name="adj1" fmla="val 14648024"/>
                  <a:gd name="adj2" fmla="val 1818959"/>
                </a:avLst>
              </a:prstGeom>
              <a:ln w="38100">
                <a:solidFill>
                  <a:srgbClr val="0000F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/>
              </a:p>
            </p:txBody>
          </p:sp>
          <p:sp>
            <p:nvSpPr>
              <p:cNvPr id="40" name="Elipsa 39"/>
              <p:cNvSpPr/>
              <p:nvPr/>
            </p:nvSpPr>
            <p:spPr>
              <a:xfrm rot="16692742">
                <a:off x="6287588" y="4509531"/>
                <a:ext cx="79976" cy="71438"/>
              </a:xfrm>
              <a:prstGeom prst="ellipse">
                <a:avLst/>
              </a:prstGeom>
              <a:solidFill>
                <a:schemeClr val="tx1"/>
              </a:solidFill>
              <a:ln w="38100">
                <a:solidFill>
                  <a:srgbClr val="0000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/>
              </a:p>
            </p:txBody>
          </p:sp>
        </p:grpSp>
        <p:grpSp>
          <p:nvGrpSpPr>
            <p:cNvPr id="52" name="Skupina 80"/>
            <p:cNvGrpSpPr/>
            <p:nvPr/>
          </p:nvGrpSpPr>
          <p:grpSpPr>
            <a:xfrm rot="9936191">
              <a:off x="3257853" y="4903039"/>
              <a:ext cx="414703" cy="399676"/>
              <a:chOff x="6161780" y="4217132"/>
              <a:chExt cx="579962" cy="566876"/>
            </a:xfrm>
          </p:grpSpPr>
          <p:sp>
            <p:nvSpPr>
              <p:cNvPr id="53" name="Oblouk 52"/>
              <p:cNvSpPr/>
              <p:nvPr/>
            </p:nvSpPr>
            <p:spPr>
              <a:xfrm rot="11844105">
                <a:off x="6161780" y="4217132"/>
                <a:ext cx="579962" cy="566876"/>
              </a:xfrm>
              <a:prstGeom prst="arc">
                <a:avLst>
                  <a:gd name="adj1" fmla="val 14648024"/>
                  <a:gd name="adj2" fmla="val 1818959"/>
                </a:avLst>
              </a:prstGeom>
              <a:ln w="38100">
                <a:solidFill>
                  <a:srgbClr val="0000F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/>
              </a:p>
            </p:txBody>
          </p:sp>
          <p:sp>
            <p:nvSpPr>
              <p:cNvPr id="54" name="Elipsa 53"/>
              <p:cNvSpPr/>
              <p:nvPr/>
            </p:nvSpPr>
            <p:spPr>
              <a:xfrm rot="16692742">
                <a:off x="6287588" y="4509531"/>
                <a:ext cx="79976" cy="71438"/>
              </a:xfrm>
              <a:prstGeom prst="ellipse">
                <a:avLst/>
              </a:prstGeom>
              <a:solidFill>
                <a:schemeClr val="tx1"/>
              </a:solidFill>
              <a:ln w="38100">
                <a:solidFill>
                  <a:srgbClr val="0000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Volný tvar 21"/>
          <p:cNvSpPr/>
          <p:nvPr/>
        </p:nvSpPr>
        <p:spPr>
          <a:xfrm>
            <a:off x="4935600" y="2016000"/>
            <a:ext cx="2491200" cy="3214710"/>
          </a:xfrm>
          <a:custGeom>
            <a:avLst/>
            <a:gdLst>
              <a:gd name="connsiteX0" fmla="*/ 2433483 w 2443316"/>
              <a:gd name="connsiteY0" fmla="*/ 0 h 3170903"/>
              <a:gd name="connsiteX1" fmla="*/ 0 w 2443316"/>
              <a:gd name="connsiteY1" fmla="*/ 3170903 h 3170903"/>
              <a:gd name="connsiteX2" fmla="*/ 2433483 w 2443316"/>
              <a:gd name="connsiteY2" fmla="*/ 3156154 h 3170903"/>
              <a:gd name="connsiteX3" fmla="*/ 2433483 w 2443316"/>
              <a:gd name="connsiteY3" fmla="*/ 0 h 31709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43316" h="3170903">
                <a:moveTo>
                  <a:pt x="2433483" y="0"/>
                </a:moveTo>
                <a:lnTo>
                  <a:pt x="0" y="3170903"/>
                </a:lnTo>
                <a:lnTo>
                  <a:pt x="2433483" y="3156154"/>
                </a:lnTo>
                <a:cubicBezTo>
                  <a:pt x="2438399" y="2094270"/>
                  <a:pt x="2443316" y="1032387"/>
                  <a:pt x="2433483" y="0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285720" y="5256000"/>
            <a:ext cx="8429684" cy="1588"/>
          </a:xfrm>
          <a:prstGeom prst="line">
            <a:avLst/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Kosoúhelník 28"/>
          <p:cNvSpPr/>
          <p:nvPr/>
        </p:nvSpPr>
        <p:spPr>
          <a:xfrm>
            <a:off x="857224" y="2000240"/>
            <a:ext cx="6572296" cy="3267016"/>
          </a:xfrm>
          <a:prstGeom prst="parallelogram">
            <a:avLst>
              <a:gd name="adj" fmla="val 76784"/>
            </a:avLst>
          </a:prstGeom>
          <a:solidFill>
            <a:schemeClr val="accent6">
              <a:lumMod val="75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ovéPole 69"/>
          <p:cNvSpPr txBox="1"/>
          <p:nvPr/>
        </p:nvSpPr>
        <p:spPr>
          <a:xfrm>
            <a:off x="2000232" y="642918"/>
            <a:ext cx="58579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cap="all" dirty="0" smtClean="0"/>
              <a:t>Obsah  rovnoběžníku</a:t>
            </a:r>
            <a:endParaRPr lang="cs-CZ" sz="3200" b="1" cap="all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857356" y="2857496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b</a:t>
            </a:r>
            <a:endParaRPr lang="cs-CZ" sz="28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2786050" y="3429000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>
                <a:solidFill>
                  <a:srgbClr val="0000FF"/>
                </a:solidFill>
              </a:rPr>
              <a:t>v</a:t>
            </a:r>
            <a:r>
              <a:rPr lang="cs-CZ" sz="2800" b="1" baseline="-25000" dirty="0" err="1" smtClean="0">
                <a:solidFill>
                  <a:srgbClr val="0000FF"/>
                </a:solidFill>
              </a:rPr>
              <a:t>a</a:t>
            </a:r>
            <a:endParaRPr lang="cs-CZ" sz="2800" b="1" dirty="0">
              <a:solidFill>
                <a:srgbClr val="0000FF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5000628" y="1500174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a</a:t>
            </a:r>
            <a:endParaRPr lang="cs-CZ" sz="28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2500298" y="5286388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a</a:t>
            </a:r>
            <a:endParaRPr lang="cs-CZ" sz="2800" dirty="0"/>
          </a:p>
        </p:txBody>
      </p:sp>
      <p:grpSp>
        <p:nvGrpSpPr>
          <p:cNvPr id="3" name="Skupina 54"/>
          <p:cNvGrpSpPr/>
          <p:nvPr/>
        </p:nvGrpSpPr>
        <p:grpSpPr>
          <a:xfrm>
            <a:off x="3257853" y="4903039"/>
            <a:ext cx="4502145" cy="416310"/>
            <a:chOff x="3257853" y="4903039"/>
            <a:chExt cx="4502145" cy="416310"/>
          </a:xfrm>
        </p:grpSpPr>
        <p:grpSp>
          <p:nvGrpSpPr>
            <p:cNvPr id="4" name="Skupina 80"/>
            <p:cNvGrpSpPr/>
            <p:nvPr/>
          </p:nvGrpSpPr>
          <p:grpSpPr>
            <a:xfrm rot="9936191">
              <a:off x="7345295" y="4919673"/>
              <a:ext cx="414703" cy="399676"/>
              <a:chOff x="6161780" y="4217132"/>
              <a:chExt cx="579962" cy="566876"/>
            </a:xfrm>
          </p:grpSpPr>
          <p:sp>
            <p:nvSpPr>
              <p:cNvPr id="39" name="Oblouk 38"/>
              <p:cNvSpPr/>
              <p:nvPr/>
            </p:nvSpPr>
            <p:spPr>
              <a:xfrm rot="11844105">
                <a:off x="6161780" y="4217132"/>
                <a:ext cx="579962" cy="566876"/>
              </a:xfrm>
              <a:prstGeom prst="arc">
                <a:avLst>
                  <a:gd name="adj1" fmla="val 14648024"/>
                  <a:gd name="adj2" fmla="val 1818959"/>
                </a:avLst>
              </a:prstGeom>
              <a:ln w="38100">
                <a:solidFill>
                  <a:srgbClr val="0000F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/>
              </a:p>
            </p:txBody>
          </p:sp>
          <p:sp>
            <p:nvSpPr>
              <p:cNvPr id="40" name="Elipsa 39"/>
              <p:cNvSpPr/>
              <p:nvPr/>
            </p:nvSpPr>
            <p:spPr>
              <a:xfrm rot="16692742">
                <a:off x="6287588" y="4509531"/>
                <a:ext cx="79976" cy="71438"/>
              </a:xfrm>
              <a:prstGeom prst="ellipse">
                <a:avLst/>
              </a:prstGeom>
              <a:solidFill>
                <a:schemeClr val="tx1"/>
              </a:solidFill>
              <a:ln w="38100">
                <a:solidFill>
                  <a:srgbClr val="0000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/>
              </a:p>
            </p:txBody>
          </p:sp>
        </p:grpSp>
        <p:grpSp>
          <p:nvGrpSpPr>
            <p:cNvPr id="5" name="Skupina 80"/>
            <p:cNvGrpSpPr/>
            <p:nvPr/>
          </p:nvGrpSpPr>
          <p:grpSpPr>
            <a:xfrm rot="9936191">
              <a:off x="3257853" y="4903039"/>
              <a:ext cx="414703" cy="399676"/>
              <a:chOff x="6161780" y="4217132"/>
              <a:chExt cx="579962" cy="566876"/>
            </a:xfrm>
          </p:grpSpPr>
          <p:sp>
            <p:nvSpPr>
              <p:cNvPr id="53" name="Oblouk 52"/>
              <p:cNvSpPr/>
              <p:nvPr/>
            </p:nvSpPr>
            <p:spPr>
              <a:xfrm rot="11844105">
                <a:off x="6161780" y="4217132"/>
                <a:ext cx="579962" cy="566876"/>
              </a:xfrm>
              <a:prstGeom prst="arc">
                <a:avLst>
                  <a:gd name="adj1" fmla="val 14648024"/>
                  <a:gd name="adj2" fmla="val 1818959"/>
                </a:avLst>
              </a:prstGeom>
              <a:ln w="38100">
                <a:solidFill>
                  <a:srgbClr val="0000F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/>
              </a:p>
            </p:txBody>
          </p:sp>
          <p:sp>
            <p:nvSpPr>
              <p:cNvPr id="54" name="Elipsa 53"/>
              <p:cNvSpPr/>
              <p:nvPr/>
            </p:nvSpPr>
            <p:spPr>
              <a:xfrm rot="16692742">
                <a:off x="6287588" y="4509531"/>
                <a:ext cx="79976" cy="71438"/>
              </a:xfrm>
              <a:prstGeom prst="ellipse">
                <a:avLst/>
              </a:prstGeom>
              <a:solidFill>
                <a:schemeClr val="tx1"/>
              </a:solidFill>
              <a:ln w="38100">
                <a:solidFill>
                  <a:srgbClr val="0000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/>
              </a:p>
            </p:txBody>
          </p:sp>
        </p:grpSp>
      </p:grpSp>
      <p:sp>
        <p:nvSpPr>
          <p:cNvPr id="21" name="Volný tvar 20"/>
          <p:cNvSpPr/>
          <p:nvPr/>
        </p:nvSpPr>
        <p:spPr>
          <a:xfrm>
            <a:off x="928662" y="2052000"/>
            <a:ext cx="2443316" cy="3178800"/>
          </a:xfrm>
          <a:custGeom>
            <a:avLst/>
            <a:gdLst>
              <a:gd name="connsiteX0" fmla="*/ 2433483 w 2443316"/>
              <a:gd name="connsiteY0" fmla="*/ 0 h 3170903"/>
              <a:gd name="connsiteX1" fmla="*/ 0 w 2443316"/>
              <a:gd name="connsiteY1" fmla="*/ 3170903 h 3170903"/>
              <a:gd name="connsiteX2" fmla="*/ 2433483 w 2443316"/>
              <a:gd name="connsiteY2" fmla="*/ 3156154 h 3170903"/>
              <a:gd name="connsiteX3" fmla="*/ 2433483 w 2443316"/>
              <a:gd name="connsiteY3" fmla="*/ 0 h 31709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43316" h="3170903">
                <a:moveTo>
                  <a:pt x="2433483" y="0"/>
                </a:moveTo>
                <a:lnTo>
                  <a:pt x="0" y="3170903"/>
                </a:lnTo>
                <a:lnTo>
                  <a:pt x="2433483" y="3156154"/>
                </a:lnTo>
                <a:cubicBezTo>
                  <a:pt x="2438399" y="2094270"/>
                  <a:pt x="2443316" y="1032387"/>
                  <a:pt x="2433483" y="0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7" name="Přímá spojovací čára 26"/>
          <p:cNvCxnSpPr/>
          <p:nvPr/>
        </p:nvCxnSpPr>
        <p:spPr>
          <a:xfrm rot="5400000">
            <a:off x="5792314" y="3637446"/>
            <a:ext cx="3276000" cy="1588"/>
          </a:xfrm>
          <a:prstGeom prst="line">
            <a:avLst/>
          </a:prstGeom>
          <a:ln w="38100">
            <a:solidFill>
              <a:srgbClr val="0000FF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čára 22"/>
          <p:cNvCxnSpPr/>
          <p:nvPr/>
        </p:nvCxnSpPr>
        <p:spPr>
          <a:xfrm rot="5400000">
            <a:off x="1719554" y="3638240"/>
            <a:ext cx="3276000" cy="1588"/>
          </a:xfrm>
          <a:prstGeom prst="line">
            <a:avLst/>
          </a:prstGeom>
          <a:ln w="38100">
            <a:solidFill>
              <a:srgbClr val="0000FF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ovéPole 23"/>
          <p:cNvSpPr txBox="1"/>
          <p:nvPr/>
        </p:nvSpPr>
        <p:spPr>
          <a:xfrm>
            <a:off x="7570800" y="3427200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>
                <a:solidFill>
                  <a:srgbClr val="0000FF"/>
                </a:solidFill>
              </a:rPr>
              <a:t>v</a:t>
            </a:r>
            <a:r>
              <a:rPr lang="cs-CZ" sz="2800" b="1" baseline="-25000" dirty="0" err="1" smtClean="0">
                <a:solidFill>
                  <a:srgbClr val="0000FF"/>
                </a:solidFill>
              </a:rPr>
              <a:t>a</a:t>
            </a:r>
            <a:endParaRPr lang="cs-CZ" sz="2800" b="1" dirty="0">
              <a:solidFill>
                <a:srgbClr val="0000FF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2786400" y="3430800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>
                <a:solidFill>
                  <a:srgbClr val="0000FF"/>
                </a:solidFill>
              </a:rPr>
              <a:t>v</a:t>
            </a:r>
            <a:r>
              <a:rPr lang="cs-CZ" sz="2800" b="1" baseline="-25000" dirty="0" err="1" smtClean="0">
                <a:solidFill>
                  <a:srgbClr val="0000FF"/>
                </a:solidFill>
              </a:rPr>
              <a:t>a</a:t>
            </a:r>
            <a:endParaRPr lang="cs-CZ" sz="2800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Přímá spojovací čára 14"/>
          <p:cNvCxnSpPr/>
          <p:nvPr/>
        </p:nvCxnSpPr>
        <p:spPr>
          <a:xfrm>
            <a:off x="285720" y="5256000"/>
            <a:ext cx="8429684" cy="1588"/>
          </a:xfrm>
          <a:prstGeom prst="line">
            <a:avLst/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Volný tvar 20"/>
          <p:cNvSpPr/>
          <p:nvPr/>
        </p:nvSpPr>
        <p:spPr>
          <a:xfrm>
            <a:off x="928662" y="2071678"/>
            <a:ext cx="2443316" cy="3170903"/>
          </a:xfrm>
          <a:custGeom>
            <a:avLst/>
            <a:gdLst>
              <a:gd name="connsiteX0" fmla="*/ 2433483 w 2443316"/>
              <a:gd name="connsiteY0" fmla="*/ 0 h 3170903"/>
              <a:gd name="connsiteX1" fmla="*/ 0 w 2443316"/>
              <a:gd name="connsiteY1" fmla="*/ 3170903 h 3170903"/>
              <a:gd name="connsiteX2" fmla="*/ 2433483 w 2443316"/>
              <a:gd name="connsiteY2" fmla="*/ 3156154 h 3170903"/>
              <a:gd name="connsiteX3" fmla="*/ 2433483 w 2443316"/>
              <a:gd name="connsiteY3" fmla="*/ 0 h 31709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43316" h="3170903">
                <a:moveTo>
                  <a:pt x="2433483" y="0"/>
                </a:moveTo>
                <a:lnTo>
                  <a:pt x="0" y="3170903"/>
                </a:lnTo>
                <a:lnTo>
                  <a:pt x="2433483" y="3156154"/>
                </a:lnTo>
                <a:cubicBezTo>
                  <a:pt x="2438399" y="2094270"/>
                  <a:pt x="2443316" y="1032387"/>
                  <a:pt x="2433483" y="0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Kosoúhelník 28"/>
          <p:cNvSpPr/>
          <p:nvPr/>
        </p:nvSpPr>
        <p:spPr>
          <a:xfrm>
            <a:off x="857224" y="2000240"/>
            <a:ext cx="6572296" cy="3267016"/>
          </a:xfrm>
          <a:prstGeom prst="parallelogram">
            <a:avLst>
              <a:gd name="adj" fmla="val 76784"/>
            </a:avLst>
          </a:prstGeom>
          <a:solidFill>
            <a:schemeClr val="accent6">
              <a:lumMod val="75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ovéPole 69"/>
          <p:cNvSpPr txBox="1"/>
          <p:nvPr/>
        </p:nvSpPr>
        <p:spPr>
          <a:xfrm>
            <a:off x="2000232" y="642918"/>
            <a:ext cx="58579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cap="all" dirty="0" smtClean="0"/>
              <a:t>Obsah  rovnoběžníku</a:t>
            </a:r>
            <a:endParaRPr lang="cs-CZ" sz="3200" b="1" cap="all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857356" y="2857496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b</a:t>
            </a:r>
            <a:endParaRPr lang="cs-CZ" sz="28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6858810" y="3428206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>
                <a:solidFill>
                  <a:srgbClr val="0000FF"/>
                </a:solidFill>
              </a:rPr>
              <a:t>v</a:t>
            </a:r>
            <a:r>
              <a:rPr lang="cs-CZ" sz="2800" b="1" baseline="-25000" dirty="0" err="1" smtClean="0">
                <a:solidFill>
                  <a:srgbClr val="0000FF"/>
                </a:solidFill>
              </a:rPr>
              <a:t>a</a:t>
            </a:r>
            <a:endParaRPr lang="cs-CZ" sz="2800" b="1" dirty="0">
              <a:solidFill>
                <a:srgbClr val="0000FF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5000628" y="1500174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a</a:t>
            </a:r>
            <a:endParaRPr lang="cs-CZ" sz="2800" dirty="0"/>
          </a:p>
        </p:txBody>
      </p:sp>
      <p:sp>
        <p:nvSpPr>
          <p:cNvPr id="22" name="Volný tvar 21"/>
          <p:cNvSpPr/>
          <p:nvPr/>
        </p:nvSpPr>
        <p:spPr>
          <a:xfrm>
            <a:off x="5000628" y="2071678"/>
            <a:ext cx="2443316" cy="3170903"/>
          </a:xfrm>
          <a:custGeom>
            <a:avLst/>
            <a:gdLst>
              <a:gd name="connsiteX0" fmla="*/ 2433483 w 2443316"/>
              <a:gd name="connsiteY0" fmla="*/ 0 h 3170903"/>
              <a:gd name="connsiteX1" fmla="*/ 0 w 2443316"/>
              <a:gd name="connsiteY1" fmla="*/ 3170903 h 3170903"/>
              <a:gd name="connsiteX2" fmla="*/ 2433483 w 2443316"/>
              <a:gd name="connsiteY2" fmla="*/ 3156154 h 3170903"/>
              <a:gd name="connsiteX3" fmla="*/ 2433483 w 2443316"/>
              <a:gd name="connsiteY3" fmla="*/ 0 h 31709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43316" h="3170903">
                <a:moveTo>
                  <a:pt x="2433483" y="0"/>
                </a:moveTo>
                <a:lnTo>
                  <a:pt x="0" y="3170903"/>
                </a:lnTo>
                <a:lnTo>
                  <a:pt x="2433483" y="3156154"/>
                </a:lnTo>
                <a:cubicBezTo>
                  <a:pt x="2438399" y="2094270"/>
                  <a:pt x="2443316" y="1032387"/>
                  <a:pt x="2433483" y="0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7" name="Přímá spojovací čára 26"/>
          <p:cNvCxnSpPr/>
          <p:nvPr/>
        </p:nvCxnSpPr>
        <p:spPr>
          <a:xfrm rot="5400000">
            <a:off x="5792314" y="3637446"/>
            <a:ext cx="3276000" cy="1588"/>
          </a:xfrm>
          <a:prstGeom prst="line">
            <a:avLst/>
          </a:prstGeom>
          <a:ln w="38100">
            <a:solidFill>
              <a:srgbClr val="0000FF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čára 22"/>
          <p:cNvCxnSpPr/>
          <p:nvPr/>
        </p:nvCxnSpPr>
        <p:spPr>
          <a:xfrm rot="5400000">
            <a:off x="1719554" y="3638240"/>
            <a:ext cx="3276000" cy="1588"/>
          </a:xfrm>
          <a:prstGeom prst="line">
            <a:avLst/>
          </a:prstGeom>
          <a:ln w="38100">
            <a:solidFill>
              <a:srgbClr val="0000FF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bdélník 24"/>
          <p:cNvSpPr/>
          <p:nvPr/>
        </p:nvSpPr>
        <p:spPr>
          <a:xfrm>
            <a:off x="3357554" y="2016000"/>
            <a:ext cx="4071966" cy="3232800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TextovéPole 32"/>
          <p:cNvSpPr txBox="1"/>
          <p:nvPr/>
        </p:nvSpPr>
        <p:spPr>
          <a:xfrm>
            <a:off x="4500562" y="3143248"/>
            <a:ext cx="23574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S = a . </a:t>
            </a:r>
            <a:r>
              <a:rPr lang="cs-CZ" sz="3600" b="1" dirty="0" err="1" smtClean="0"/>
              <a:t>v</a:t>
            </a:r>
            <a:r>
              <a:rPr lang="cs-CZ" sz="3600" b="1" baseline="-25000" dirty="0" err="1" smtClean="0"/>
              <a:t>a</a:t>
            </a:r>
            <a:endParaRPr lang="cs-CZ" sz="3600" b="1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7572396" y="3214686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/>
              <a:t>v</a:t>
            </a:r>
            <a:r>
              <a:rPr lang="cs-CZ" sz="2800" b="1" baseline="-25000" dirty="0" err="1" smtClean="0"/>
              <a:t>a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Kosoúhelník 28"/>
          <p:cNvSpPr/>
          <p:nvPr/>
        </p:nvSpPr>
        <p:spPr>
          <a:xfrm>
            <a:off x="1000101" y="1857364"/>
            <a:ext cx="6858048" cy="3429024"/>
          </a:xfrm>
          <a:prstGeom prst="parallelogram">
            <a:avLst>
              <a:gd name="adj" fmla="val 132420"/>
            </a:avLst>
          </a:prstGeom>
          <a:solidFill>
            <a:srgbClr val="99CCFF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ovéPole 69"/>
          <p:cNvSpPr txBox="1"/>
          <p:nvPr/>
        </p:nvSpPr>
        <p:spPr>
          <a:xfrm>
            <a:off x="2000232" y="642918"/>
            <a:ext cx="58579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cap="all" dirty="0" smtClean="0"/>
              <a:t>Obsah  rovnoběžníku</a:t>
            </a:r>
            <a:endParaRPr lang="cs-CZ" sz="3200" b="1" cap="all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643570" y="3500438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b</a:t>
            </a:r>
            <a:endParaRPr lang="cs-CZ" sz="28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6429388" y="1285860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a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Přímá spojovací čára 17"/>
          <p:cNvCxnSpPr/>
          <p:nvPr/>
        </p:nvCxnSpPr>
        <p:spPr>
          <a:xfrm rot="10800000" flipV="1">
            <a:off x="1571608" y="1928802"/>
            <a:ext cx="6215103" cy="4679432"/>
          </a:xfrm>
          <a:prstGeom prst="line">
            <a:avLst/>
          </a:prstGeom>
          <a:ln w="28575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Kosoúhelník 28"/>
          <p:cNvSpPr/>
          <p:nvPr/>
        </p:nvSpPr>
        <p:spPr>
          <a:xfrm>
            <a:off x="1000101" y="1857364"/>
            <a:ext cx="6858048" cy="3429024"/>
          </a:xfrm>
          <a:prstGeom prst="parallelogram">
            <a:avLst>
              <a:gd name="adj" fmla="val 132420"/>
            </a:avLst>
          </a:prstGeom>
          <a:solidFill>
            <a:srgbClr val="99CCFF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ovéPole 69"/>
          <p:cNvSpPr txBox="1"/>
          <p:nvPr/>
        </p:nvSpPr>
        <p:spPr>
          <a:xfrm>
            <a:off x="2000232" y="642918"/>
            <a:ext cx="58579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cap="all" dirty="0" smtClean="0"/>
              <a:t>Obsah  rovnoběžníku</a:t>
            </a:r>
            <a:endParaRPr lang="cs-CZ" sz="3200" b="1" cap="all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643570" y="3500438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b</a:t>
            </a:r>
            <a:endParaRPr lang="cs-CZ" sz="28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6429388" y="1285860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a</a:t>
            </a:r>
            <a:endParaRPr lang="cs-CZ" sz="2800" dirty="0"/>
          </a:p>
        </p:txBody>
      </p:sp>
      <p:grpSp>
        <p:nvGrpSpPr>
          <p:cNvPr id="14" name="Skupina 13"/>
          <p:cNvGrpSpPr/>
          <p:nvPr/>
        </p:nvGrpSpPr>
        <p:grpSpPr>
          <a:xfrm>
            <a:off x="5500694" y="1857364"/>
            <a:ext cx="1174758" cy="1143008"/>
            <a:chOff x="5500694" y="1857364"/>
            <a:chExt cx="1174758" cy="1143008"/>
          </a:xfrm>
        </p:grpSpPr>
        <p:cxnSp>
          <p:nvCxnSpPr>
            <p:cNvPr id="10" name="Přímá spojovací čára 9"/>
            <p:cNvCxnSpPr/>
            <p:nvPr/>
          </p:nvCxnSpPr>
          <p:spPr>
            <a:xfrm rot="16200000" flipH="1">
              <a:off x="5357818" y="2000240"/>
              <a:ext cx="1143008" cy="857256"/>
            </a:xfrm>
            <a:prstGeom prst="line">
              <a:avLst/>
            </a:prstGeom>
            <a:ln w="3810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TextovéPole 14"/>
            <p:cNvSpPr txBox="1"/>
            <p:nvPr/>
          </p:nvSpPr>
          <p:spPr>
            <a:xfrm>
              <a:off x="6000760" y="2071678"/>
              <a:ext cx="674692" cy="4905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err="1" smtClean="0"/>
                <a:t>v</a:t>
              </a:r>
              <a:r>
                <a:rPr lang="cs-CZ" sz="2800" b="1" baseline="-25000" dirty="0" err="1" smtClean="0"/>
                <a:t>b</a:t>
              </a:r>
              <a:endParaRPr lang="cs-CZ" sz="2800" b="1" dirty="0"/>
            </a:p>
          </p:txBody>
        </p:sp>
      </p:grpSp>
      <p:grpSp>
        <p:nvGrpSpPr>
          <p:cNvPr id="16" name="Skupina 15"/>
          <p:cNvGrpSpPr/>
          <p:nvPr/>
        </p:nvGrpSpPr>
        <p:grpSpPr>
          <a:xfrm>
            <a:off x="928662" y="5286388"/>
            <a:ext cx="857256" cy="1071570"/>
            <a:chOff x="928662" y="5286388"/>
            <a:chExt cx="857256" cy="1071570"/>
          </a:xfrm>
        </p:grpSpPr>
        <p:sp>
          <p:nvSpPr>
            <p:cNvPr id="24" name="TextovéPole 23"/>
            <p:cNvSpPr txBox="1"/>
            <p:nvPr/>
          </p:nvSpPr>
          <p:spPr>
            <a:xfrm>
              <a:off x="928662" y="5500702"/>
              <a:ext cx="71438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err="1" smtClean="0"/>
                <a:t>v</a:t>
              </a:r>
              <a:r>
                <a:rPr lang="cs-CZ" sz="2800" b="1" baseline="-25000" dirty="0" err="1" smtClean="0"/>
                <a:t>b</a:t>
              </a:r>
              <a:endParaRPr lang="cs-CZ" sz="2800" b="1" dirty="0"/>
            </a:p>
          </p:txBody>
        </p:sp>
        <p:cxnSp>
          <p:nvCxnSpPr>
            <p:cNvPr id="23" name="Přímá spojovací čára 22"/>
            <p:cNvCxnSpPr/>
            <p:nvPr/>
          </p:nvCxnSpPr>
          <p:spPr>
            <a:xfrm rot="16200000" flipH="1">
              <a:off x="857224" y="5429264"/>
              <a:ext cx="1071570" cy="785818"/>
            </a:xfrm>
            <a:prstGeom prst="line">
              <a:avLst/>
            </a:prstGeom>
            <a:ln w="3810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Přímá spojovací čára 17"/>
          <p:cNvCxnSpPr/>
          <p:nvPr/>
        </p:nvCxnSpPr>
        <p:spPr>
          <a:xfrm rot="10800000" flipV="1">
            <a:off x="1571606" y="4429133"/>
            <a:ext cx="2786081" cy="2143141"/>
          </a:xfrm>
          <a:prstGeom prst="line">
            <a:avLst/>
          </a:prstGeom>
          <a:ln w="28575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Kosoúhelník 28"/>
          <p:cNvSpPr/>
          <p:nvPr/>
        </p:nvSpPr>
        <p:spPr>
          <a:xfrm>
            <a:off x="1000101" y="1857364"/>
            <a:ext cx="6858048" cy="3429024"/>
          </a:xfrm>
          <a:prstGeom prst="parallelogram">
            <a:avLst>
              <a:gd name="adj" fmla="val 132420"/>
            </a:avLst>
          </a:prstGeom>
          <a:solidFill>
            <a:srgbClr val="99CCFF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ovéPole 69"/>
          <p:cNvSpPr txBox="1"/>
          <p:nvPr/>
        </p:nvSpPr>
        <p:spPr>
          <a:xfrm>
            <a:off x="2000232" y="642918"/>
            <a:ext cx="58579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cap="all" dirty="0" smtClean="0"/>
              <a:t>Obsah  rovnoběžníku</a:t>
            </a:r>
            <a:endParaRPr lang="cs-CZ" sz="3200" b="1" cap="all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643570" y="3500438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b</a:t>
            </a:r>
            <a:endParaRPr lang="cs-CZ" sz="28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6429388" y="1285860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a</a:t>
            </a:r>
            <a:endParaRPr lang="cs-CZ" sz="2800" dirty="0"/>
          </a:p>
        </p:txBody>
      </p:sp>
      <p:cxnSp>
        <p:nvCxnSpPr>
          <p:cNvPr id="10" name="Přímá spojovací čára 9"/>
          <p:cNvCxnSpPr/>
          <p:nvPr/>
        </p:nvCxnSpPr>
        <p:spPr>
          <a:xfrm rot="16200000" flipH="1">
            <a:off x="5357818" y="2000240"/>
            <a:ext cx="1143008" cy="857256"/>
          </a:xfrm>
          <a:prstGeom prst="line">
            <a:avLst/>
          </a:prstGeom>
          <a:ln w="381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6000760" y="2071678"/>
            <a:ext cx="674692" cy="4905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/>
              <a:t>v</a:t>
            </a:r>
            <a:r>
              <a:rPr lang="cs-CZ" sz="2800" b="1" baseline="-25000" dirty="0" err="1" smtClean="0"/>
              <a:t>b</a:t>
            </a:r>
            <a:endParaRPr lang="cs-CZ" sz="28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928662" y="5500702"/>
            <a:ext cx="7143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/>
              <a:t>v</a:t>
            </a:r>
            <a:r>
              <a:rPr lang="cs-CZ" sz="2800" b="1" baseline="-25000" dirty="0" err="1" smtClean="0"/>
              <a:t>b</a:t>
            </a:r>
            <a:endParaRPr lang="cs-CZ" sz="2800" b="1" dirty="0"/>
          </a:p>
        </p:txBody>
      </p:sp>
      <p:sp>
        <p:nvSpPr>
          <p:cNvPr id="25" name="Obdélník 24"/>
          <p:cNvSpPr/>
          <p:nvPr/>
        </p:nvSpPr>
        <p:spPr>
          <a:xfrm rot="19380000">
            <a:off x="849510" y="3489515"/>
            <a:ext cx="5627219" cy="1316615"/>
          </a:xfrm>
          <a:prstGeom prst="rect">
            <a:avLst/>
          </a:prstGeom>
          <a:solidFill>
            <a:srgbClr val="FF00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3" name="Přímá spojovací čára 22"/>
          <p:cNvCxnSpPr/>
          <p:nvPr/>
        </p:nvCxnSpPr>
        <p:spPr>
          <a:xfrm rot="16200000" flipH="1">
            <a:off x="857224" y="5429264"/>
            <a:ext cx="1071570" cy="785818"/>
          </a:xfrm>
          <a:prstGeom prst="line">
            <a:avLst/>
          </a:prstGeom>
          <a:ln w="381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5143504" y="4429132"/>
            <a:ext cx="2928958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S = b . </a:t>
            </a:r>
            <a:r>
              <a:rPr lang="cs-CZ" sz="3600" b="1" dirty="0" err="1" smtClean="0">
                <a:solidFill>
                  <a:srgbClr val="FF0000"/>
                </a:solidFill>
              </a:rPr>
              <a:t>v</a:t>
            </a:r>
            <a:r>
              <a:rPr lang="cs-CZ" sz="3600" b="1" baseline="-25000" dirty="0" err="1" smtClean="0">
                <a:solidFill>
                  <a:srgbClr val="FF0000"/>
                </a:solidFill>
              </a:rPr>
              <a:t>b</a:t>
            </a:r>
            <a:endParaRPr lang="cs-CZ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ovéPole 69"/>
          <p:cNvSpPr txBox="1"/>
          <p:nvPr/>
        </p:nvSpPr>
        <p:spPr>
          <a:xfrm>
            <a:off x="714348" y="642918"/>
            <a:ext cx="78581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Vyznač, změř a zapiš velikost strany a k ní příslušné výšky a vypočítej obsah rovnoběžníku.</a:t>
            </a:r>
            <a:r>
              <a:rPr lang="cs-CZ" sz="3200" b="1" dirty="0" smtClean="0"/>
              <a:t> </a:t>
            </a:r>
            <a:endParaRPr lang="cs-CZ" sz="3200" b="1" dirty="0"/>
          </a:p>
        </p:txBody>
      </p:sp>
      <p:sp>
        <p:nvSpPr>
          <p:cNvPr id="16" name="Kosoúhelník 15"/>
          <p:cNvSpPr/>
          <p:nvPr/>
        </p:nvSpPr>
        <p:spPr>
          <a:xfrm rot="18022812">
            <a:off x="-151412" y="2608681"/>
            <a:ext cx="3634256" cy="2724946"/>
          </a:xfrm>
          <a:prstGeom prst="parallelogram">
            <a:avLst>
              <a:gd name="adj" fmla="val 63497"/>
            </a:avLst>
          </a:prstGeom>
          <a:solidFill>
            <a:srgbClr val="9933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Kosoúhelník 16"/>
          <p:cNvSpPr/>
          <p:nvPr/>
        </p:nvSpPr>
        <p:spPr>
          <a:xfrm rot="7142765">
            <a:off x="4662594" y="3398355"/>
            <a:ext cx="5121344" cy="1630970"/>
          </a:xfrm>
          <a:prstGeom prst="parallelogram">
            <a:avLst>
              <a:gd name="adj" fmla="val 187782"/>
            </a:avLst>
          </a:prstGeom>
          <a:solidFill>
            <a:srgbClr val="92D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Kosoúhelník 21"/>
          <p:cNvSpPr/>
          <p:nvPr/>
        </p:nvSpPr>
        <p:spPr>
          <a:xfrm>
            <a:off x="3571868" y="1785926"/>
            <a:ext cx="2643206" cy="2214578"/>
          </a:xfrm>
          <a:prstGeom prst="parallelogram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Kosoúhelník 27"/>
          <p:cNvSpPr/>
          <p:nvPr/>
        </p:nvSpPr>
        <p:spPr>
          <a:xfrm rot="1680404">
            <a:off x="3203775" y="4639867"/>
            <a:ext cx="2904718" cy="1593059"/>
          </a:xfrm>
          <a:prstGeom prst="parallelogram">
            <a:avLst>
              <a:gd name="adj" fmla="val 69138"/>
            </a:avLst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ovéPole 7"/>
          <p:cNvSpPr txBox="1"/>
          <p:nvPr/>
        </p:nvSpPr>
        <p:spPr>
          <a:xfrm>
            <a:off x="857224" y="714356"/>
            <a:ext cx="364333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Použitá literatura:</a:t>
            </a:r>
          </a:p>
          <a:p>
            <a:r>
              <a:rPr lang="cs-CZ" dirty="0" smtClean="0"/>
              <a:t>vlastní práce autora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UM-PPT-šablon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DUM-PPT-šablona</Template>
  <TotalTime>788</TotalTime>
  <Words>223</Words>
  <Application>Microsoft Office PowerPoint</Application>
  <PresentationFormat>Předvádění na obrazovce (4:3)</PresentationFormat>
  <Paragraphs>79</Paragraphs>
  <Slides>13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DUM-PPT-šablona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učebního materiálu</dc:title>
  <dc:creator>Zdeňka Botková</dc:creator>
  <cp:lastModifiedBy>Rumcajs</cp:lastModifiedBy>
  <cp:revision>105</cp:revision>
  <dcterms:created xsi:type="dcterms:W3CDTF">2010-10-19T08:27:42Z</dcterms:created>
  <dcterms:modified xsi:type="dcterms:W3CDTF">2012-01-04T20:08:49Z</dcterms:modified>
</cp:coreProperties>
</file>