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5"/>
  </p:notesMasterIdLst>
  <p:sldIdLst>
    <p:sldId id="272" r:id="rId2"/>
    <p:sldId id="263" r:id="rId3"/>
    <p:sldId id="273" r:id="rId4"/>
    <p:sldId id="304" r:id="rId5"/>
    <p:sldId id="305" r:id="rId6"/>
    <p:sldId id="306" r:id="rId7"/>
    <p:sldId id="307" r:id="rId8"/>
    <p:sldId id="308" r:id="rId9"/>
    <p:sldId id="309" r:id="rId10"/>
    <p:sldId id="310" r:id="rId11"/>
    <p:sldId id="260" r:id="rId12"/>
    <p:sldId id="266" r:id="rId13"/>
    <p:sldId id="31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DDDDD"/>
    <a:srgbClr val="CCFFCC"/>
    <a:srgbClr val="CC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D6096B-6455-4ED7-AB3F-236366E68D06}" type="datetimeFigureOut">
              <a:rPr lang="cs-CZ" smtClean="0"/>
              <a:pPr/>
              <a:t>6.10.2012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CF6952-A43E-4E8A-AB4D-15FA3F15CA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20822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257380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257927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34702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64653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595069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904525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57984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965316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870497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658066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52601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0119A-06C6-4C7D-8A30-79DA581D753D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76B1D-7B29-4A45-B875-491C57BE4636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63961-5D27-4AC6-9413-63F6E35C9230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7193A-CA74-4D8E-A0F8-CCEC7250BA47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B8A5B-B048-484B-9914-0C446FE6971D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C5E9F-845C-4E02-83B4-7E26F8483C4D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0BDA8-EA25-4546-AB18-C4B0F894877F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CCC19-CCA9-42B2-889C-3AC9E4CA2124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0B439-0C12-487D-923B-25DE47D1B033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8354F-F0E5-4F89-A223-54338ACE418D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4E9D6-036A-44F8-9876-D92DE796B242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FBAFA3-4EE0-4BC6-A60B-E89B6EF6C2AD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fad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57857421"/>
              </p:ext>
            </p:extLst>
          </p:nvPr>
        </p:nvGraphicFramePr>
        <p:xfrm>
          <a:off x="1115616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smtClean="0">
                          <a:latin typeface="Arial" pitchFamily="34" charset="0"/>
                          <a:cs typeface="Times New Roman" pitchFamily="18" charset="0"/>
                        </a:rPr>
                        <a:t>VY_32_INOVACE_07_A_14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Stejnosměrný proud a Elektrochemie 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700" dirty="0" smtClean="0">
                          <a:latin typeface="Arial Narrow" pitchFamily="34" charset="0"/>
                          <a:cs typeface="Times New Roman" pitchFamily="18" charset="0"/>
                        </a:rPr>
                        <a:t>Chemické zdroje napětí – sekundární články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Lukáš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1916832"/>
            <a:ext cx="8229600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1. ročník studijního oboru MIEZ, předmětu ELEKTROTECHNIKA, inovuje výuku použitím multimediálních pomůcek – prezentace s názornými obrázky a schématy doplněných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3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107504" y="0"/>
            <a:ext cx="8928992" cy="126876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CHEMICKÉ ZDROJE NAPĚTÍ – SEKUNDÁRNÍ ČLÁNKY</a:t>
            </a:r>
          </a:p>
        </p:txBody>
      </p:sp>
      <p:sp>
        <p:nvSpPr>
          <p:cNvPr id="14" name="Zástupný symbol pro obsah 6"/>
          <p:cNvSpPr txBox="1">
            <a:spLocks/>
          </p:cNvSpPr>
          <p:nvPr/>
        </p:nvSpPr>
        <p:spPr>
          <a:xfrm>
            <a:off x="457200" y="1916832"/>
            <a:ext cx="8229600" cy="3024336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Na rozdíl od primárních článků, můžeme </a:t>
            </a:r>
            <a:r>
              <a:rPr lang="cs-CZ" sz="2600" b="1" dirty="0" smtClean="0">
                <a:latin typeface="Arial Narrow" pitchFamily="34" charset="0"/>
                <a:cs typeface="Arial" pitchFamily="34" charset="0"/>
              </a:rPr>
              <a:t>sekundární články </a:t>
            </a: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opakovaně nabíjet a vybíjet.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Elektrickou energii je potřeba do nich nejprve dodat. Ta se v článku přemění na energii chemickou, která je následně připravena v případě potřeby se přeměnit zpět na energii elektrickou. 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4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107504" y="0"/>
            <a:ext cx="8928992" cy="126876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CHEMICKÉ ZDROJE NAPĚTÍ – SEKUNDÁRNÍ ČLÁNKY</a:t>
            </a:r>
          </a:p>
        </p:txBody>
      </p:sp>
      <p:sp>
        <p:nvSpPr>
          <p:cNvPr id="14" name="Zástupný symbol pro obsah 6"/>
          <p:cNvSpPr txBox="1">
            <a:spLocks/>
          </p:cNvSpPr>
          <p:nvPr/>
        </p:nvSpPr>
        <p:spPr>
          <a:xfrm>
            <a:off x="457200" y="1916832"/>
            <a:ext cx="8229600" cy="4752528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b="1" dirty="0" smtClean="0">
                <a:latin typeface="Arial Narrow" pitchFamily="34" charset="0"/>
                <a:cs typeface="Arial" pitchFamily="34" charset="0"/>
              </a:rPr>
              <a:t>Nabíjení:</a:t>
            </a:r>
          </a:p>
          <a:p>
            <a:pPr marL="889200" lvl="1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Elektrody akumulátoru jsou připojeny na stejnosměrný zdroj elektrického napětí. </a:t>
            </a:r>
          </a:p>
          <a:p>
            <a:pPr marL="889200" lvl="1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Kladné ionty v akumulátoru se pohybují k záporné elektrodě a záporné ionty se pohybují ke kladné elektrodě. </a:t>
            </a:r>
          </a:p>
          <a:p>
            <a:pPr marL="889200" lvl="1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Na elektrodách se ionty vybíjejí a chemicky reagují s materiálem elektrod tak, že vznikají nové elektrody, které mají oproti elektrolytu různé hodnoty potenciálů. </a:t>
            </a:r>
          </a:p>
          <a:p>
            <a:pPr marL="889200" lvl="1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Tak vzniká v akumulátoru elektrické napětí.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5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107504" y="0"/>
            <a:ext cx="8928992" cy="126876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CHEMICKÉ ZDROJE NAPĚTÍ – SEKUNDÁRNÍ ČLÁNKY</a:t>
            </a:r>
          </a:p>
        </p:txBody>
      </p:sp>
      <p:sp>
        <p:nvSpPr>
          <p:cNvPr id="14" name="Zástupný symbol pro obsah 6"/>
          <p:cNvSpPr txBox="1">
            <a:spLocks/>
          </p:cNvSpPr>
          <p:nvPr/>
        </p:nvSpPr>
        <p:spPr>
          <a:xfrm>
            <a:off x="457200" y="1916832"/>
            <a:ext cx="8229600" cy="4752528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b="1" dirty="0" smtClean="0">
                <a:latin typeface="Arial Narrow" pitchFamily="34" charset="0"/>
                <a:cs typeface="Arial" pitchFamily="34" charset="0"/>
              </a:rPr>
              <a:t>Vybíjení:</a:t>
            </a:r>
          </a:p>
          <a:p>
            <a:pPr marL="889200" lvl="1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Akumulátor slouží jako zdroj elektrické energie v obvodu.</a:t>
            </a:r>
          </a:p>
          <a:p>
            <a:pPr marL="889200" lvl="1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Probíhá opačný chemický proces a elektrody se postupně přeměňují vlivem chemických reakcí do výchozího stavu. </a:t>
            </a:r>
          </a:p>
          <a:p>
            <a:pPr marL="889200" lvl="1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Přitom zároveň klesá i koncentrace kyseliny (elektrolytu)</a:t>
            </a:r>
            <a:br>
              <a:rPr lang="cs-CZ" sz="2600" dirty="0" smtClean="0">
                <a:latin typeface="Arial Narrow" pitchFamily="34" charset="0"/>
                <a:cs typeface="Arial" pitchFamily="34" charset="0"/>
              </a:rPr>
            </a:b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a napětí na svorkách.</a:t>
            </a:r>
          </a:p>
          <a:p>
            <a:pPr marL="889200" lvl="1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Napětí a koncentrace kyseliny nesmí klesnout pod minimální hodnotu! </a:t>
            </a:r>
            <a:r>
              <a:rPr lang="cs-CZ" sz="2600" b="1" dirty="0" smtClean="0">
                <a:latin typeface="Arial Narrow" pitchFamily="34" charset="0"/>
                <a:cs typeface="Arial" pitchFamily="34" charset="0"/>
              </a:rPr>
              <a:t>Hrozí nevratné poškození akumulátoru</a:t>
            </a: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.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6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107504" y="0"/>
            <a:ext cx="8928992" cy="126876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CHEMICKÉ ZDROJE NAPĚTÍ – SEKUNDÁRNÍ ČLÁNKY</a:t>
            </a:r>
          </a:p>
        </p:txBody>
      </p:sp>
      <p:sp>
        <p:nvSpPr>
          <p:cNvPr id="14" name="Zástupný symbol pro obsah 6"/>
          <p:cNvSpPr txBox="1">
            <a:spLocks/>
          </p:cNvSpPr>
          <p:nvPr/>
        </p:nvSpPr>
        <p:spPr>
          <a:xfrm>
            <a:off x="457200" y="1916832"/>
            <a:ext cx="8229600" cy="4752528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</a:pPr>
            <a:r>
              <a:rPr lang="cs-CZ" sz="2600" b="1" dirty="0" smtClean="0">
                <a:latin typeface="Arial Narrow" pitchFamily="34" charset="0"/>
                <a:cs typeface="Arial" pitchFamily="34" charset="0"/>
              </a:rPr>
              <a:t>1. Olověné akumulátory (</a:t>
            </a:r>
            <a:r>
              <a:rPr lang="cs-CZ" sz="2600" b="1" dirty="0" err="1" smtClean="0">
                <a:latin typeface="Arial Narrow" pitchFamily="34" charset="0"/>
                <a:cs typeface="Arial" pitchFamily="34" charset="0"/>
              </a:rPr>
              <a:t>Pb</a:t>
            </a:r>
            <a:r>
              <a:rPr lang="cs-CZ" sz="2600" b="1" dirty="0" smtClean="0">
                <a:latin typeface="Arial Narrow" pitchFamily="34" charset="0"/>
                <a:cs typeface="Arial" pitchFamily="34" charset="0"/>
              </a:rPr>
              <a:t>)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V olověném akumulátoru vlivem elektrolýzy dochází k rozkladu vody v elektrolytu a bublinky plynu začínají unikat z elektrolytu ven. Vodík a vznikající kyslík tvoří výbušnou směs a je proto nutné při nabíjení akumulátor odvětrávat. 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Modernější akumulátory (tzv. bezúdržbové) již obsahují </a:t>
            </a:r>
            <a:r>
              <a:rPr lang="cs-CZ" sz="2600" dirty="0" err="1" smtClean="0">
                <a:latin typeface="Arial Narrow" pitchFamily="34" charset="0"/>
                <a:cs typeface="Arial" pitchFamily="34" charset="0"/>
              </a:rPr>
              <a:t>rekombinátor</a:t>
            </a: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, který přeměňuje unikající vodík zpět na vodu a není tudíž nutné odvětrání ani doplňování vody do elektrolytu.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7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107504" y="0"/>
            <a:ext cx="8928992" cy="126876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CHEMICKÉ ZDROJE NAPĚTÍ – SEKUNDÁRNÍ ČLÁNKY</a:t>
            </a:r>
          </a:p>
        </p:txBody>
      </p:sp>
      <p:sp>
        <p:nvSpPr>
          <p:cNvPr id="14" name="Zástupný symbol pro obsah 6"/>
          <p:cNvSpPr txBox="1">
            <a:spLocks/>
          </p:cNvSpPr>
          <p:nvPr/>
        </p:nvSpPr>
        <p:spPr>
          <a:xfrm>
            <a:off x="457200" y="1916832"/>
            <a:ext cx="8229600" cy="4752528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</a:pPr>
            <a:r>
              <a:rPr lang="cs-CZ" sz="2600" b="1" dirty="0" smtClean="0">
                <a:latin typeface="Arial Narrow" pitchFamily="34" charset="0"/>
                <a:cs typeface="Arial" pitchFamily="34" charset="0"/>
              </a:rPr>
              <a:t>2. Nikl-kadmiové akumulátory (Ni-Cd)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Kladná elektroda je tvořena hydroxidem oxidu niklu, záporná elektroda je tvořena kadmiem.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Elektrolyt se na chemických reakcích nepodílí a není potřeba odvětrávání, článek je uzavřený a je opatřen bezpečnostním ventilem.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Nevýhodou je „paměťový efekt“ – vzniká při opakovaném nabíjení akumulátoru z hodnoty vyšší než minimální napětí.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Rozměry jsou většinou shodné s primárními články.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endParaRPr lang="cs-CZ" sz="2600" dirty="0" smtClean="0">
              <a:latin typeface="Arial Narrow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8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107504" y="0"/>
            <a:ext cx="8928992" cy="126876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CHEMICKÉ ZDROJE NAPĚTÍ – SEKUNDÁRNÍ ČLÁNKY</a:t>
            </a:r>
          </a:p>
        </p:txBody>
      </p:sp>
      <p:sp>
        <p:nvSpPr>
          <p:cNvPr id="14" name="Zástupný symbol pro obsah 6"/>
          <p:cNvSpPr txBox="1">
            <a:spLocks/>
          </p:cNvSpPr>
          <p:nvPr/>
        </p:nvSpPr>
        <p:spPr>
          <a:xfrm>
            <a:off x="457200" y="1916832"/>
            <a:ext cx="6838761" cy="4752528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</a:pPr>
            <a:r>
              <a:rPr lang="cs-CZ" sz="2600" b="1" dirty="0" smtClean="0">
                <a:latin typeface="Arial Narrow" pitchFamily="34" charset="0"/>
                <a:cs typeface="Arial" pitchFamily="34" charset="0"/>
              </a:rPr>
              <a:t>3. Nikl-</a:t>
            </a:r>
            <a:r>
              <a:rPr lang="cs-CZ" sz="2600" b="1" dirty="0" err="1" smtClean="0">
                <a:latin typeface="Arial Narrow" pitchFamily="34" charset="0"/>
                <a:cs typeface="Arial" pitchFamily="34" charset="0"/>
              </a:rPr>
              <a:t>metalhydridové</a:t>
            </a:r>
            <a:r>
              <a:rPr lang="cs-CZ" sz="2600" b="1" dirty="0" smtClean="0">
                <a:latin typeface="Arial Narrow" pitchFamily="34" charset="0"/>
                <a:cs typeface="Arial" pitchFamily="34" charset="0"/>
              </a:rPr>
              <a:t> akumulátory (Ni-MH)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Záporná elektroda je tvořena vícesložkovou slitinou niklu, která absorbuje při nabíjení velké množství vodíku, s kterým pak tvoří kovové hydridy. 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Nemají paměťový efekt, mají větší kapacitu, neobsahuji Cd.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8577" y="2060848"/>
            <a:ext cx="1390839" cy="3384376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9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107504" y="0"/>
            <a:ext cx="8928992" cy="126876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CHEMICKÉ ZDROJE NAPĚTÍ – SEKUNDÁRNÍ ČLÁNKY</a:t>
            </a:r>
          </a:p>
        </p:txBody>
      </p:sp>
      <p:sp>
        <p:nvSpPr>
          <p:cNvPr id="14" name="Zástupný symbol pro obsah 6"/>
          <p:cNvSpPr txBox="1">
            <a:spLocks/>
          </p:cNvSpPr>
          <p:nvPr/>
        </p:nvSpPr>
        <p:spPr>
          <a:xfrm>
            <a:off x="457200" y="1916832"/>
            <a:ext cx="8229600" cy="4752528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</a:pPr>
            <a:r>
              <a:rPr lang="cs-CZ" sz="2600" b="1" dirty="0" smtClean="0">
                <a:latin typeface="Arial Narrow" pitchFamily="34" charset="0"/>
                <a:cs typeface="Arial" pitchFamily="34" charset="0"/>
              </a:rPr>
              <a:t>4. Lithium-iontové akumulátory (Li-Ion)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Záporná elektroda je tvořena uhlíkem s přídavkem lithia</a:t>
            </a:r>
            <a:br>
              <a:rPr lang="cs-CZ" sz="2600" dirty="0" smtClean="0">
                <a:latin typeface="Arial Narrow" pitchFamily="34" charset="0"/>
                <a:cs typeface="Arial" pitchFamily="34" charset="0"/>
              </a:rPr>
            </a:b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a kladná elektroda je z kovového oxidu s podílem lithia. Pevný organický alkalický elektrolyt obsahuje soli lithia.</a:t>
            </a:r>
          </a:p>
          <a:p>
            <a:pPr marL="432000" lvl="0" indent="-432000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Při nabíjení i vybíjení dochází mezi mřížkovými </a:t>
            </a:r>
            <a:br>
              <a:rPr lang="cs-CZ" sz="2600" dirty="0" smtClean="0">
                <a:latin typeface="Arial Narrow" pitchFamily="34" charset="0"/>
                <a:cs typeface="Arial" pitchFamily="34" charset="0"/>
              </a:rPr>
            </a:b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elektrodami k výměně iontů lithia.</a:t>
            </a:r>
          </a:p>
          <a:p>
            <a:pPr marL="432000" lvl="0" indent="-432000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Akumulátory nemají paměťový efekt, </a:t>
            </a:r>
            <a:br>
              <a:rPr lang="cs-CZ" sz="2600" dirty="0" smtClean="0">
                <a:latin typeface="Arial Narrow" pitchFamily="34" charset="0"/>
                <a:cs typeface="Arial" pitchFamily="34" charset="0"/>
              </a:rPr>
            </a:b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malé samovybíjení, ale jsou velice citlivé</a:t>
            </a:r>
            <a:br>
              <a:rPr lang="cs-CZ" sz="2600" dirty="0" smtClean="0">
                <a:latin typeface="Arial Narrow" pitchFamily="34" charset="0"/>
                <a:cs typeface="Arial" pitchFamily="34" charset="0"/>
              </a:rPr>
            </a:b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na správné nabíjení.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4248" y="3428999"/>
            <a:ext cx="1882552" cy="2567801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10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107504" y="0"/>
            <a:ext cx="8928992" cy="126876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CHEMICKÉ ZDROJE NAPĚTÍ – SEKUNDÁRNÍ ČLÁNKY</a:t>
            </a:r>
          </a:p>
        </p:txBody>
      </p: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251520" y="2780928"/>
          <a:ext cx="8640959" cy="2720340"/>
        </p:xfrm>
        <a:graphic>
          <a:graphicData uri="http://schemas.openxmlformats.org/drawingml/2006/table">
            <a:tbl>
              <a:tblPr/>
              <a:tblGrid>
                <a:gridCol w="1275262"/>
                <a:gridCol w="1551568"/>
                <a:gridCol w="1656777"/>
                <a:gridCol w="1698223"/>
                <a:gridCol w="1453798"/>
                <a:gridCol w="1005331"/>
              </a:tblGrid>
              <a:tr h="765167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700" b="1" dirty="0">
                          <a:solidFill>
                            <a:srgbClr val="000000"/>
                          </a:solidFill>
                          <a:latin typeface="Arial Narrow"/>
                          <a:ea typeface="Times New Roman"/>
                          <a:cs typeface="Times New Roman"/>
                        </a:rPr>
                        <a:t>druh </a:t>
                      </a:r>
                      <a:r>
                        <a:rPr lang="cs-CZ" sz="1700" b="1" dirty="0" err="1">
                          <a:solidFill>
                            <a:srgbClr val="000000"/>
                          </a:solidFill>
                          <a:latin typeface="Arial Narrow"/>
                          <a:ea typeface="Times New Roman"/>
                          <a:cs typeface="Times New Roman"/>
                        </a:rPr>
                        <a:t>aku</a:t>
                      </a:r>
                      <a:r>
                        <a:rPr lang="cs-CZ" sz="1700" b="1" dirty="0">
                          <a:solidFill>
                            <a:srgbClr val="000000"/>
                          </a:solidFill>
                          <a:latin typeface="Arial Narrow"/>
                          <a:ea typeface="Times New Roman"/>
                          <a:cs typeface="Times New Roman"/>
                        </a:rPr>
                        <a:t>.</a:t>
                      </a:r>
                      <a:endParaRPr lang="cs-CZ" sz="1700" b="1" dirty="0">
                        <a:solidFill>
                          <a:srgbClr val="000000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114774" marR="11477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700" b="1">
                          <a:solidFill>
                            <a:srgbClr val="000000"/>
                          </a:solidFill>
                          <a:latin typeface="Arial Narrow"/>
                          <a:ea typeface="Times New Roman"/>
                          <a:cs typeface="Times New Roman"/>
                        </a:rPr>
                        <a:t>jmenovité napětí článku</a:t>
                      </a:r>
                      <a:endParaRPr lang="cs-CZ" sz="1700" b="1">
                        <a:solidFill>
                          <a:srgbClr val="000000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114774" marR="11477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700" b="1" dirty="0">
                          <a:solidFill>
                            <a:srgbClr val="000000"/>
                          </a:solidFill>
                          <a:latin typeface="Arial Narrow"/>
                          <a:ea typeface="Times New Roman"/>
                          <a:cs typeface="Times New Roman"/>
                        </a:rPr>
                        <a:t>minimální napětí</a:t>
                      </a:r>
                      <a:endParaRPr lang="cs-CZ" sz="1700" b="1" dirty="0">
                        <a:solidFill>
                          <a:srgbClr val="000000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114774" marR="11477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700" b="1">
                          <a:solidFill>
                            <a:srgbClr val="000000"/>
                          </a:solidFill>
                          <a:latin typeface="Arial Narrow"/>
                          <a:ea typeface="Times New Roman"/>
                          <a:cs typeface="Times New Roman"/>
                        </a:rPr>
                        <a:t>maximální napětí</a:t>
                      </a:r>
                      <a:endParaRPr lang="cs-CZ" sz="1700" b="1">
                        <a:solidFill>
                          <a:srgbClr val="000000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114774" marR="11477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700" b="1">
                          <a:solidFill>
                            <a:srgbClr val="000000"/>
                          </a:solidFill>
                          <a:latin typeface="Arial Narrow"/>
                          <a:ea typeface="Times New Roman"/>
                          <a:cs typeface="Times New Roman"/>
                        </a:rPr>
                        <a:t>běžná kapacita</a:t>
                      </a:r>
                      <a:endParaRPr lang="cs-CZ" sz="1700" b="1">
                        <a:solidFill>
                          <a:srgbClr val="000000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114774" marR="11477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700" b="1" dirty="0">
                          <a:solidFill>
                            <a:srgbClr val="000000"/>
                          </a:solidFill>
                          <a:latin typeface="Arial Narrow"/>
                          <a:ea typeface="Times New Roman"/>
                          <a:cs typeface="Times New Roman"/>
                        </a:rPr>
                        <a:t>nabíjecí cykly</a:t>
                      </a:r>
                      <a:endParaRPr lang="cs-CZ" sz="1700" b="1" dirty="0">
                        <a:solidFill>
                          <a:srgbClr val="000000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114774" marR="11477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2584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700" b="1" dirty="0" err="1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Pb</a:t>
                      </a:r>
                      <a:endParaRPr lang="cs-CZ" sz="1700" b="1" dirty="0">
                        <a:solidFill>
                          <a:srgbClr val="000000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114774" marR="1147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70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2 V</a:t>
                      </a:r>
                    </a:p>
                  </a:txBody>
                  <a:tcPr marL="114774" marR="1147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70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1,6 V – 1,9 V</a:t>
                      </a:r>
                    </a:p>
                  </a:txBody>
                  <a:tcPr marL="114774" marR="1147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70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2,4 V – 2,45 V</a:t>
                      </a:r>
                    </a:p>
                  </a:txBody>
                  <a:tcPr marL="114774" marR="1147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70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50 – 500 Ah</a:t>
                      </a:r>
                    </a:p>
                  </a:txBody>
                  <a:tcPr marL="114774" marR="1147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70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-</a:t>
                      </a:r>
                    </a:p>
                  </a:txBody>
                  <a:tcPr marL="114774" marR="1147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2584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700" b="1" dirty="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Ni-Cd</a:t>
                      </a:r>
                    </a:p>
                  </a:txBody>
                  <a:tcPr marL="114774" marR="1147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70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1,2 V</a:t>
                      </a:r>
                    </a:p>
                  </a:txBody>
                  <a:tcPr marL="114774" marR="1147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70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0,85 V – 1,1 V</a:t>
                      </a:r>
                    </a:p>
                  </a:txBody>
                  <a:tcPr marL="114774" marR="1147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70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1,55 V – 1,60 V</a:t>
                      </a:r>
                    </a:p>
                  </a:txBody>
                  <a:tcPr marL="114774" marR="1147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70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1 Ah</a:t>
                      </a:r>
                    </a:p>
                  </a:txBody>
                  <a:tcPr marL="114774" marR="1147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70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1000</a:t>
                      </a:r>
                    </a:p>
                  </a:txBody>
                  <a:tcPr marL="114774" marR="1147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2584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700" b="1" dirty="0" err="1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NiMH</a:t>
                      </a:r>
                      <a:endParaRPr lang="cs-CZ" sz="1700" b="1" dirty="0">
                        <a:solidFill>
                          <a:srgbClr val="000000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114774" marR="1147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70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1,2 V</a:t>
                      </a:r>
                    </a:p>
                  </a:txBody>
                  <a:tcPr marL="114774" marR="1147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70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1,0 V</a:t>
                      </a:r>
                    </a:p>
                  </a:txBody>
                  <a:tcPr marL="114774" marR="1147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70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1,5 V – 1,55 V</a:t>
                      </a:r>
                    </a:p>
                  </a:txBody>
                  <a:tcPr marL="114774" marR="1147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70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2 Ah</a:t>
                      </a:r>
                    </a:p>
                  </a:txBody>
                  <a:tcPr marL="114774" marR="1147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70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1000</a:t>
                      </a:r>
                    </a:p>
                  </a:txBody>
                  <a:tcPr marL="114774" marR="1147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2584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700" b="1" dirty="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Li-Ion</a:t>
                      </a:r>
                    </a:p>
                  </a:txBody>
                  <a:tcPr marL="114774" marR="1147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70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3,6 V</a:t>
                      </a:r>
                    </a:p>
                  </a:txBody>
                  <a:tcPr marL="114774" marR="1147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70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3,0 V – 3,6 V</a:t>
                      </a:r>
                    </a:p>
                  </a:txBody>
                  <a:tcPr marL="114774" marR="1147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70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4,0 V – 4,2 V</a:t>
                      </a:r>
                    </a:p>
                  </a:txBody>
                  <a:tcPr marL="114774" marR="1147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70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1 Ah</a:t>
                      </a:r>
                    </a:p>
                  </a:txBody>
                  <a:tcPr marL="114774" marR="1147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700" dirty="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1500</a:t>
                      </a:r>
                    </a:p>
                  </a:txBody>
                  <a:tcPr marL="114774" marR="1147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9" name="Zástupný symbol pro obsah 6"/>
          <p:cNvSpPr txBox="1">
            <a:spLocks/>
          </p:cNvSpPr>
          <p:nvPr/>
        </p:nvSpPr>
        <p:spPr>
          <a:xfrm>
            <a:off x="457200" y="1916832"/>
            <a:ext cx="8229600" cy="504056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/>
          <a:p>
            <a:pPr marL="432000" indent="-432000" algn="ctr">
              <a:lnSpc>
                <a:spcPct val="120000"/>
              </a:lnSpc>
              <a:spcBef>
                <a:spcPts val="600"/>
              </a:spcBef>
            </a:pPr>
            <a:r>
              <a:rPr lang="cs-CZ" sz="2600" b="1" dirty="0" smtClean="0">
                <a:latin typeface="Arial Narrow" pitchFamily="34" charset="0"/>
                <a:cs typeface="Arial" pitchFamily="34" charset="0"/>
              </a:rPr>
              <a:t>ZÁKLADNÍ PARAMETRY SEKUNDÁRNÍCH ČLÁNKŮ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608512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OPAKOVÁNÍ: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Popište postup nabíjení sekundárního článku?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………………..................................................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Popište postup vybíjení sekundárního článku?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........................................................................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Jaké jsou vlastnosti olověných akumulátorů?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....................................……………………....…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Jaké jsou vlastnosti Lithium-iontových akumulátorů?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.........................................................................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11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Nadpis 1"/>
          <p:cNvSpPr>
            <a:spLocks noGrp="1"/>
          </p:cNvSpPr>
          <p:nvPr>
            <p:ph type="title"/>
          </p:nvPr>
        </p:nvSpPr>
        <p:spPr>
          <a:xfrm>
            <a:off x="107504" y="0"/>
            <a:ext cx="8928992" cy="126876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CHEMICKÉ ZDROJE NAPĚTÍ – SEKUNDÁRNÍ ČLÁNKY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680520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err="1" smtClean="0">
                <a:latin typeface="Arial" pitchFamily="34" charset="0"/>
                <a:cs typeface="Arial" pitchFamily="34" charset="0"/>
              </a:rPr>
              <a:t>Vocabulary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charging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nabíjení</a:t>
            </a: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discharging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vybíjení</a:t>
            </a: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lead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–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acid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battery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olověný akumulátor</a:t>
            </a: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memory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effect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paměťový efekt</a:t>
            </a: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12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Nadpis 1"/>
          <p:cNvSpPr>
            <a:spLocks noGrp="1"/>
          </p:cNvSpPr>
          <p:nvPr>
            <p:ph type="title"/>
          </p:nvPr>
        </p:nvSpPr>
        <p:spPr>
          <a:xfrm>
            <a:off x="107504" y="0"/>
            <a:ext cx="8928992" cy="126876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CHEMICKÉ ZDROJE NAPĚTÍ – SEKUNDÁRNÍ ČLÁNKY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TKOTZ, Klaus a kol. 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PŘÍRUČKA PRO ELEKTROTECHNIKA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. Praha: Europa-Sobotáles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cz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, s.r.o., 2006, ISBN 80-86706-13-3. 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13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Použité</a:t>
            </a:r>
            <a:r>
              <a:rPr kumimoji="0" lang="cs-CZ" sz="44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zdroje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836338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2380</TotalTime>
  <Words>470</Words>
  <Application>Microsoft Office PowerPoint</Application>
  <PresentationFormat>Předvádění na obrazovce (4:3)</PresentationFormat>
  <Paragraphs>131</Paragraphs>
  <Slides>13</Slides>
  <Notes>13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Prezentace aplikace PowerPoint</vt:lpstr>
      <vt:lpstr>CHEMICKÉ ZDROJE NAPĚTÍ – SEKUNDÁRNÍ ČLÁNKY</vt:lpstr>
      <vt:lpstr>CHEMICKÉ ZDROJE NAPĚTÍ – SEKUNDÁRNÍ ČLÁNKY</vt:lpstr>
      <vt:lpstr>CHEMICKÉ ZDROJE NAPĚTÍ – SEKUNDÁRNÍ ČLÁNKY</vt:lpstr>
      <vt:lpstr>CHEMICKÉ ZDROJE NAPĚTÍ – SEKUNDÁRNÍ ČLÁNKY</vt:lpstr>
      <vt:lpstr>CHEMICKÉ ZDROJE NAPĚTÍ – SEKUNDÁRNÍ ČLÁNKY</vt:lpstr>
      <vt:lpstr>CHEMICKÉ ZDROJE NAPĚTÍ – SEKUNDÁRNÍ ČLÁNKY</vt:lpstr>
      <vt:lpstr>CHEMICKÉ ZDROJE NAPĚTÍ – SEKUNDÁRNÍ ČLÁNKY</vt:lpstr>
      <vt:lpstr>CHEMICKÉ ZDROJE NAPĚTÍ – SEKUNDÁRNÍ ČLÁNKY</vt:lpstr>
      <vt:lpstr>CHEMICKÉ ZDROJE NAPĚTÍ – SEKUNDÁRNÍ ČLÁNKY</vt:lpstr>
      <vt:lpstr>CHEMICKÉ ZDROJE NAPĚTÍ – SEKUNDÁRNÍ ČLÁNKY</vt:lpstr>
      <vt:lpstr>Prezentace aplikace PowerPoint</vt:lpstr>
    </vt:vector>
  </TitlesOfParts>
  <Company>SOŠ a SOU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ELEKTRICKÝ ZDROJ</dc:title>
  <dc:creator>znepokoj00</dc:creator>
  <cp:lastModifiedBy>NEPOKOJ Lukáš</cp:lastModifiedBy>
  <cp:revision>217</cp:revision>
  <dcterms:created xsi:type="dcterms:W3CDTF">2012-05-16T10:04:36Z</dcterms:created>
  <dcterms:modified xsi:type="dcterms:W3CDTF">2012-10-06T15:16:54Z</dcterms:modified>
</cp:coreProperties>
</file>