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8" r:id="rId4"/>
    <p:sldId id="259" r:id="rId5"/>
    <p:sldId id="260" r:id="rId6"/>
    <p:sldId id="257" r:id="rId7"/>
    <p:sldId id="261" r:id="rId8"/>
    <p:sldId id="263" r:id="rId9"/>
    <p:sldId id="268" r:id="rId10"/>
    <p:sldId id="262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2DFD306-B8D5-469B-A7E0-F4E4578A90BE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9150DDD-DF41-43D6-8DD7-10704E893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vet.engros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d.cz/vnitrostatni-cestovani/jizdni-rad/tratove-jizdni-rady/-3546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VY_32_INOVACE_03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Čas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Práce slouží jako pomůcka k výkladu fyzikální veličiny Čas.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48680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1413231" y="587365"/>
            <a:ext cx="63477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400" dirty="0"/>
              <a:t>                              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Základní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škola a mateřská škola </a:t>
            </a:r>
            <a:r>
              <a:rPr lang="cs-CZ" sz="1400" b="1" dirty="0" err="1">
                <a:latin typeface="Times New Roman" pitchFamily="18" charset="0"/>
                <a:cs typeface="Times New Roman" pitchFamily="18" charset="0"/>
              </a:rPr>
              <a:t>J.A.Komenského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v Novém  </a:t>
            </a:r>
            <a:r>
              <a:rPr lang="cs-CZ" sz="1400" b="1" dirty="0" err="1">
                <a:latin typeface="Times New Roman" pitchFamily="18" charset="0"/>
                <a:cs typeface="Times New Roman" pitchFamily="18" charset="0"/>
              </a:rPr>
              <a:t>Strašecí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Strašecí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tel. 311 240 401, 311 240 400, email: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zsnovstra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@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iol.cz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Čas 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Značka …. t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Základní jednotka …. s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4099" name="Picture 3" descr="C:\Documents and Settings\pc\Local Settings\Temporary Internet Files\Content.IE5\SHU3STQF\MP9001491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88640"/>
            <a:ext cx="2474912" cy="365760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347864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it-IT" dirty="0" smtClean="0"/>
              <a:t>online]. [cit. 2012-02-28]. Dostupné z: http://office.microsoft.com/cs-cz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Jednotky času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1 hodina </a:t>
            </a:r>
            <a:r>
              <a:rPr lang="cs-CZ" b="1" dirty="0" smtClean="0"/>
              <a:t>(</a:t>
            </a:r>
            <a:r>
              <a:rPr lang="cs-CZ" b="1" dirty="0" smtClean="0">
                <a:solidFill>
                  <a:srgbClr val="00B050"/>
                </a:solidFill>
              </a:rPr>
              <a:t>h</a:t>
            </a:r>
            <a:r>
              <a:rPr lang="cs-CZ" b="1" dirty="0" smtClean="0"/>
              <a:t>)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1 minuta </a:t>
            </a:r>
            <a:r>
              <a:rPr lang="cs-CZ" b="1" dirty="0" smtClean="0"/>
              <a:t>(</a:t>
            </a:r>
            <a:r>
              <a:rPr lang="cs-CZ" b="1" dirty="0" smtClean="0">
                <a:solidFill>
                  <a:srgbClr val="00B050"/>
                </a:solidFill>
              </a:rPr>
              <a:t>min</a:t>
            </a:r>
            <a:r>
              <a:rPr lang="cs-CZ" b="1" dirty="0" smtClean="0"/>
              <a:t>)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1 sekunda </a:t>
            </a:r>
            <a:r>
              <a:rPr lang="cs-CZ" b="1" dirty="0" smtClean="0"/>
              <a:t>(</a:t>
            </a:r>
            <a:r>
              <a:rPr lang="cs-CZ" b="1" dirty="0" smtClean="0">
                <a:solidFill>
                  <a:srgbClr val="00B050"/>
                </a:solidFill>
              </a:rPr>
              <a:t>s</a:t>
            </a:r>
            <a:r>
              <a:rPr lang="cs-CZ" b="1" dirty="0" smtClean="0"/>
              <a:t>)</a:t>
            </a:r>
          </a:p>
          <a:p>
            <a:endParaRPr lang="cs-CZ" dirty="0"/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 h = 60 min			1 min = 1/60 h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 min = 60 s			1 s = 1/60 min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 h = 3 600 s			1s = 1/3600 h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4" name="Picture 4" descr="C:\Documents and Settings\pc\Local Settings\Temporary Internet Files\Content.IE5\89UNG9I7\MP9004074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908720"/>
            <a:ext cx="2256359" cy="2821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Převeď: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25 min =     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30 min =     h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3 min =      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421 s =   min  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187 s =   min  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1/12 h=    min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3/5 h=      min</a:t>
            </a:r>
            <a:endParaRPr lang="cs-CZ" b="1" dirty="0"/>
          </a:p>
        </p:txBody>
      </p:sp>
      <p:pic>
        <p:nvPicPr>
          <p:cNvPr id="6146" name="Picture 2" descr="C:\Documents and Settings\pc\Local Settings\Temporary Internet Files\Content.IE5\SHU3STQF\MP9004237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124744"/>
            <a:ext cx="3080212" cy="46180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Převeď: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25 min =  </a:t>
            </a:r>
            <a:r>
              <a:rPr lang="cs-CZ" b="1" dirty="0" smtClean="0">
                <a:solidFill>
                  <a:srgbClr val="00B050"/>
                </a:solidFill>
              </a:rPr>
              <a:t>1500</a:t>
            </a:r>
            <a:r>
              <a:rPr lang="cs-CZ" b="1" dirty="0" smtClean="0"/>
              <a:t>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30 min = </a:t>
            </a:r>
            <a:r>
              <a:rPr lang="cs-CZ" b="1" dirty="0" smtClean="0">
                <a:solidFill>
                  <a:srgbClr val="00B050"/>
                </a:solidFill>
              </a:rPr>
              <a:t>1/2</a:t>
            </a:r>
            <a:r>
              <a:rPr lang="cs-CZ" b="1" dirty="0" smtClean="0"/>
              <a:t> h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3 min = </a:t>
            </a:r>
            <a:r>
              <a:rPr lang="cs-CZ" b="1" dirty="0" smtClean="0">
                <a:solidFill>
                  <a:srgbClr val="00B050"/>
                </a:solidFill>
              </a:rPr>
              <a:t>180</a:t>
            </a:r>
            <a:r>
              <a:rPr lang="cs-CZ" b="1" dirty="0" smtClean="0"/>
              <a:t>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421 s =  </a:t>
            </a:r>
            <a:r>
              <a:rPr lang="cs-CZ" b="1" dirty="0" smtClean="0">
                <a:solidFill>
                  <a:srgbClr val="00B050"/>
                </a:solidFill>
              </a:rPr>
              <a:t>7</a:t>
            </a:r>
            <a:r>
              <a:rPr lang="cs-CZ" b="1" dirty="0" smtClean="0"/>
              <a:t> min </a:t>
            </a:r>
            <a:r>
              <a:rPr lang="cs-CZ" b="1" dirty="0" smtClean="0">
                <a:solidFill>
                  <a:srgbClr val="00B050"/>
                </a:solidFill>
              </a:rPr>
              <a:t>1</a:t>
            </a:r>
            <a:r>
              <a:rPr lang="cs-CZ" b="1" dirty="0" smtClean="0"/>
              <a:t>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187 s =  </a:t>
            </a:r>
            <a:r>
              <a:rPr lang="cs-CZ" b="1" dirty="0" smtClean="0">
                <a:solidFill>
                  <a:srgbClr val="00B050"/>
                </a:solidFill>
              </a:rPr>
              <a:t>3</a:t>
            </a:r>
            <a:r>
              <a:rPr lang="cs-CZ" b="1" dirty="0" smtClean="0"/>
              <a:t> min </a:t>
            </a:r>
            <a:r>
              <a:rPr lang="cs-CZ" b="1" dirty="0" smtClean="0">
                <a:solidFill>
                  <a:srgbClr val="00B050"/>
                </a:solidFill>
              </a:rPr>
              <a:t>7</a:t>
            </a:r>
            <a:r>
              <a:rPr lang="cs-CZ" b="1" dirty="0" smtClean="0"/>
              <a:t> s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1/12 h = </a:t>
            </a:r>
            <a:r>
              <a:rPr lang="cs-CZ" b="1" dirty="0" smtClean="0">
                <a:solidFill>
                  <a:srgbClr val="00B050"/>
                </a:solidFill>
              </a:rPr>
              <a:t>5</a:t>
            </a:r>
            <a:r>
              <a:rPr lang="cs-CZ" b="1" dirty="0" smtClean="0"/>
              <a:t> min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smtClean="0"/>
              <a:t>3/5 h = </a:t>
            </a:r>
            <a:r>
              <a:rPr lang="cs-CZ" b="1" dirty="0" smtClean="0">
                <a:solidFill>
                  <a:srgbClr val="00B050"/>
                </a:solidFill>
              </a:rPr>
              <a:t>36</a:t>
            </a:r>
            <a:r>
              <a:rPr lang="cs-CZ" b="1" dirty="0" smtClean="0"/>
              <a:t> min</a:t>
            </a:r>
            <a:endParaRPr lang="cs-CZ" b="1" dirty="0"/>
          </a:p>
        </p:txBody>
      </p:sp>
      <p:pic>
        <p:nvPicPr>
          <p:cNvPr id="7170" name="Picture 2" descr="C:\Documents and Settings\pc\Local Settings\Temporary Internet Files\Content.IE5\492JSDE3\MP9004010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2038" y="1081782"/>
            <a:ext cx="2957718" cy="4435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/>
          <a:lstStyle/>
          <a:p>
            <a:r>
              <a:rPr lang="cs-CZ" dirty="0" smtClean="0"/>
              <a:t>Měření času v minulosti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dirty="0" smtClean="0"/>
              <a:t>Střídání dne a noci</a:t>
            </a:r>
          </a:p>
          <a:p>
            <a:r>
              <a:rPr lang="cs-CZ" dirty="0" smtClean="0"/>
              <a:t>Střídání ročních období</a:t>
            </a:r>
          </a:p>
          <a:p>
            <a:r>
              <a:rPr lang="cs-CZ" dirty="0" smtClean="0"/>
              <a:t>Měsíční fáze</a:t>
            </a:r>
          </a:p>
          <a:p>
            <a:endParaRPr lang="cs-CZ" dirty="0"/>
          </a:p>
          <a:p>
            <a:r>
              <a:rPr lang="cs-CZ" dirty="0" smtClean="0"/>
              <a:t>Přesýpací hodiny</a:t>
            </a:r>
          </a:p>
          <a:p>
            <a:r>
              <a:rPr lang="cs-CZ" dirty="0" smtClean="0"/>
              <a:t>Kyvadlové hodiny</a:t>
            </a:r>
          </a:p>
          <a:p>
            <a:r>
              <a:rPr lang="cs-CZ" dirty="0" smtClean="0"/>
              <a:t>Svíčka</a:t>
            </a:r>
          </a:p>
          <a:p>
            <a:r>
              <a:rPr lang="cs-CZ" dirty="0" smtClean="0"/>
              <a:t>Sluneční hodiny, …</a:t>
            </a:r>
          </a:p>
          <a:p>
            <a:r>
              <a:rPr lang="cs-CZ" dirty="0" smtClean="0"/>
              <a:t>Pražský orloj (najdi na http://orloj.</a:t>
            </a:r>
            <a:r>
              <a:rPr lang="cs-CZ" dirty="0" err="1" smtClean="0"/>
              <a:t>webz.cz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pic>
        <p:nvPicPr>
          <p:cNvPr id="8" name="Picture 3" descr="C:\Documents and Settings\pc\Local Settings\Temporary Internet Files\Content.IE5\89UNG9I7\MP9001777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412776"/>
            <a:ext cx="1560173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Měření času dnes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Hodiny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Atomové hodiny </a:t>
            </a:r>
            <a:r>
              <a:rPr lang="cs-CZ" dirty="0" smtClean="0"/>
              <a:t>(</a:t>
            </a:r>
            <a:r>
              <a:rPr lang="cs-CZ" dirty="0" err="1" smtClean="0"/>
              <a:t>využ</a:t>
            </a:r>
            <a:r>
              <a:rPr lang="cs-CZ" dirty="0" smtClean="0"/>
              <a:t>. kmitání atomů, vysílání časového údaje)</a:t>
            </a:r>
          </a:p>
          <a:p>
            <a:endParaRPr lang="cs-CZ" dirty="0"/>
          </a:p>
          <a:p>
            <a:r>
              <a:rPr lang="cs-CZ" dirty="0" smtClean="0"/>
              <a:t>Mobilní telefon</a:t>
            </a:r>
          </a:p>
          <a:p>
            <a:r>
              <a:rPr lang="cs-CZ" dirty="0" smtClean="0"/>
              <a:t>PC</a:t>
            </a:r>
          </a:p>
          <a:p>
            <a:r>
              <a:rPr lang="cs-CZ" dirty="0" smtClean="0"/>
              <a:t>Displej v automobilu, …</a:t>
            </a:r>
          </a:p>
          <a:p>
            <a:endParaRPr lang="cs-CZ" dirty="0"/>
          </a:p>
        </p:txBody>
      </p:sp>
      <p:pic>
        <p:nvPicPr>
          <p:cNvPr id="3081" name="Picture 9" descr="C:\Documents and Settings\pc\Local Settings\Temporary Internet Files\Content.IE5\492JSDE3\MP9004340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823195"/>
            <a:ext cx="2448272" cy="16301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Měření časového úseku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Stopky</a:t>
            </a:r>
          </a:p>
          <a:p>
            <a:r>
              <a:rPr lang="cs-CZ" dirty="0" smtClean="0"/>
              <a:t>Metronom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Všichni, co máte na hodinkách stopky nebo mobilní telefon, změřte: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Dobu pádu pingpongového míčku na podlahu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   Reakční doba 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971600" y="4581128"/>
            <a:ext cx="64807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Pásmový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Střední sluneční čas </a:t>
            </a:r>
            <a:r>
              <a:rPr lang="cs-CZ" dirty="0" smtClean="0"/>
              <a:t>– každý den má </a:t>
            </a:r>
            <a:r>
              <a:rPr lang="cs-CZ" dirty="0" smtClean="0"/>
              <a:t>                   24 </a:t>
            </a:r>
            <a:r>
              <a:rPr lang="cs-CZ" dirty="0" smtClean="0"/>
              <a:t>hodin</a:t>
            </a:r>
          </a:p>
          <a:p>
            <a:r>
              <a:rPr lang="cs-CZ" dirty="0" smtClean="0"/>
              <a:t>Obvod Země rozdělen na 24 pásem širokých 15°     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místní pásmový čas</a:t>
            </a:r>
          </a:p>
          <a:p>
            <a:r>
              <a:rPr lang="cs-CZ" dirty="0" smtClean="0"/>
              <a:t>Nultý poledník – Greenwich       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světový čas (UT)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Středoevropský čas (SEČ)</a:t>
            </a:r>
            <a:r>
              <a:rPr lang="cs-CZ" dirty="0" smtClean="0"/>
              <a:t> – UT + 1h </a:t>
            </a:r>
          </a:p>
          <a:p>
            <a:r>
              <a:rPr lang="cs-CZ" dirty="0" smtClean="0"/>
              <a:t>Smluvený čas – </a:t>
            </a:r>
            <a:r>
              <a:rPr lang="cs-CZ" b="1" dirty="0" smtClean="0"/>
              <a:t>letní čas </a:t>
            </a:r>
            <a:r>
              <a:rPr lang="cs-CZ" dirty="0" smtClean="0"/>
              <a:t>– SEČ + 1h</a:t>
            </a:r>
          </a:p>
          <a:p>
            <a:r>
              <a:rPr lang="cs-CZ" dirty="0" smtClean="0"/>
              <a:t>Přizpůsoben hranicím států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403648" y="3095249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004048" y="3573016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Pásmový čas</a:t>
            </a:r>
            <a:endParaRPr lang="cs-CZ" b="1" dirty="0"/>
          </a:p>
        </p:txBody>
      </p:sp>
      <p:pic>
        <p:nvPicPr>
          <p:cNvPr id="14338" name="Picture 2" descr="časová pás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7665368" cy="345638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http://mfweb.wz.cz/astronomie/images/125.gif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Pásmový čas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6">
                  <a:lumMod val="50000"/>
                </a:schemeClr>
              </a:solidFill>
              <a:hlinkClick r:id="rId2"/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http://www.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svet.engros.cz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/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kalendáře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Vychází z délky tropického roku (365,25964 dní)</a:t>
            </a:r>
          </a:p>
          <a:p>
            <a:r>
              <a:rPr lang="cs-CZ" dirty="0" smtClean="0"/>
              <a:t>Egyptský</a:t>
            </a:r>
          </a:p>
          <a:p>
            <a:r>
              <a:rPr lang="cs-CZ" dirty="0" smtClean="0"/>
              <a:t>Lunární</a:t>
            </a:r>
          </a:p>
          <a:p>
            <a:r>
              <a:rPr lang="cs-CZ" dirty="0" smtClean="0"/>
              <a:t>Juliánský (chyba 1 den za 128 let, od r.325 </a:t>
            </a:r>
            <a:r>
              <a:rPr lang="cs-CZ" dirty="0" smtClean="0"/>
              <a:t> do </a:t>
            </a:r>
            <a:r>
              <a:rPr lang="cs-CZ" dirty="0" smtClean="0"/>
              <a:t>konce 16. stol. vzrostla chyba na 10 dní)</a:t>
            </a:r>
          </a:p>
          <a:p>
            <a:r>
              <a:rPr lang="cs-CZ" dirty="0" smtClean="0"/>
              <a:t>Gregoriánský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Gregoriánský 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Reformou z r.1582 nařízenou papežem Řehořem XIII. juliánský kalendář opraven </a:t>
            </a:r>
            <a:r>
              <a:rPr lang="cs-CZ" dirty="0" smtClean="0"/>
              <a:t>                  o </a:t>
            </a:r>
            <a:r>
              <a:rPr lang="cs-CZ" dirty="0" smtClean="0"/>
              <a:t>10 dní</a:t>
            </a:r>
          </a:p>
          <a:p>
            <a:r>
              <a:rPr lang="cs-CZ" dirty="0" smtClean="0"/>
              <a:t>Každé čtyři roky přestupný rok, dělitelnost 4</a:t>
            </a:r>
          </a:p>
          <a:p>
            <a:r>
              <a:rPr lang="cs-CZ" dirty="0" smtClean="0"/>
              <a:t>Roky 1600, 1700, … přestupné pouze tehdy, jestliže jsou dělitelné 400</a:t>
            </a:r>
          </a:p>
          <a:p>
            <a:r>
              <a:rPr lang="cs-CZ" dirty="0" smtClean="0"/>
              <a:t>Gregoriánský rok je o 0,000 305 dne delší než tropický</a:t>
            </a:r>
          </a:p>
          <a:p>
            <a:r>
              <a:rPr lang="cs-CZ" dirty="0" smtClean="0"/>
              <a:t>Chyba 1 den za 3 280 let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Pohyblivé svátky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Velikonoce – první neděle po prvním jarním úplňku</a:t>
            </a:r>
          </a:p>
          <a:p>
            <a:r>
              <a:rPr lang="cs-CZ" dirty="0" smtClean="0"/>
              <a:t>Masopust – 6 neděl před velikonocemi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Jízdní řády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http://www.cd.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vnitrostatni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cestovani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jizdni</a:t>
            </a:r>
            <a:r>
              <a:rPr lang="cs-CZ" sz="1800" dirty="0" smtClean="0">
                <a:hlinkClick r:id="rId2"/>
              </a:rPr>
              <a:t>-rad/</a:t>
            </a:r>
            <a:r>
              <a:rPr lang="cs-CZ" sz="1800" dirty="0" err="1" smtClean="0">
                <a:hlinkClick r:id="rId2"/>
              </a:rPr>
              <a:t>tratove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jizdni</a:t>
            </a:r>
            <a:r>
              <a:rPr lang="cs-CZ" sz="1800" dirty="0" smtClean="0">
                <a:hlinkClick r:id="rId2"/>
              </a:rPr>
              <a:t>-rady/-3546/</a:t>
            </a:r>
            <a:endParaRPr lang="cs-CZ" sz="1800" dirty="0" smtClean="0"/>
          </a:p>
          <a:p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6948264" y="5877272"/>
            <a:ext cx="576064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217</TotalTime>
  <Words>426</Words>
  <Application>Microsoft Office PowerPoint</Application>
  <PresentationFormat>Předvádění na obrazovce (4:3)</PresentationFormat>
  <Paragraphs>99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Snímek 1</vt:lpstr>
      <vt:lpstr>Čas </vt:lpstr>
      <vt:lpstr>Jednotky času</vt:lpstr>
      <vt:lpstr>Převeď: </vt:lpstr>
      <vt:lpstr>Převeď: </vt:lpstr>
      <vt:lpstr>Měření času v minulosti</vt:lpstr>
      <vt:lpstr>Měření času dnes</vt:lpstr>
      <vt:lpstr>Měření časového úseku</vt:lpstr>
      <vt:lpstr>Pásmový čas</vt:lpstr>
      <vt:lpstr>Pásmový čas</vt:lpstr>
      <vt:lpstr>Pásmový čas</vt:lpstr>
      <vt:lpstr>kalendáře </vt:lpstr>
      <vt:lpstr>Gregoriánský kalendář</vt:lpstr>
      <vt:lpstr>Pohyblivé svátky</vt:lpstr>
      <vt:lpstr>Jízdní řády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 </dc:title>
  <dc:creator>uživatel</dc:creator>
  <cp:lastModifiedBy>Dum</cp:lastModifiedBy>
  <cp:revision>30</cp:revision>
  <dcterms:created xsi:type="dcterms:W3CDTF">2012-02-27T14:26:18Z</dcterms:created>
  <dcterms:modified xsi:type="dcterms:W3CDTF">2012-10-17T18:05:19Z</dcterms:modified>
</cp:coreProperties>
</file>