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emf" ContentType="image/x-emf"/>
  <Default Extension="xls" ContentType="application/vnd.ms-exce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4" r:id="rId2"/>
    <p:sldId id="256" r:id="rId3"/>
    <p:sldId id="257" r:id="rId4"/>
    <p:sldId id="259" r:id="rId5"/>
    <p:sldId id="260" r:id="rId6"/>
    <p:sldId id="261" r:id="rId7"/>
    <p:sldId id="262" r:id="rId8"/>
    <p:sldId id="263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BCAD8"/>
    <a:srgbClr val="D9E4F7"/>
    <a:srgbClr val="AFEAFF"/>
    <a:srgbClr val="7DDD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D19BA3-4CB9-4616-8307-5885FE61B425}" type="datetimeFigureOut">
              <a:rPr lang="cs-CZ" smtClean="0"/>
              <a:pPr/>
              <a:t>17.10.2012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3228C43D-753E-44E7-AFBF-9E95D8EE6F9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D19BA3-4CB9-4616-8307-5885FE61B425}" type="datetimeFigureOut">
              <a:rPr lang="cs-CZ" smtClean="0"/>
              <a:pPr/>
              <a:t>17.10.2012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28C43D-753E-44E7-AFBF-9E95D8EE6F9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D19BA3-4CB9-4616-8307-5885FE61B425}" type="datetimeFigureOut">
              <a:rPr lang="cs-CZ" smtClean="0"/>
              <a:pPr/>
              <a:t>17.10.2012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228C43D-753E-44E7-AFBF-9E95D8EE6F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D19BA3-4CB9-4616-8307-5885FE61B425}" type="datetimeFigureOut">
              <a:rPr lang="cs-CZ" smtClean="0"/>
              <a:pPr/>
              <a:t>17.10.2012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28C43D-753E-44E7-AFBF-9E95D8EE6F9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D19BA3-4CB9-4616-8307-5885FE61B425}" type="datetimeFigureOut">
              <a:rPr lang="cs-CZ" smtClean="0"/>
              <a:pPr/>
              <a:t>17.10.2012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28C43D-753E-44E7-AFBF-9E95D8EE6F9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D19BA3-4CB9-4616-8307-5885FE61B425}" type="datetimeFigureOut">
              <a:rPr lang="cs-CZ" smtClean="0"/>
              <a:pPr/>
              <a:t>17.10.2012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28C43D-753E-44E7-AFBF-9E95D8EE6F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D19BA3-4CB9-4616-8307-5885FE61B425}" type="datetimeFigureOut">
              <a:rPr lang="cs-CZ" smtClean="0"/>
              <a:pPr/>
              <a:t>17.10.2012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28C43D-753E-44E7-AFBF-9E95D8EE6F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D19BA3-4CB9-4616-8307-5885FE61B425}" type="datetimeFigureOut">
              <a:rPr lang="cs-CZ" smtClean="0"/>
              <a:pPr/>
              <a:t>17.10.2012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28C43D-753E-44E7-AFBF-9E95D8EE6F9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D19BA3-4CB9-4616-8307-5885FE61B425}" type="datetimeFigureOut">
              <a:rPr lang="cs-CZ" smtClean="0"/>
              <a:pPr/>
              <a:t>17.10.2012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228C43D-753E-44E7-AFBF-9E95D8EE6F9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D19BA3-4CB9-4616-8307-5885FE61B425}" type="datetimeFigureOut">
              <a:rPr lang="cs-CZ" smtClean="0"/>
              <a:pPr/>
              <a:t>17.10.2012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28C43D-753E-44E7-AFBF-9E95D8EE6F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D19BA3-4CB9-4616-8307-5885FE61B425}" type="datetimeFigureOut">
              <a:rPr lang="cs-CZ" smtClean="0"/>
              <a:pPr/>
              <a:t>17.10.2012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28C43D-753E-44E7-AFBF-9E95D8EE6F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8229600" cy="1371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981200"/>
            <a:ext cx="82296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4114800"/>
            <a:ext cx="82296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E8F6A950-7121-4327-B3E5-C7A17096729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9AD19BA3-4CB9-4616-8307-5885FE61B425}" type="datetimeFigureOut">
              <a:rPr lang="cs-CZ" smtClean="0"/>
              <a:pPr/>
              <a:t>17.10.2012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3228C43D-753E-44E7-AFBF-9E95D8EE6F9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List_aplikace_Microsoft_Office_Excel_97-20031.xls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539750" y="1628800"/>
            <a:ext cx="7067550" cy="3528392"/>
          </a:xfrm>
        </p:spPr>
        <p:txBody>
          <a:bodyPr>
            <a:normAutofit fontScale="92500" lnSpcReduction="10000"/>
          </a:bodyPr>
          <a:lstStyle/>
          <a:p>
            <a:pPr lvl="0"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NÁZEV: VY_32_INOVACE_06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AUTOR: Mgr., Bc. Daniela </a:t>
            </a:r>
            <a:r>
              <a:rPr lang="cs-CZ" sz="1600" dirty="0" err="1" smtClean="0">
                <a:latin typeface="Calibri" pitchFamily="34" charset="0"/>
              </a:rPr>
              <a:t>Kalistová</a:t>
            </a:r>
            <a:endParaRPr lang="cs-CZ" sz="1600" dirty="0" smtClean="0">
              <a:latin typeface="Calibri" pitchFamily="34" charset="0"/>
            </a:endParaRP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OBDOBÍ: 2011-12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ROČNÍK: 7</a:t>
            </a:r>
          </a:p>
          <a:p>
            <a:pPr>
              <a:buNone/>
            </a:pPr>
            <a:r>
              <a:rPr lang="cs-CZ" sz="1600" dirty="0" smtClean="0">
                <a:latin typeface="Calibri" pitchFamily="34" charset="0"/>
              </a:rPr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VZDĚLÁVACÍ OBLAST: Člověk a příroda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VZDĚLÁVACÍ OBOR: Fyzika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TÉMATICKÝ OKRUH: Látky a tělesa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TÉMA: Teplotní roztažnost</a:t>
            </a:r>
          </a:p>
          <a:p>
            <a:pPr>
              <a:buNone/>
            </a:pPr>
            <a:r>
              <a:rPr lang="cs-CZ" sz="1600" dirty="0" smtClean="0">
                <a:latin typeface="Calibri" pitchFamily="34" charset="0"/>
              </a:rPr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ANOTACE: Prezentace slouží jako osnova k výkladu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dirty="0" smtClean="0"/>
          </a:p>
        </p:txBody>
      </p:sp>
      <p:pic>
        <p:nvPicPr>
          <p:cNvPr id="15363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335166"/>
            <a:ext cx="5407025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 descr="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</p:spPr>
      </p:pic>
      <p:sp>
        <p:nvSpPr>
          <p:cNvPr id="15365" name="Rectangle 5"/>
          <p:cNvSpPr>
            <a:spLocks noChangeArrowheads="1"/>
          </p:cNvSpPr>
          <p:nvPr/>
        </p:nvSpPr>
        <p:spPr bwMode="auto">
          <a:xfrm>
            <a:off x="866769" y="510421"/>
            <a:ext cx="7440628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dirty="0">
                <a:latin typeface="Times New Roman" pitchFamily="18" charset="0"/>
                <a:cs typeface="Times New Roman" pitchFamily="18" charset="0"/>
              </a:rPr>
              <a:t>                                     </a:t>
            </a:r>
            <a:r>
              <a:rPr lang="cs-CZ" sz="1600" b="1" dirty="0">
                <a:latin typeface="Times New Roman" pitchFamily="18" charset="0"/>
                <a:cs typeface="Times New Roman" pitchFamily="18" charset="0"/>
              </a:rPr>
              <a:t>Základní  škola a mateřská škola </a:t>
            </a:r>
            <a:r>
              <a:rPr lang="cs-CZ" sz="1600" b="1" dirty="0" err="1">
                <a:latin typeface="Times New Roman" pitchFamily="18" charset="0"/>
                <a:cs typeface="Times New Roman" pitchFamily="18" charset="0"/>
              </a:rPr>
              <a:t>J.A.Komenského</a:t>
            </a:r>
            <a:endParaRPr lang="cs-CZ" sz="1600" dirty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1600" b="1" dirty="0">
                <a:latin typeface="Times New Roman" pitchFamily="18" charset="0"/>
                <a:cs typeface="Times New Roman" pitchFamily="18" charset="0"/>
              </a:rPr>
              <a:t>                                                          v Novém  </a:t>
            </a:r>
            <a:r>
              <a:rPr lang="cs-CZ" sz="1600" b="1" dirty="0" err="1">
                <a:latin typeface="Times New Roman" pitchFamily="18" charset="0"/>
                <a:cs typeface="Times New Roman" pitchFamily="18" charset="0"/>
              </a:rPr>
              <a:t>Strašecí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                     </a:t>
            </a:r>
          </a:p>
          <a:p>
            <a:pPr algn="ctr"/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                                                  Komenského nám. 209, 271 01 Nové </a:t>
            </a:r>
            <a:r>
              <a:rPr lang="cs-CZ" sz="1600" dirty="0" err="1">
                <a:latin typeface="Times New Roman" pitchFamily="18" charset="0"/>
                <a:cs typeface="Times New Roman" pitchFamily="18" charset="0"/>
              </a:rPr>
              <a:t>Strašecí</a:t>
            </a:r>
            <a:endParaRPr lang="cs-CZ" sz="1600" dirty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tel. 311 240 401, 311 240 400, email: 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zsnovstra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@</a:t>
            </a:r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iol.cz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 </a:t>
            </a:r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Teplotní roztažnost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/>
            </a:r>
            <a:b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</a:br>
            <a:r>
              <a:rPr lang="cs-CZ" sz="49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KAPALINY</a:t>
            </a:r>
            <a:endParaRPr lang="cs-CZ" sz="49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Objem kapalných těles se při zahřívání zvětšuje, při ochlazování zmenšuje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Objem kapalných těles z různých látek se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                při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zahřívání za stejných podmínek zvětšuje různě</a:t>
            </a:r>
          </a:p>
          <a:p>
            <a:pPr>
              <a:buNone/>
            </a:pPr>
            <a:endParaRPr lang="cs-CZ" b="1" cap="all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pPr>
              <a:buNone/>
            </a:pPr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PLATÍ I PRO PLYNY</a:t>
            </a:r>
          </a:p>
          <a:p>
            <a:endParaRPr lang="cs-CZ" dirty="0"/>
          </a:p>
        </p:txBody>
      </p:sp>
      <p:pic>
        <p:nvPicPr>
          <p:cNvPr id="4" name="Picture 4" descr="C:\Documents and Settings\pc\Local Settings\Temporary Internet Files\Content.IE5\CLYZ0TYR\MC90029069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3861048"/>
            <a:ext cx="3103364" cy="226904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Využití</a:t>
            </a:r>
            <a:endParaRPr lang="cs-CZ" sz="4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Kapalinové teploměry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Zavařování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Stlačování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pet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lahví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/>
            </a:r>
            <a:b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</a:br>
            <a:r>
              <a:rPr lang="cs-CZ" sz="4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PEVNÉ LÁTKY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Objem pevných těles se při zahřívání zvětšuje, při ochlazování zmenšuje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Délka kovových tyčí se při zahřívání zvětšuje, při ochlazování zmenšuje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Délka tyčí z různých kovů se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       při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zahřívání za stejných podmínek zvětšuje různě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Využití</a:t>
            </a:r>
            <a:endParaRPr lang="cs-CZ" sz="4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Bimetalový teploměr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Termostat (žehlička)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Koleje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Dráty elektrického vedení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Mostní desky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Věže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Potrubí 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Varné sklo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Nátěry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9466" name="Picture 10" descr="C:\Documents and Settings\pc\Local Settings\Temporary Internet Files\Content.IE5\492JSDE3\MP90041185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4797152"/>
            <a:ext cx="2736304" cy="1844867"/>
          </a:xfrm>
          <a:prstGeom prst="rect">
            <a:avLst/>
          </a:prstGeom>
          <a:noFill/>
        </p:spPr>
      </p:pic>
      <p:pic>
        <p:nvPicPr>
          <p:cNvPr id="19470" name="Picture 14" descr="C:\Documents and Settings\pc\Local Settings\Temporary Internet Files\Content.IE5\SHU3STQF\MC90031214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1484784"/>
            <a:ext cx="1879092" cy="154899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Anomálie vody</a:t>
            </a:r>
            <a:endParaRPr lang="cs-CZ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Voda při ochlazování zmenšuje svůj objem, čímž zvětšuje svoji hustotu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Největší hustota vody je při 4°C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1691680" y="3429000"/>
          <a:ext cx="5472856" cy="3084777"/>
        </p:xfrm>
        <a:graphic>
          <a:graphicData uri="http://schemas.openxmlformats.org/presentationml/2006/ole">
            <p:oleObj spid="_x0000_s1026" name="Graf" r:id="rId3" imgW="6962826" imgH="3924198" progId="Excel.Sheet.8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OleChart spid="102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81000"/>
            <a:ext cx="8229600" cy="887760"/>
          </a:xfrm>
        </p:spPr>
        <p:txBody>
          <a:bodyPr>
            <a:normAutofit/>
          </a:bodyPr>
          <a:lstStyle/>
          <a:p>
            <a:r>
              <a:rPr lang="cs-CZ" sz="4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Vlastnosti vody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1484784"/>
            <a:ext cx="8229600" cy="2808311"/>
          </a:xfrm>
        </p:spPr>
        <p:txBody>
          <a:bodyPr>
            <a:normAutofit fontScale="92500" lnSpcReduction="10000"/>
          </a:bodyPr>
          <a:lstStyle/>
          <a:p>
            <a:pPr lvl="1">
              <a:lnSpc>
                <a:spcPct val="120000"/>
              </a:lnSpc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Největší 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hustotu má voda o teplotě 4°C (přesně 3,98°C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)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pPr lvl="1">
              <a:lnSpc>
                <a:spcPct val="120000"/>
              </a:lnSpc>
            </a:pPr>
            <a:r>
              <a:rPr lang="cs-CZ" sz="2800" b="1" dirty="0">
                <a:latin typeface="Arial" pitchFamily="34" charset="0"/>
                <a:cs typeface="Arial" pitchFamily="34" charset="0"/>
              </a:rPr>
              <a:t>Ve velkých rybnících a jezerech má voda u dna tuto teplotu v zimě i v létě</a:t>
            </a:r>
          </a:p>
          <a:p>
            <a:pPr lvl="1">
              <a:lnSpc>
                <a:spcPct val="120000"/>
              </a:lnSpc>
            </a:pPr>
            <a:r>
              <a:rPr lang="cs-CZ" sz="2800" b="1" dirty="0">
                <a:latin typeface="Arial" pitchFamily="34" charset="0"/>
                <a:cs typeface="Arial" pitchFamily="34" charset="0"/>
              </a:rPr>
              <a:t>Umožňuje proto rybám i dalším vodním živočichům přežít mrazy i horka</a:t>
            </a:r>
          </a:p>
          <a:p>
            <a:endParaRPr lang="cs-CZ" sz="24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grpSp>
        <p:nvGrpSpPr>
          <p:cNvPr id="9" name="Skupina 8"/>
          <p:cNvGrpSpPr/>
          <p:nvPr/>
        </p:nvGrpSpPr>
        <p:grpSpPr>
          <a:xfrm>
            <a:off x="4788024" y="4571836"/>
            <a:ext cx="3704948" cy="2025516"/>
            <a:chOff x="4788024" y="4509120"/>
            <a:chExt cx="3704948" cy="2025516"/>
          </a:xfrm>
        </p:grpSpPr>
        <p:grpSp>
          <p:nvGrpSpPr>
            <p:cNvPr id="10" name="Skupina 22"/>
            <p:cNvGrpSpPr/>
            <p:nvPr/>
          </p:nvGrpSpPr>
          <p:grpSpPr>
            <a:xfrm>
              <a:off x="4788024" y="4509120"/>
              <a:ext cx="3704948" cy="1924738"/>
              <a:chOff x="4758444" y="4465882"/>
              <a:chExt cx="3704948" cy="1924738"/>
            </a:xfrm>
          </p:grpSpPr>
          <p:grpSp>
            <p:nvGrpSpPr>
              <p:cNvPr id="12" name="Skupina 6"/>
              <p:cNvGrpSpPr/>
              <p:nvPr/>
            </p:nvGrpSpPr>
            <p:grpSpPr>
              <a:xfrm>
                <a:off x="4758444" y="4465882"/>
                <a:ext cx="3704948" cy="1924738"/>
                <a:chOff x="653988" y="4456590"/>
                <a:chExt cx="3704948" cy="1924738"/>
              </a:xfrm>
            </p:grpSpPr>
            <p:sp>
              <p:nvSpPr>
                <p:cNvPr id="18" name="Obdélník 17"/>
                <p:cNvSpPr/>
                <p:nvPr/>
              </p:nvSpPr>
              <p:spPr>
                <a:xfrm>
                  <a:off x="842034" y="4499728"/>
                  <a:ext cx="3471188" cy="1881600"/>
                </a:xfrm>
                <a:prstGeom prst="rect">
                  <a:avLst/>
                </a:prstGeom>
              </p:spPr>
              <p:style>
                <a:lnRef idx="2">
                  <a:schemeClr val="accent4">
                    <a:shade val="50000"/>
                  </a:schemeClr>
                </a:lnRef>
                <a:fillRef idx="1">
                  <a:schemeClr val="accent4"/>
                </a:fillRef>
                <a:effectRef idx="0">
                  <a:schemeClr val="accent4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9" name="Volný tvar 18"/>
                <p:cNvSpPr/>
                <p:nvPr/>
              </p:nvSpPr>
              <p:spPr>
                <a:xfrm>
                  <a:off x="653988" y="4456590"/>
                  <a:ext cx="3704948" cy="1658645"/>
                </a:xfrm>
                <a:custGeom>
                  <a:avLst/>
                  <a:gdLst>
                    <a:gd name="connsiteX0" fmla="*/ 189391 w 3704948"/>
                    <a:gd name="connsiteY0" fmla="*/ 266330 h 1658645"/>
                    <a:gd name="connsiteX1" fmla="*/ 571130 w 3704948"/>
                    <a:gd name="connsiteY1" fmla="*/ 417251 h 1658645"/>
                    <a:gd name="connsiteX2" fmla="*/ 917360 w 3704948"/>
                    <a:gd name="connsiteY2" fmla="*/ 1455938 h 1658645"/>
                    <a:gd name="connsiteX3" fmla="*/ 1503286 w 3704948"/>
                    <a:gd name="connsiteY3" fmla="*/ 1633492 h 1658645"/>
                    <a:gd name="connsiteX4" fmla="*/ 2018191 w 3704948"/>
                    <a:gd name="connsiteY4" fmla="*/ 1331651 h 1658645"/>
                    <a:gd name="connsiteX5" fmla="*/ 2612995 w 3704948"/>
                    <a:gd name="connsiteY5" fmla="*/ 1207363 h 1658645"/>
                    <a:gd name="connsiteX6" fmla="*/ 3181165 w 3704948"/>
                    <a:gd name="connsiteY6" fmla="*/ 798991 h 1658645"/>
                    <a:gd name="connsiteX7" fmla="*/ 3509639 w 3704948"/>
                    <a:gd name="connsiteY7" fmla="*/ 514905 h 1658645"/>
                    <a:gd name="connsiteX8" fmla="*/ 3580661 w 3704948"/>
                    <a:gd name="connsiteY8" fmla="*/ 133165 h 1658645"/>
                    <a:gd name="connsiteX9" fmla="*/ 3190043 w 3704948"/>
                    <a:gd name="connsiteY9" fmla="*/ 44389 h 1658645"/>
                    <a:gd name="connsiteX10" fmla="*/ 491231 w 3704948"/>
                    <a:gd name="connsiteY10" fmla="*/ 35511 h 1658645"/>
                    <a:gd name="connsiteX11" fmla="*/ 242657 w 3704948"/>
                    <a:gd name="connsiteY11" fmla="*/ 35511 h 1658645"/>
                    <a:gd name="connsiteX12" fmla="*/ 189391 w 3704948"/>
                    <a:gd name="connsiteY12" fmla="*/ 266330 h 165864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3704948" h="1658645">
                      <a:moveTo>
                        <a:pt x="189391" y="266330"/>
                      </a:moveTo>
                      <a:cubicBezTo>
                        <a:pt x="244136" y="329953"/>
                        <a:pt x="449802" y="218983"/>
                        <a:pt x="571130" y="417251"/>
                      </a:cubicBezTo>
                      <a:cubicBezTo>
                        <a:pt x="692458" y="615519"/>
                        <a:pt x="762001" y="1253231"/>
                        <a:pt x="917360" y="1455938"/>
                      </a:cubicBezTo>
                      <a:cubicBezTo>
                        <a:pt x="1072719" y="1658645"/>
                        <a:pt x="1319814" y="1654207"/>
                        <a:pt x="1503286" y="1633492"/>
                      </a:cubicBezTo>
                      <a:cubicBezTo>
                        <a:pt x="1686758" y="1612777"/>
                        <a:pt x="1833240" y="1402672"/>
                        <a:pt x="2018191" y="1331651"/>
                      </a:cubicBezTo>
                      <a:cubicBezTo>
                        <a:pt x="2203142" y="1260630"/>
                        <a:pt x="2419166" y="1296140"/>
                        <a:pt x="2612995" y="1207363"/>
                      </a:cubicBezTo>
                      <a:cubicBezTo>
                        <a:pt x="2806824" y="1118586"/>
                        <a:pt x="3031724" y="914401"/>
                        <a:pt x="3181165" y="798991"/>
                      </a:cubicBezTo>
                      <a:cubicBezTo>
                        <a:pt x="3330606" y="683581"/>
                        <a:pt x="3443056" y="625876"/>
                        <a:pt x="3509639" y="514905"/>
                      </a:cubicBezTo>
                      <a:cubicBezTo>
                        <a:pt x="3576222" y="403934"/>
                        <a:pt x="3633927" y="211584"/>
                        <a:pt x="3580661" y="133165"/>
                      </a:cubicBezTo>
                      <a:cubicBezTo>
                        <a:pt x="3527395" y="54746"/>
                        <a:pt x="3704948" y="60665"/>
                        <a:pt x="3190043" y="44389"/>
                      </a:cubicBezTo>
                      <a:cubicBezTo>
                        <a:pt x="2675138" y="28113"/>
                        <a:pt x="491231" y="35511"/>
                        <a:pt x="491231" y="35511"/>
                      </a:cubicBezTo>
                      <a:cubicBezTo>
                        <a:pt x="0" y="34031"/>
                        <a:pt x="290004" y="0"/>
                        <a:pt x="242657" y="35511"/>
                      </a:cubicBezTo>
                      <a:cubicBezTo>
                        <a:pt x="195310" y="71022"/>
                        <a:pt x="134646" y="202707"/>
                        <a:pt x="189391" y="26633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00B0F0">
                        <a:tint val="66000"/>
                        <a:satMod val="160000"/>
                      </a:srgbClr>
                    </a:gs>
                    <a:gs pos="50000">
                      <a:srgbClr val="00B0F0">
                        <a:tint val="44500"/>
                        <a:satMod val="160000"/>
                      </a:srgbClr>
                    </a:gs>
                    <a:gs pos="100000">
                      <a:srgbClr val="00B0F0">
                        <a:tint val="23500"/>
                        <a:satMod val="160000"/>
                      </a:srgbClr>
                    </a:gs>
                  </a:gsLst>
                  <a:lin ang="16200000" scaled="1"/>
                  <a:tileRect/>
                </a:gra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13" name="TextovéPole 12"/>
              <p:cNvSpPr txBox="1"/>
              <p:nvPr/>
            </p:nvSpPr>
            <p:spPr>
              <a:xfrm>
                <a:off x="5724128" y="5742548"/>
                <a:ext cx="57606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4°C</a:t>
                </a:r>
                <a:endParaRPr lang="cs-CZ" dirty="0"/>
              </a:p>
            </p:txBody>
          </p:sp>
          <p:sp>
            <p:nvSpPr>
              <p:cNvPr id="14" name="TextovéPole 13"/>
              <p:cNvSpPr txBox="1"/>
              <p:nvPr/>
            </p:nvSpPr>
            <p:spPr>
              <a:xfrm>
                <a:off x="6444208" y="5301208"/>
                <a:ext cx="64807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1°C</a:t>
                </a:r>
                <a:endParaRPr lang="cs-CZ" dirty="0"/>
              </a:p>
            </p:txBody>
          </p:sp>
          <p:sp>
            <p:nvSpPr>
              <p:cNvPr id="15" name="TextovéPole 14"/>
              <p:cNvSpPr txBox="1"/>
              <p:nvPr/>
            </p:nvSpPr>
            <p:spPr>
              <a:xfrm>
                <a:off x="7020272" y="4509120"/>
                <a:ext cx="79208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-5°C</a:t>
                </a:r>
                <a:endParaRPr lang="cs-CZ" dirty="0"/>
              </a:p>
            </p:txBody>
          </p:sp>
          <p:cxnSp>
            <p:nvCxnSpPr>
              <p:cNvPr id="16" name="Přímá spojovací čára 15"/>
              <p:cNvCxnSpPr>
                <a:stCxn id="19" idx="1"/>
              </p:cNvCxnSpPr>
              <p:nvPr/>
            </p:nvCxnSpPr>
            <p:spPr>
              <a:xfrm flipV="1">
                <a:off x="5329574" y="4878452"/>
                <a:ext cx="2986842" cy="4681"/>
              </a:xfrm>
              <a:prstGeom prst="line">
                <a:avLst/>
              </a:prstGeom>
              <a:ln w="76200">
                <a:solidFill>
                  <a:srgbClr val="CBCAD8"/>
                </a:solidFill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17" name="TextovéPole 16"/>
              <p:cNvSpPr txBox="1"/>
              <p:nvPr/>
            </p:nvSpPr>
            <p:spPr>
              <a:xfrm>
                <a:off x="5580112" y="4797152"/>
                <a:ext cx="57606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led</a:t>
                </a:r>
                <a:endParaRPr lang="cs-CZ" dirty="0"/>
              </a:p>
            </p:txBody>
          </p:sp>
        </p:grpSp>
        <p:sp>
          <p:nvSpPr>
            <p:cNvPr id="11" name="TextovéPole 10"/>
            <p:cNvSpPr txBox="1"/>
            <p:nvPr/>
          </p:nvSpPr>
          <p:spPr>
            <a:xfrm>
              <a:off x="5076056" y="6165304"/>
              <a:ext cx="187220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Rybník v zimě</a:t>
              </a:r>
              <a:endParaRPr lang="cs-CZ" b="1" dirty="0"/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683568" y="4571836"/>
            <a:ext cx="3704948" cy="2025516"/>
            <a:chOff x="683568" y="4437112"/>
            <a:chExt cx="3704948" cy="2025516"/>
          </a:xfrm>
        </p:grpSpPr>
        <p:grpSp>
          <p:nvGrpSpPr>
            <p:cNvPr id="21" name="Skupina 12"/>
            <p:cNvGrpSpPr/>
            <p:nvPr/>
          </p:nvGrpSpPr>
          <p:grpSpPr>
            <a:xfrm>
              <a:off x="683568" y="4437112"/>
              <a:ext cx="3704948" cy="1924738"/>
              <a:chOff x="653988" y="4456590"/>
              <a:chExt cx="3704948" cy="1924738"/>
            </a:xfrm>
          </p:grpSpPr>
          <p:grpSp>
            <p:nvGrpSpPr>
              <p:cNvPr id="23" name="Skupina 6"/>
              <p:cNvGrpSpPr/>
              <p:nvPr/>
            </p:nvGrpSpPr>
            <p:grpSpPr>
              <a:xfrm>
                <a:off x="653988" y="4456590"/>
                <a:ext cx="3704948" cy="1924738"/>
                <a:chOff x="653988" y="4456590"/>
                <a:chExt cx="3704948" cy="1924738"/>
              </a:xfrm>
            </p:grpSpPr>
            <p:sp>
              <p:nvSpPr>
                <p:cNvPr id="28" name="Obdélník 27"/>
                <p:cNvSpPr/>
                <p:nvPr/>
              </p:nvSpPr>
              <p:spPr>
                <a:xfrm>
                  <a:off x="842034" y="4499728"/>
                  <a:ext cx="3471188" cy="1881600"/>
                </a:xfrm>
                <a:prstGeom prst="rect">
                  <a:avLst/>
                </a:prstGeom>
              </p:spPr>
              <p:style>
                <a:lnRef idx="2">
                  <a:schemeClr val="accent4">
                    <a:shade val="50000"/>
                  </a:schemeClr>
                </a:lnRef>
                <a:fillRef idx="1">
                  <a:schemeClr val="accent4"/>
                </a:fillRef>
                <a:effectRef idx="0">
                  <a:schemeClr val="accent4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9" name="Volný tvar 28"/>
                <p:cNvSpPr/>
                <p:nvPr/>
              </p:nvSpPr>
              <p:spPr>
                <a:xfrm>
                  <a:off x="653988" y="4456590"/>
                  <a:ext cx="3704948" cy="1658645"/>
                </a:xfrm>
                <a:custGeom>
                  <a:avLst/>
                  <a:gdLst>
                    <a:gd name="connsiteX0" fmla="*/ 189391 w 3704948"/>
                    <a:gd name="connsiteY0" fmla="*/ 266330 h 1658645"/>
                    <a:gd name="connsiteX1" fmla="*/ 571130 w 3704948"/>
                    <a:gd name="connsiteY1" fmla="*/ 417251 h 1658645"/>
                    <a:gd name="connsiteX2" fmla="*/ 917360 w 3704948"/>
                    <a:gd name="connsiteY2" fmla="*/ 1455938 h 1658645"/>
                    <a:gd name="connsiteX3" fmla="*/ 1503286 w 3704948"/>
                    <a:gd name="connsiteY3" fmla="*/ 1633492 h 1658645"/>
                    <a:gd name="connsiteX4" fmla="*/ 2018191 w 3704948"/>
                    <a:gd name="connsiteY4" fmla="*/ 1331651 h 1658645"/>
                    <a:gd name="connsiteX5" fmla="*/ 2612995 w 3704948"/>
                    <a:gd name="connsiteY5" fmla="*/ 1207363 h 1658645"/>
                    <a:gd name="connsiteX6" fmla="*/ 3181165 w 3704948"/>
                    <a:gd name="connsiteY6" fmla="*/ 798991 h 1658645"/>
                    <a:gd name="connsiteX7" fmla="*/ 3509639 w 3704948"/>
                    <a:gd name="connsiteY7" fmla="*/ 514905 h 1658645"/>
                    <a:gd name="connsiteX8" fmla="*/ 3580661 w 3704948"/>
                    <a:gd name="connsiteY8" fmla="*/ 133165 h 1658645"/>
                    <a:gd name="connsiteX9" fmla="*/ 3190043 w 3704948"/>
                    <a:gd name="connsiteY9" fmla="*/ 44389 h 1658645"/>
                    <a:gd name="connsiteX10" fmla="*/ 491231 w 3704948"/>
                    <a:gd name="connsiteY10" fmla="*/ 35511 h 1658645"/>
                    <a:gd name="connsiteX11" fmla="*/ 242657 w 3704948"/>
                    <a:gd name="connsiteY11" fmla="*/ 35511 h 1658645"/>
                    <a:gd name="connsiteX12" fmla="*/ 189391 w 3704948"/>
                    <a:gd name="connsiteY12" fmla="*/ 266330 h 165864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3704948" h="1658645">
                      <a:moveTo>
                        <a:pt x="189391" y="266330"/>
                      </a:moveTo>
                      <a:cubicBezTo>
                        <a:pt x="244136" y="329953"/>
                        <a:pt x="449802" y="218983"/>
                        <a:pt x="571130" y="417251"/>
                      </a:cubicBezTo>
                      <a:cubicBezTo>
                        <a:pt x="692458" y="615519"/>
                        <a:pt x="762001" y="1253231"/>
                        <a:pt x="917360" y="1455938"/>
                      </a:cubicBezTo>
                      <a:cubicBezTo>
                        <a:pt x="1072719" y="1658645"/>
                        <a:pt x="1319814" y="1654207"/>
                        <a:pt x="1503286" y="1633492"/>
                      </a:cubicBezTo>
                      <a:cubicBezTo>
                        <a:pt x="1686758" y="1612777"/>
                        <a:pt x="1833240" y="1402672"/>
                        <a:pt x="2018191" y="1331651"/>
                      </a:cubicBezTo>
                      <a:cubicBezTo>
                        <a:pt x="2203142" y="1260630"/>
                        <a:pt x="2419166" y="1296140"/>
                        <a:pt x="2612995" y="1207363"/>
                      </a:cubicBezTo>
                      <a:cubicBezTo>
                        <a:pt x="2806824" y="1118586"/>
                        <a:pt x="3031724" y="914401"/>
                        <a:pt x="3181165" y="798991"/>
                      </a:cubicBezTo>
                      <a:cubicBezTo>
                        <a:pt x="3330606" y="683581"/>
                        <a:pt x="3443056" y="625876"/>
                        <a:pt x="3509639" y="514905"/>
                      </a:cubicBezTo>
                      <a:cubicBezTo>
                        <a:pt x="3576222" y="403934"/>
                        <a:pt x="3633927" y="211584"/>
                        <a:pt x="3580661" y="133165"/>
                      </a:cubicBezTo>
                      <a:cubicBezTo>
                        <a:pt x="3527395" y="54746"/>
                        <a:pt x="3704948" y="60665"/>
                        <a:pt x="3190043" y="44389"/>
                      </a:cubicBezTo>
                      <a:cubicBezTo>
                        <a:pt x="2675138" y="28113"/>
                        <a:pt x="491231" y="35511"/>
                        <a:pt x="491231" y="35511"/>
                      </a:cubicBezTo>
                      <a:cubicBezTo>
                        <a:pt x="0" y="34031"/>
                        <a:pt x="290004" y="0"/>
                        <a:pt x="242657" y="35511"/>
                      </a:cubicBezTo>
                      <a:cubicBezTo>
                        <a:pt x="195310" y="71022"/>
                        <a:pt x="134646" y="202707"/>
                        <a:pt x="189391" y="26633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00B0F0">
                        <a:tint val="66000"/>
                        <a:satMod val="160000"/>
                      </a:srgbClr>
                    </a:gs>
                    <a:gs pos="50000">
                      <a:srgbClr val="00B0F0">
                        <a:tint val="44500"/>
                        <a:satMod val="160000"/>
                      </a:srgbClr>
                    </a:gs>
                    <a:gs pos="100000">
                      <a:srgbClr val="00B0F0">
                        <a:tint val="23500"/>
                        <a:satMod val="160000"/>
                      </a:srgbClr>
                    </a:gs>
                  </a:gsLst>
                  <a:lin ang="16200000" scaled="1"/>
                  <a:tileRect/>
                </a:gra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24" name="TextovéPole 23"/>
              <p:cNvSpPr txBox="1"/>
              <p:nvPr/>
            </p:nvSpPr>
            <p:spPr>
              <a:xfrm>
                <a:off x="1619672" y="5733256"/>
                <a:ext cx="57606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4°C</a:t>
                </a:r>
                <a:endParaRPr lang="cs-CZ" dirty="0"/>
              </a:p>
            </p:txBody>
          </p:sp>
          <p:sp>
            <p:nvSpPr>
              <p:cNvPr id="25" name="TextovéPole 24"/>
              <p:cNvSpPr txBox="1"/>
              <p:nvPr/>
            </p:nvSpPr>
            <p:spPr>
              <a:xfrm>
                <a:off x="2339752" y="5291916"/>
                <a:ext cx="64807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8°C</a:t>
                </a:r>
                <a:endParaRPr lang="cs-CZ" dirty="0"/>
              </a:p>
            </p:txBody>
          </p:sp>
          <p:sp>
            <p:nvSpPr>
              <p:cNvPr id="26" name="TextovéPole 25"/>
              <p:cNvSpPr txBox="1"/>
              <p:nvPr/>
            </p:nvSpPr>
            <p:spPr>
              <a:xfrm>
                <a:off x="2915816" y="4859868"/>
                <a:ext cx="79208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19°C</a:t>
                </a:r>
                <a:endParaRPr lang="cs-CZ" dirty="0"/>
              </a:p>
            </p:txBody>
          </p:sp>
          <p:cxnSp>
            <p:nvCxnSpPr>
              <p:cNvPr id="27" name="Přímá spojovací čára 26"/>
              <p:cNvCxnSpPr>
                <a:stCxn id="29" idx="1"/>
              </p:cNvCxnSpPr>
              <p:nvPr/>
            </p:nvCxnSpPr>
            <p:spPr>
              <a:xfrm flipV="1">
                <a:off x="1225118" y="4869160"/>
                <a:ext cx="2986842" cy="4681"/>
              </a:xfrm>
              <a:prstGeom prst="line">
                <a:avLst/>
              </a:prstGeom>
              <a:ln w="57150">
                <a:solidFill>
                  <a:srgbClr val="7DDDFF"/>
                </a:solidFill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sp>
          <p:nvSpPr>
            <p:cNvPr id="22" name="TextovéPole 21"/>
            <p:cNvSpPr txBox="1"/>
            <p:nvPr/>
          </p:nvSpPr>
          <p:spPr>
            <a:xfrm>
              <a:off x="899592" y="6093296"/>
              <a:ext cx="18002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Rybník v létě</a:t>
              </a:r>
              <a:endParaRPr lang="cs-CZ" b="1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7" grpId="0" uiExpand="1" build="p" bldLvl="2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1800" dirty="0" smtClean="0"/>
              <a:t>TESAŘ, Jiří a František JÁCHIM. </a:t>
            </a:r>
            <a:r>
              <a:rPr lang="cs-CZ" sz="1800" i="1" dirty="0" smtClean="0"/>
              <a:t>Fyzika 1 pro ZŠ, nová řada dle RVP</a:t>
            </a:r>
            <a:r>
              <a:rPr lang="cs-CZ" sz="1800" dirty="0" smtClean="0"/>
              <a:t>: </a:t>
            </a:r>
            <a:r>
              <a:rPr lang="cs-CZ" sz="1800" i="1" dirty="0" smtClean="0"/>
              <a:t>Fyzikální veličiny a jejich měření</a:t>
            </a:r>
            <a:r>
              <a:rPr lang="cs-CZ" sz="1800" dirty="0" smtClean="0"/>
              <a:t>. 1. </a:t>
            </a:r>
            <a:r>
              <a:rPr lang="cs-CZ" sz="1800" dirty="0" err="1" smtClean="0"/>
              <a:t>vyd</a:t>
            </a:r>
            <a:r>
              <a:rPr lang="cs-CZ" sz="1800" dirty="0" smtClean="0"/>
              <a:t>. Praha: SPN, 2007. ISBN 978-80-7235-347-7.</a:t>
            </a:r>
          </a:p>
          <a:p>
            <a:r>
              <a:rPr lang="cs-CZ" sz="1800" dirty="0" smtClean="0"/>
              <a:t>RAUNER, Karel. </a:t>
            </a:r>
            <a:r>
              <a:rPr lang="cs-CZ" sz="1800" i="1" dirty="0" smtClean="0"/>
              <a:t>Fyzika 6</a:t>
            </a:r>
            <a:r>
              <a:rPr lang="cs-CZ" sz="1800" dirty="0" smtClean="0"/>
              <a:t>: </a:t>
            </a:r>
            <a:r>
              <a:rPr lang="cs-CZ" sz="1800" i="1" dirty="0" smtClean="0"/>
              <a:t>učebnice pro základní školy a víceletá gymnázia</a:t>
            </a:r>
            <a:r>
              <a:rPr lang="cs-CZ" sz="1800" dirty="0" smtClean="0"/>
              <a:t>. 1. </a:t>
            </a:r>
            <a:r>
              <a:rPr lang="cs-CZ" sz="1800" dirty="0" err="1" smtClean="0"/>
              <a:t>vyd</a:t>
            </a:r>
            <a:r>
              <a:rPr lang="cs-CZ" sz="1800" dirty="0" smtClean="0"/>
              <a:t>. Plzeň: </a:t>
            </a:r>
            <a:r>
              <a:rPr lang="cs-CZ" sz="1800" dirty="0" err="1" smtClean="0"/>
              <a:t>Fraus</a:t>
            </a:r>
            <a:r>
              <a:rPr lang="cs-CZ" sz="1800" dirty="0" smtClean="0"/>
              <a:t>, 2004, 120 s. ISBN 80-723-8210-1. </a:t>
            </a:r>
          </a:p>
          <a:p>
            <a:r>
              <a:rPr lang="cs-CZ" sz="1800" dirty="0" smtClean="0"/>
              <a:t>Obrázky: www.</a:t>
            </a:r>
            <a:r>
              <a:rPr lang="cs-CZ" sz="1800" dirty="0" err="1" smtClean="0"/>
              <a:t>microsoft.com</a:t>
            </a:r>
            <a:endParaRPr lang="cs-CZ" sz="1800" dirty="0" smtClean="0"/>
          </a:p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125</TotalTime>
  <Words>295</Words>
  <Application>Microsoft Office PowerPoint</Application>
  <PresentationFormat>Předvádění na obrazovce (4:3)</PresentationFormat>
  <Paragraphs>62</Paragraphs>
  <Slides>9</Slides>
  <Notes>0</Notes>
  <HiddenSlides>2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Jmění</vt:lpstr>
      <vt:lpstr>Graf</vt:lpstr>
      <vt:lpstr>Snímek 1</vt:lpstr>
      <vt:lpstr>Teplotní roztažnost</vt:lpstr>
      <vt:lpstr> KAPALINY</vt:lpstr>
      <vt:lpstr>Využití</vt:lpstr>
      <vt:lpstr> PEVNÉ LÁTKY</vt:lpstr>
      <vt:lpstr>Využití</vt:lpstr>
      <vt:lpstr>Anomálie vody</vt:lpstr>
      <vt:lpstr>Vlastnosti vody</vt:lpstr>
      <vt:lpstr>Použitá literatura: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Teplotní roztažnost</dc:title>
  <dc:creator>pc</dc:creator>
  <cp:lastModifiedBy>Dum</cp:lastModifiedBy>
  <cp:revision>22</cp:revision>
  <dcterms:created xsi:type="dcterms:W3CDTF">2012-03-04T16:46:48Z</dcterms:created>
  <dcterms:modified xsi:type="dcterms:W3CDTF">2012-10-17T18:05:11Z</dcterms:modified>
</cp:coreProperties>
</file>