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61" r:id="rId5"/>
    <p:sldId id="269" r:id="rId6"/>
    <p:sldId id="258" r:id="rId7"/>
    <p:sldId id="259" r:id="rId8"/>
    <p:sldId id="260" r:id="rId9"/>
    <p:sldId id="265" r:id="rId10"/>
    <p:sldId id="262" r:id="rId11"/>
    <p:sldId id="266" r:id="rId12"/>
    <p:sldId id="263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EF030"/>
  </p:clrMru>
</p:presentationPr>
</file>

<file path=ppt/tableStyles.xml><?xml version="1.0" encoding="utf-8"?>
<a:tblStyleLst xmlns:a="http://schemas.openxmlformats.org/drawingml/2006/main" def="{5C22544A-7EE6-4342-B048-85BDC9FD1C3A}"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95AC01F-0D66-4436-A074-261CDA47ABE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2D2D34A-9263-470A-9639-C6D4865273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AC01F-0D66-4436-A074-261CDA47ABE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D2D34A-9263-470A-9639-C6D4865273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5AC01F-0D66-4436-A074-261CDA47ABE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2D2D34A-9263-470A-9639-C6D4865273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AC01F-0D66-4436-A074-261CDA47ABE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D2D34A-9263-470A-9639-C6D4865273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AC01F-0D66-4436-A074-261CDA47ABE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D2D34A-9263-470A-9639-C6D4865273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AC01F-0D66-4436-A074-261CDA47ABE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D2D34A-9263-470A-9639-C6D4865273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5AC01F-0D66-4436-A074-261CDA47ABE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D2D34A-9263-470A-9639-C6D4865273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AC01F-0D66-4436-A074-261CDA47ABE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D2D34A-9263-470A-9639-C6D4865273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AC01F-0D66-4436-A074-261CDA47ABE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D2D34A-9263-470A-9639-C6D4865273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5AC01F-0D66-4436-A074-261CDA47ABE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D2D34A-9263-470A-9639-C6D4865273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95AC01F-0D66-4436-A074-261CDA47ABE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2D2D34A-9263-470A-9639-C6D4865273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95AC01F-0D66-4436-A074-261CDA47ABE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2D2D34A-9263-470A-9639-C6D4865273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628800"/>
            <a:ext cx="7067550" cy="3528392"/>
          </a:xfrm>
        </p:spPr>
        <p:txBody>
          <a:bodyPr>
            <a:normAutofit fontScale="92500" lnSpcReduction="2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VY_32_INOVACE_07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Látky a tělesa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Teplota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Prezentace slouží jako osnova k výkladu o další fyzikální veličině - </a:t>
            </a:r>
            <a:r>
              <a:rPr lang="cs-CZ" sz="1600" dirty="0" smtClean="0"/>
              <a:t>teplotě</a:t>
            </a:r>
            <a:endParaRPr lang="cs-CZ" sz="16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484036" y="510421"/>
            <a:ext cx="82060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smtClean="0"/>
              <a:t>                                              </a:t>
            </a:r>
            <a:r>
              <a:rPr lang="cs-CZ" sz="1600" dirty="0" smtClean="0"/>
              <a:t>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</a:t>
            </a:r>
            <a:r>
              <a:rPr lang="cs-CZ" sz="1600" dirty="0" err="1" smtClean="0"/>
              <a:t>iol.cz</a:t>
            </a:r>
            <a:r>
              <a:rPr lang="cs-CZ" sz="1600" dirty="0" smtClean="0"/>
              <a:t> 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/>
              <a:t>Teplota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3EF030"/>
                </a:solidFill>
              </a:rPr>
              <a:t>Značka ……. t</a:t>
            </a:r>
          </a:p>
          <a:p>
            <a:r>
              <a:rPr lang="cs-CZ" sz="3600" dirty="0" smtClean="0">
                <a:solidFill>
                  <a:srgbClr val="3EF030"/>
                </a:solidFill>
              </a:rPr>
              <a:t>Základní jednotka ….. K °C, °F</a:t>
            </a:r>
            <a:endParaRPr lang="cs-CZ" sz="3600" dirty="0">
              <a:solidFill>
                <a:srgbClr val="3EF030"/>
              </a:solidFill>
            </a:endParaRPr>
          </a:p>
        </p:txBody>
      </p:sp>
      <p:pic>
        <p:nvPicPr>
          <p:cNvPr id="6145" name="Picture 1" descr="C:\Documents and Settings\pc\Local Settings\Temporary Internet Files\Content.IE5\CLYZ0TYR\MP900430456[1].jpg"/>
          <p:cNvPicPr>
            <a:picLocks noChangeAspect="1" noChangeArrowheads="1"/>
          </p:cNvPicPr>
          <p:nvPr/>
        </p:nvPicPr>
        <p:blipFill>
          <a:blip r:embed="rId2" cstate="print"/>
          <a:srcRect l="35111" t="10352" r="37717" b="6838"/>
          <a:stretch>
            <a:fillRect/>
          </a:stretch>
        </p:blipFill>
        <p:spPr bwMode="auto">
          <a:xfrm>
            <a:off x="683568" y="836712"/>
            <a:ext cx="1512000" cy="460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pokus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Do jedné kádinky nalijte horkou vodu, do druhé studenou a do třetí vlažnou.</a:t>
            </a:r>
          </a:p>
          <a:p>
            <a:r>
              <a:rPr lang="cs-CZ" sz="3200" dirty="0" smtClean="0"/>
              <a:t>Ponořte na chvilku jednu ruku do studené vody, druhou do horké vody.</a:t>
            </a:r>
          </a:p>
          <a:p>
            <a:r>
              <a:rPr lang="cs-CZ" sz="3200" dirty="0" smtClean="0"/>
              <a:t>Potom vložte obě ruce do vlažné vody.</a:t>
            </a:r>
          </a:p>
          <a:p>
            <a:endParaRPr lang="cs-CZ" dirty="0" smtClean="0"/>
          </a:p>
          <a:p>
            <a:r>
              <a:rPr lang="cs-CZ" sz="3200" b="1" dirty="0" smtClean="0"/>
              <a:t>Co pozorujete?</a:t>
            </a:r>
            <a:endParaRPr lang="cs-CZ" sz="3200" b="1" dirty="0"/>
          </a:p>
        </p:txBody>
      </p:sp>
      <p:pic>
        <p:nvPicPr>
          <p:cNvPr id="5121" name="Picture 1" descr="C:\Documents and Settings\pc\Local Settings\Temporary Internet Files\Content.IE5\492JSDE3\MC9003504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3429000"/>
            <a:ext cx="1678954" cy="31958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Zajímavé teploty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8" y="1628800"/>
          <a:ext cx="6840759" cy="4576506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3557196"/>
                <a:gridCol w="1094521"/>
                <a:gridCol w="1094521"/>
                <a:gridCol w="1094521"/>
              </a:tblGrid>
              <a:tr h="41604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>
                          <a:latin typeface="+mj-lt"/>
                        </a:rPr>
                        <a:t>°C</a:t>
                      </a:r>
                      <a:endParaRPr lang="cs-CZ" sz="1800" b="1" i="0" u="none" strike="noStrike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>
                          <a:latin typeface="+mj-lt"/>
                        </a:rPr>
                        <a:t>K</a:t>
                      </a:r>
                      <a:endParaRPr lang="cs-CZ" sz="1800" b="1" i="0" u="none" strike="noStrike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>
                          <a:latin typeface="+mj-lt"/>
                        </a:rPr>
                        <a:t>°F</a:t>
                      </a:r>
                      <a:endParaRPr lang="cs-CZ" sz="1800" b="1" i="0" u="none" strike="noStrike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</a:tr>
              <a:tr h="41604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u="none" strike="noStrike">
                          <a:latin typeface="+mj-lt"/>
                        </a:rPr>
                        <a:t>teplota tání ledu</a:t>
                      </a:r>
                      <a:endParaRPr lang="cs-CZ" sz="1800" b="1" i="0" u="none" strike="noStrike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>
                          <a:latin typeface="+mj-lt"/>
                        </a:rPr>
                        <a:t>0</a:t>
                      </a:r>
                      <a:endParaRPr lang="cs-CZ" sz="1800" b="1" i="0" u="none" strike="noStrike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r>
                        <a:rPr lang="cs-CZ" sz="1800" b="1" u="none" strike="noStrike" dirty="0" smtClean="0">
                          <a:latin typeface="+mj-lt"/>
                        </a:rPr>
                        <a:t>273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 smtClean="0">
                          <a:latin typeface="+mj-lt"/>
                        </a:rPr>
                        <a:t>32</a:t>
                      </a:r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</a:tr>
              <a:tr h="41604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u="none" strike="noStrike" dirty="0">
                          <a:latin typeface="+mj-lt"/>
                        </a:rPr>
                        <a:t>teplota varu vody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>
                          <a:latin typeface="+mj-lt"/>
                        </a:rPr>
                        <a:t>100</a:t>
                      </a:r>
                      <a:endParaRPr lang="cs-CZ" sz="1800" b="1" i="0" u="none" strike="noStrike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 smtClean="0">
                          <a:latin typeface="+mj-lt"/>
                        </a:rPr>
                        <a:t>373</a:t>
                      </a:r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 smtClean="0">
                          <a:latin typeface="+mj-lt"/>
                        </a:rPr>
                        <a:t>212</a:t>
                      </a:r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</a:tr>
              <a:tr h="41604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u="none" strike="noStrike" dirty="0">
                          <a:latin typeface="+mj-lt"/>
                        </a:rPr>
                        <a:t>teplota lidského těla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>
                          <a:latin typeface="+mj-lt"/>
                        </a:rPr>
                        <a:t>36,5</a:t>
                      </a:r>
                      <a:endParaRPr lang="cs-CZ" sz="1800" b="1" i="0" u="none" strike="noStrike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r>
                        <a:rPr lang="cs-CZ" sz="1800" b="1" u="none" strike="noStrike" dirty="0" smtClean="0">
                          <a:latin typeface="+mj-lt"/>
                        </a:rPr>
                        <a:t>309,5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 smtClean="0">
                          <a:latin typeface="+mj-lt"/>
                        </a:rPr>
                        <a:t>98,6</a:t>
                      </a:r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</a:tr>
              <a:tr h="41604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teplota těla kolibříka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43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316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109,4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</a:tr>
              <a:tr h="41604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teplota těla žáby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20 - 30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</a:tr>
              <a:tr h="41604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u="none" strike="noStrike" dirty="0" smtClean="0">
                          <a:latin typeface="+mj-lt"/>
                        </a:rPr>
                        <a:t>teplota tání lihu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 smtClean="0">
                          <a:latin typeface="+mj-lt"/>
                        </a:rPr>
                        <a:t>-114,2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 smtClean="0">
                          <a:latin typeface="+mj-lt"/>
                        </a:rPr>
                        <a:t>158,8 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 smtClean="0">
                          <a:latin typeface="+mj-lt"/>
                        </a:rPr>
                        <a:t>-173,6 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</a:tr>
              <a:tr h="41604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u="none" strike="noStrike" dirty="0" smtClean="0">
                          <a:latin typeface="+mj-lt"/>
                        </a:rPr>
                        <a:t>teplota </a:t>
                      </a:r>
                      <a:r>
                        <a:rPr lang="cs-CZ" sz="1800" b="1" u="none" strike="noStrike" dirty="0">
                          <a:latin typeface="+mj-lt"/>
                        </a:rPr>
                        <a:t>tání rtuti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>
                          <a:latin typeface="+mj-lt"/>
                        </a:rPr>
                        <a:t>-38,9</a:t>
                      </a:r>
                      <a:endParaRPr lang="cs-CZ" sz="1800" b="1" i="0" u="none" strike="noStrike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r>
                        <a:rPr lang="cs-CZ" sz="1800" b="1" u="none" strike="noStrike" dirty="0" smtClean="0">
                          <a:latin typeface="+mj-lt"/>
                        </a:rPr>
                        <a:t>234,1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 smtClean="0">
                          <a:latin typeface="+mj-lt"/>
                        </a:rPr>
                        <a:t>-38</a:t>
                      </a:r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</a:tr>
              <a:tr h="41604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u="none" strike="noStrike" dirty="0">
                          <a:latin typeface="+mj-lt"/>
                        </a:rPr>
                        <a:t>teplota v kráteru sopky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>
                          <a:latin typeface="+mj-lt"/>
                        </a:rPr>
                        <a:t>1 000</a:t>
                      </a:r>
                      <a:endParaRPr lang="cs-CZ" sz="1800" b="1" i="0" u="none" strike="noStrike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r>
                        <a:rPr lang="cs-CZ" sz="1800" b="1" u="none" strike="noStrike" dirty="0" smtClean="0">
                          <a:latin typeface="+mj-lt"/>
                        </a:rPr>
                        <a:t>1 273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 smtClean="0">
                          <a:latin typeface="+mj-lt"/>
                        </a:rPr>
                        <a:t>1832</a:t>
                      </a:r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</a:tr>
              <a:tr h="41604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u="none" strike="noStrike">
                          <a:latin typeface="+mj-lt"/>
                        </a:rPr>
                        <a:t>teplota na povrchu Slunce</a:t>
                      </a:r>
                      <a:endParaRPr lang="cs-CZ" sz="1800" b="1" i="0" u="none" strike="noStrike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>
                          <a:latin typeface="+mj-lt"/>
                        </a:rPr>
                        <a:t>6 000</a:t>
                      </a:r>
                      <a:endParaRPr lang="cs-CZ" sz="1800" b="1" i="0" u="none" strike="noStrike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r>
                        <a:rPr lang="cs-CZ" sz="1800" b="1" u="none" strike="noStrike" dirty="0" smtClean="0">
                          <a:latin typeface="+mj-lt"/>
                        </a:rPr>
                        <a:t>6 273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 smtClean="0">
                          <a:latin typeface="+mj-lt"/>
                        </a:rPr>
                        <a:t>10832</a:t>
                      </a:r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</a:tr>
              <a:tr h="41604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u="none" strike="noStrike">
                          <a:latin typeface="+mj-lt"/>
                        </a:rPr>
                        <a:t>nejnižší teplota ovzduší na Zemi</a:t>
                      </a:r>
                      <a:endParaRPr lang="cs-CZ" sz="1800" b="1" i="0" u="none" strike="noStrike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>
                          <a:latin typeface="+mj-lt"/>
                        </a:rPr>
                        <a:t>-89,6</a:t>
                      </a:r>
                      <a:endParaRPr lang="cs-CZ" sz="1800" b="1" i="0" u="none" strike="noStrike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r>
                        <a:rPr lang="cs-CZ" sz="1800" b="1" u="none" strike="noStrike" dirty="0" smtClean="0">
                          <a:latin typeface="+mj-lt"/>
                        </a:rPr>
                        <a:t>183,4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u="none" strike="noStrike" dirty="0" smtClean="0">
                          <a:latin typeface="+mj-lt"/>
                        </a:rPr>
                        <a:t>-129,3</a:t>
                      </a:r>
                      <a:r>
                        <a:rPr lang="cs-CZ" sz="1800" b="1" u="none" strike="noStrike" dirty="0">
                          <a:latin typeface="+mj-lt"/>
                        </a:rPr>
                        <a:t> 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převádí °C na °F a zpět?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(x°F) = 9/5 * (y°C) + 32</a:t>
            </a:r>
          </a:p>
          <a:p>
            <a:endParaRPr lang="cs-CZ" b="1" dirty="0" smtClean="0"/>
          </a:p>
          <a:p>
            <a:r>
              <a:rPr lang="cs-CZ" b="1" dirty="0" smtClean="0"/>
              <a:t>(y °C) = 5/9 * [(x°F) – 32]</a:t>
            </a:r>
          </a:p>
          <a:p>
            <a:endParaRPr lang="cs-CZ" dirty="0" smtClean="0"/>
          </a:p>
          <a:p>
            <a:r>
              <a:rPr lang="cs-CZ" dirty="0" smtClean="0"/>
              <a:t>Převeď: 100°C, -20°C, 68°F, 32°F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100°C ……  9/5 * 100 + 32 = 212°F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-20°C ……   9/5 * (-20) + 32 = -4 °F</a:t>
            </a: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68°F …….   5/9 * [68 – 32] = 20°C</a:t>
            </a: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32°F …….  5/9 * [32 –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32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] = 0°C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0°C = 32 °F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1°C = 33,8 °F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Měření teploty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Teploměrem</a:t>
            </a:r>
          </a:p>
          <a:p>
            <a:pPr lvl="1"/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Laboratorní</a:t>
            </a:r>
          </a:p>
          <a:p>
            <a:pPr lvl="1"/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Venkovní</a:t>
            </a:r>
          </a:p>
          <a:p>
            <a:pPr lvl="1"/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Lékařský</a:t>
            </a:r>
          </a:p>
          <a:p>
            <a:pPr lvl="1"/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Teploměr do auta</a:t>
            </a:r>
          </a:p>
          <a:p>
            <a:pPr lvl="1"/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Digitální teploměr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078" name="Picture 6" descr="C:\Documents and Settings\pc\Local Settings\Temporary Internet Files\Content.IE5\492JSDE3\MP9003867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4581128"/>
            <a:ext cx="2951186" cy="21057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teploměry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sz="4000" dirty="0" smtClean="0"/>
              <a:t>Kapalinové</a:t>
            </a:r>
          </a:p>
          <a:p>
            <a:pPr>
              <a:lnSpc>
                <a:spcPct val="200000"/>
              </a:lnSpc>
            </a:pPr>
            <a:r>
              <a:rPr lang="cs-CZ" sz="4000" dirty="0" smtClean="0"/>
              <a:t>Bimetalové</a:t>
            </a:r>
          </a:p>
          <a:p>
            <a:pPr>
              <a:lnSpc>
                <a:spcPct val="200000"/>
              </a:lnSpc>
            </a:pPr>
            <a:r>
              <a:rPr lang="cs-CZ" sz="4000" dirty="0" smtClean="0"/>
              <a:t>Digitální</a:t>
            </a:r>
          </a:p>
          <a:p>
            <a:endParaRPr lang="cs-CZ" dirty="0"/>
          </a:p>
        </p:txBody>
      </p:sp>
      <p:pic>
        <p:nvPicPr>
          <p:cNvPr id="2052" name="Picture 4" descr="C:\Documents and Settings\pc\Local Settings\Temporary Internet Files\Content.IE5\89UNG9I7\MC9003052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188640"/>
            <a:ext cx="1864049" cy="4025924"/>
          </a:xfrm>
          <a:prstGeom prst="rect">
            <a:avLst/>
          </a:prstGeom>
          <a:noFill/>
        </p:spPr>
      </p:pic>
      <p:pic>
        <p:nvPicPr>
          <p:cNvPr id="2055" name="Picture 7" descr="C:\Documents and Settings\pc\Local Settings\Temporary Internet Files\Content.IE5\CLYZ0TYR\MC9002298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4509120"/>
            <a:ext cx="2189782" cy="2011704"/>
          </a:xfrm>
          <a:prstGeom prst="rect">
            <a:avLst/>
          </a:prstGeom>
          <a:noFill/>
        </p:spPr>
      </p:pic>
      <p:pic>
        <p:nvPicPr>
          <p:cNvPr id="2056" name="Picture 8" descr="C:\Documents and Settings\pc\Local Settings\Temporary Internet Files\Content.IE5\89UNG9I7\MC9001993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340768"/>
            <a:ext cx="576064" cy="26566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Princip funkce teploměru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KAPALINové</a:t>
            </a:r>
            <a:endParaRPr lang="cs-CZ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b="1" dirty="0" smtClean="0"/>
              <a:t>Objem kapalných těles se při zahřívání zvětšuje, při ochlazování zmenšuje</a:t>
            </a:r>
          </a:p>
          <a:p>
            <a:pPr lvl="1"/>
            <a:r>
              <a:rPr lang="cs-CZ" b="1" dirty="0" smtClean="0"/>
              <a:t>Lihové (</a:t>
            </a:r>
            <a:r>
              <a:rPr lang="cs-CZ" b="1" dirty="0" err="1" smtClean="0"/>
              <a:t>t</a:t>
            </a:r>
            <a:r>
              <a:rPr lang="cs-CZ" b="1" baseline="-25000" dirty="0" err="1" smtClean="0"/>
              <a:t>t</a:t>
            </a:r>
            <a:r>
              <a:rPr lang="cs-CZ" b="1" baseline="-25000" dirty="0" smtClean="0"/>
              <a:t> </a:t>
            </a:r>
            <a:r>
              <a:rPr lang="cs-CZ" b="1" dirty="0" smtClean="0"/>
              <a:t>= -114,2°C)</a:t>
            </a:r>
          </a:p>
          <a:p>
            <a:pPr lvl="1"/>
            <a:endParaRPr lang="cs-CZ" b="1" dirty="0" smtClean="0"/>
          </a:p>
          <a:p>
            <a:pPr lvl="1"/>
            <a:r>
              <a:rPr lang="cs-CZ" b="1" dirty="0" smtClean="0"/>
              <a:t>Rtuťové (</a:t>
            </a:r>
            <a:r>
              <a:rPr lang="cs-CZ" b="1" dirty="0" err="1" smtClean="0"/>
              <a:t>t</a:t>
            </a:r>
            <a:r>
              <a:rPr lang="cs-CZ" b="1" baseline="-25000" dirty="0" err="1" smtClean="0"/>
              <a:t>t</a:t>
            </a:r>
            <a:r>
              <a:rPr lang="cs-CZ" b="1" baseline="-25000" dirty="0" smtClean="0"/>
              <a:t> </a:t>
            </a:r>
            <a:r>
              <a:rPr lang="cs-CZ" b="1" dirty="0" smtClean="0"/>
              <a:t>= -38,9°C)</a:t>
            </a:r>
          </a:p>
          <a:p>
            <a:pPr lvl="1"/>
            <a:endParaRPr lang="cs-CZ" dirty="0" smtClean="0"/>
          </a:p>
          <a:p>
            <a:pPr>
              <a:buNone/>
            </a:pPr>
            <a:endParaRPr lang="cs-CZ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8" name="Picture 4" descr="C:\Documents and Settings\pc\Local Settings\Temporary Internet Files\Content.IE5\CLYZ0TYR\MC9002906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015919"/>
            <a:ext cx="3103364" cy="22690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Kapalinové teploměry</a:t>
            </a:r>
          </a:p>
          <a:p>
            <a:r>
              <a:rPr lang="cs-CZ" dirty="0" smtClean="0"/>
              <a:t>Zavařování</a:t>
            </a:r>
          </a:p>
          <a:p>
            <a:r>
              <a:rPr lang="cs-CZ" dirty="0" smtClean="0"/>
              <a:t>Stlačování </a:t>
            </a:r>
            <a:r>
              <a:rPr lang="cs-CZ" dirty="0" err="1" smtClean="0"/>
              <a:t>pet</a:t>
            </a:r>
            <a:r>
              <a:rPr lang="cs-CZ" dirty="0" smtClean="0"/>
              <a:t> lahví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Princip funkce teploměru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Bimetalové</a:t>
            </a:r>
          </a:p>
          <a:p>
            <a:r>
              <a:rPr lang="cs-CZ" dirty="0" smtClean="0"/>
              <a:t>Délka kovových tyčí se při zahřívání zvětšuje, při ochlazování zmenšuje</a:t>
            </a:r>
          </a:p>
          <a:p>
            <a:r>
              <a:rPr lang="cs-CZ" dirty="0" smtClean="0"/>
              <a:t>Délka tyčí z různých kovů se při zahřívání </a:t>
            </a:r>
            <a:r>
              <a:rPr lang="cs-CZ" dirty="0" smtClean="0"/>
              <a:t>               za </a:t>
            </a:r>
            <a:r>
              <a:rPr lang="cs-CZ" dirty="0" smtClean="0"/>
              <a:t>stejných podmínek zvětšuje různě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49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sz="49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54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Bimetal – dvojkov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Proužky mosazi a železa snýtujeme</a:t>
            </a:r>
          </a:p>
          <a:p>
            <a:r>
              <a:rPr lang="cs-CZ" dirty="0" smtClean="0"/>
              <a:t>Toto těleso zahříváme</a:t>
            </a:r>
          </a:p>
          <a:p>
            <a:r>
              <a:rPr lang="cs-CZ" dirty="0" smtClean="0"/>
              <a:t>Každá látka se prodlouží jinak </a:t>
            </a:r>
          </a:p>
          <a:p>
            <a:r>
              <a:rPr lang="cs-CZ" dirty="0" smtClean="0"/>
              <a:t>Proužek se ohne</a:t>
            </a:r>
          </a:p>
          <a:p>
            <a:endParaRPr lang="cs-CZ" dirty="0"/>
          </a:p>
        </p:txBody>
      </p:sp>
      <p:pic>
        <p:nvPicPr>
          <p:cNvPr id="20483" name="Picture 3" descr="C:\Documents and Settings\pc\Local Settings\Temporary Internet Files\Content.IE5\89UNG9I7\MC9003397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437112"/>
            <a:ext cx="1369791" cy="17448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teploty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Zajistíme, aby teploměr po delší dobu přicházel do styku s tělesem, jehož teplotu měříme</a:t>
            </a:r>
          </a:p>
          <a:p>
            <a:r>
              <a:rPr lang="cs-CZ" dirty="0" smtClean="0"/>
              <a:t>Teploměr se nesmí dotýkat skla baňky</a:t>
            </a:r>
          </a:p>
          <a:p>
            <a:r>
              <a:rPr lang="cs-CZ" dirty="0" smtClean="0"/>
              <a:t>Teploměr nesmí být zahříván naší rukou</a:t>
            </a:r>
          </a:p>
          <a:p>
            <a:r>
              <a:rPr lang="cs-CZ" dirty="0" smtClean="0"/>
              <a:t>Čekáme, až se teplota měřeného tělesa </a:t>
            </a:r>
            <a:r>
              <a:rPr lang="cs-CZ" dirty="0" smtClean="0"/>
              <a:t>                 a </a:t>
            </a:r>
            <a:r>
              <a:rPr lang="cs-CZ" dirty="0" smtClean="0"/>
              <a:t>teplota teploměru vyrovnají</a:t>
            </a:r>
          </a:p>
          <a:p>
            <a:r>
              <a:rPr lang="cs-CZ" dirty="0" smtClean="0"/>
              <a:t>Přečteme hodnotu na stupnici </a:t>
            </a:r>
          </a:p>
          <a:p>
            <a:endParaRPr lang="cs-CZ" dirty="0" smtClean="0"/>
          </a:p>
          <a:p>
            <a:r>
              <a:rPr lang="cs-CZ" dirty="0" smtClean="0"/>
              <a:t>Termograf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</a:t>
            </a:r>
            <a:r>
              <a:rPr lang="cs-CZ" u="sng" dirty="0" smtClean="0">
                <a:hlinkClick r:id="rId2"/>
              </a:rPr>
              <a:t>www.office.</a:t>
            </a:r>
            <a:r>
              <a:rPr lang="cs-CZ" u="sng" dirty="0" err="1" smtClean="0">
                <a:hlinkClick r:id="rId2"/>
              </a:rPr>
              <a:t>microsoft</a:t>
            </a:r>
            <a:r>
              <a:rPr lang="cs-CZ" dirty="0" err="1" smtClean="0">
                <a:hlinkClick r:id="rId2"/>
              </a:rPr>
              <a:t>.com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495</TotalTime>
  <Words>432</Words>
  <Application>Microsoft Office PowerPoint</Application>
  <PresentationFormat>Předvádění na obrazovce (4:3)</PresentationFormat>
  <Paragraphs>122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Snímek 1</vt:lpstr>
      <vt:lpstr>Teplota </vt:lpstr>
      <vt:lpstr>pokus</vt:lpstr>
      <vt:lpstr>Zajímavé teploty</vt:lpstr>
      <vt:lpstr>Jak se převádí °C na °F a zpět?</vt:lpstr>
      <vt:lpstr>Měření teploty</vt:lpstr>
      <vt:lpstr>teploměry</vt:lpstr>
      <vt:lpstr>Princip funkce teploměru</vt:lpstr>
      <vt:lpstr>využití</vt:lpstr>
      <vt:lpstr>Princip funkce teploměru</vt:lpstr>
      <vt:lpstr>                        Bimetal – dvojkov</vt:lpstr>
      <vt:lpstr>Měření teploty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Teplota </dc:title>
  <dc:creator>uživatel</dc:creator>
  <cp:lastModifiedBy>Dum</cp:lastModifiedBy>
  <cp:revision>39</cp:revision>
  <dcterms:created xsi:type="dcterms:W3CDTF">2012-03-02T15:02:18Z</dcterms:created>
  <dcterms:modified xsi:type="dcterms:W3CDTF">2012-10-17T18:08:54Z</dcterms:modified>
</cp:coreProperties>
</file>