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306" r:id="rId3"/>
    <p:sldId id="307" r:id="rId4"/>
    <p:sldId id="308" r:id="rId5"/>
    <p:sldId id="309" r:id="rId6"/>
    <p:sldId id="310" r:id="rId7"/>
    <p:sldId id="311" r:id="rId8"/>
    <p:sldId id="312" r:id="rId9"/>
    <p:sldId id="313" r:id="rId10"/>
    <p:sldId id="314" r:id="rId11"/>
    <p:sldId id="315" r:id="rId12"/>
    <p:sldId id="316" r:id="rId13"/>
    <p:sldId id="318" r:id="rId14"/>
    <p:sldId id="319" r:id="rId15"/>
    <p:sldId id="320" r:id="rId16"/>
    <p:sldId id="270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000FF"/>
    <a:srgbClr val="66FF33"/>
    <a:srgbClr val="FF99CC"/>
    <a:srgbClr val="00CCFF"/>
    <a:srgbClr val="00FFFF"/>
    <a:srgbClr val="0066FF"/>
    <a:srgbClr val="9933FF"/>
    <a:srgbClr val="D4602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64" autoAdjust="0"/>
    <p:restoredTop sz="94640" autoAdjust="0"/>
  </p:normalViewPr>
  <p:slideViewPr>
    <p:cSldViewPr>
      <p:cViewPr varScale="1">
        <p:scale>
          <a:sx n="67" d="100"/>
          <a:sy n="67" d="100"/>
        </p:scale>
        <p:origin x="-60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C7E2488-DB30-4979-9B5A-606CA032EC8E}" type="datetimeFigureOut">
              <a:rPr lang="cs-CZ"/>
              <a:pPr>
                <a:defRPr/>
              </a:pPr>
              <a:t>4.1.2012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155E41E-7E31-4BBE-B8FA-D20422B0FF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5EC45-E926-452F-9286-1BC10053014D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87A995-F005-4CB5-A018-C7F73ED7E8C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11AF7D-1EF7-4D15-8854-4D9611995F94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5FEC4-44B1-43E3-A9C3-129D7F71108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742FD3-B909-4562-BAD8-DC32793AE426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AEFB6B-E735-40C5-ACBD-B4ACB7C2BBC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30DBA9-A2B2-40FE-8181-99A1C8D195F3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CB6406-25F8-4F59-90FC-C3BCDC256B0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F8873E-8EDD-4ECA-BE59-04DC0CED5CD6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1D0C15-35B1-415C-AA84-8DAC9CF5D14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113858-C8EC-4EDB-9C7E-8C90ABE17EB8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479A84-2F12-4AFA-8066-B275EAF8C35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DDAF79-8779-494D-B424-27AB5FE19241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2B552C-4A77-45B3-A76B-E10AFB33D44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0EB5F3-9784-4D7F-99ED-6A4834450188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848C1-89FF-4B71-B668-CDADDE956FB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1B1BDB-0547-4DFF-BEDA-5920EABE9E1D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3A10FC-197B-490B-AECE-5F6F1388142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A8151E-91FF-4751-A651-B08AF4BBF6F7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EA81C-6A32-4577-B70D-5ED2E27C6FA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A489EE-8CFC-4E0E-BB4D-1E8AD67C8FAA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7C6B4A-8464-40EB-A76B-4DB0C084E51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5A2AD63-45AC-4CC0-96B6-DEDD76307155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5C87563-277F-46BA-9817-6597B2CD729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ovéPole 4"/>
          <p:cNvSpPr txBox="1">
            <a:spLocks noChangeArrowheads="1"/>
          </p:cNvSpPr>
          <p:nvPr/>
        </p:nvSpPr>
        <p:spPr bwMode="auto">
          <a:xfrm>
            <a:off x="500034" y="3929066"/>
            <a:ext cx="814393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just"/>
            <a:r>
              <a:rPr lang="cs-CZ" b="1" dirty="0"/>
              <a:t>Anotace</a:t>
            </a:r>
            <a:r>
              <a:rPr lang="cs-CZ" b="1"/>
              <a:t>: </a:t>
            </a:r>
            <a:r>
              <a:rPr lang="cs-CZ" smtClean="0"/>
              <a:t>Prezentace </a:t>
            </a:r>
            <a:r>
              <a:rPr lang="cs-CZ" dirty="0"/>
              <a:t>je určena pro 8. ročník, výklad učiva Thaletova věta, konstrukce pravoúhlého trojúhelníku a tečny kružnice. Žáci pracují v sešitech souběžně s promítanou prezentací.</a:t>
            </a:r>
          </a:p>
          <a:p>
            <a:r>
              <a:rPr lang="cs-CZ" b="1" dirty="0"/>
              <a:t>Období: </a:t>
            </a:r>
            <a:r>
              <a:rPr lang="cs-CZ" dirty="0"/>
              <a:t>září – prosinec 2011</a:t>
            </a:r>
            <a:endParaRPr lang="cs-CZ" b="1" dirty="0"/>
          </a:p>
        </p:txBody>
      </p:sp>
      <p:grpSp>
        <p:nvGrpSpPr>
          <p:cNvPr id="7" name="Skupina 6"/>
          <p:cNvGrpSpPr/>
          <p:nvPr/>
        </p:nvGrpSpPr>
        <p:grpSpPr>
          <a:xfrm>
            <a:off x="214282" y="428604"/>
            <a:ext cx="8715436" cy="2471812"/>
            <a:chOff x="285721" y="500063"/>
            <a:chExt cx="8715436" cy="2471812"/>
          </a:xfrm>
        </p:grpSpPr>
        <p:sp>
          <p:nvSpPr>
            <p:cNvPr id="8" name="TextovéPole 5"/>
            <p:cNvSpPr txBox="1">
              <a:spLocks noChangeArrowheads="1"/>
            </p:cNvSpPr>
            <p:nvPr/>
          </p:nvSpPr>
          <p:spPr bwMode="auto">
            <a:xfrm>
              <a:off x="285721" y="500063"/>
              <a:ext cx="8715436" cy="20313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r>
                <a:rPr lang="cs-CZ" b="1" dirty="0" smtClean="0"/>
                <a:t>Škola</a:t>
              </a:r>
              <a:r>
                <a:rPr lang="cs-CZ" dirty="0" smtClean="0"/>
                <a:t>: Základní škola Varnsdorf, Edisonova 2821, okres Děčín,</a:t>
              </a:r>
            </a:p>
            <a:p>
              <a:r>
                <a:rPr lang="cs-CZ" dirty="0" smtClean="0"/>
                <a:t>příspěvková organizace</a:t>
              </a:r>
            </a:p>
            <a:p>
              <a:r>
                <a:rPr lang="cs-CZ" b="1" smtClean="0">
                  <a:latin typeface="Arial" pitchFamily="34" charset="0"/>
                  <a:cs typeface="Arial" pitchFamily="34" charset="0"/>
                </a:rPr>
                <a:t>Matematika a její aplikace, matematika, geometrie v rovině a v prostoru, </a:t>
              </a:r>
              <a:r>
                <a:rPr lang="cs-CZ" b="1" smtClean="0"/>
                <a:t>Thaletova věta </a:t>
              </a:r>
            </a:p>
            <a:p>
              <a:r>
                <a:rPr lang="cs-CZ" b="1" smtClean="0"/>
                <a:t>Autor</a:t>
              </a:r>
              <a:r>
                <a:rPr lang="cs-CZ" dirty="0" smtClean="0"/>
                <a:t>: Ing. Zdeňka Botková</a:t>
              </a:r>
            </a:p>
            <a:p>
              <a:r>
                <a:rPr lang="cs-CZ" b="1" dirty="0" smtClean="0"/>
                <a:t>Název pomůcky</a:t>
              </a:r>
              <a:r>
                <a:rPr lang="cs-CZ" dirty="0" smtClean="0"/>
                <a:t>: </a:t>
              </a:r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VY_42_INOVACE_18/IV. SADA</a:t>
              </a:r>
            </a:p>
            <a:p>
              <a:endParaRPr lang="cs-CZ" b="1" dirty="0" smtClean="0"/>
            </a:p>
          </p:txBody>
        </p:sp>
        <p:sp>
          <p:nvSpPr>
            <p:cNvPr id="9" name="TextovéPole 7"/>
            <p:cNvSpPr txBox="1"/>
            <p:nvPr/>
          </p:nvSpPr>
          <p:spPr>
            <a:xfrm>
              <a:off x="3357555" y="2571765"/>
              <a:ext cx="2071702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 sz="2000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8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13" y="5072063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2000250" y="642938"/>
            <a:ext cx="4857750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cap="all" dirty="0"/>
              <a:t>THALETOVA  VĚTA</a:t>
            </a:r>
          </a:p>
        </p:txBody>
      </p:sp>
      <p:grpSp>
        <p:nvGrpSpPr>
          <p:cNvPr id="3077" name="Skupina 64"/>
          <p:cNvGrpSpPr>
            <a:grpSpLocks/>
          </p:cNvGrpSpPr>
          <p:nvPr/>
        </p:nvGrpSpPr>
        <p:grpSpPr bwMode="auto">
          <a:xfrm>
            <a:off x="2643188" y="1857375"/>
            <a:ext cx="3571875" cy="3571875"/>
            <a:chOff x="2643174" y="1857364"/>
            <a:chExt cx="3571900" cy="3571900"/>
          </a:xfrm>
        </p:grpSpPr>
        <p:sp>
          <p:nvSpPr>
            <p:cNvPr id="52" name="Elipsa 51"/>
            <p:cNvSpPr/>
            <p:nvPr/>
          </p:nvSpPr>
          <p:spPr>
            <a:xfrm>
              <a:off x="2643174" y="1857364"/>
              <a:ext cx="3571900" cy="3571900"/>
            </a:xfrm>
            <a:prstGeom prst="ellipse">
              <a:avLst/>
            </a:prstGeom>
            <a:noFill/>
            <a:ln w="28575"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60" name="Přímá spojovací čára 59"/>
            <p:cNvCxnSpPr/>
            <p:nvPr/>
          </p:nvCxnSpPr>
          <p:spPr>
            <a:xfrm rot="5400000">
              <a:off x="4287835" y="3643315"/>
              <a:ext cx="284165" cy="1588"/>
            </a:xfrm>
            <a:prstGeom prst="line">
              <a:avLst/>
            </a:prstGeom>
            <a:ln w="3810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Přímá spojovací čára 62"/>
            <p:cNvCxnSpPr/>
            <p:nvPr/>
          </p:nvCxnSpPr>
          <p:spPr>
            <a:xfrm>
              <a:off x="4287836" y="3641726"/>
              <a:ext cx="284164" cy="1588"/>
            </a:xfrm>
            <a:prstGeom prst="line">
              <a:avLst/>
            </a:prstGeom>
            <a:ln w="3810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82" name="TextovéPole 63"/>
            <p:cNvSpPr txBox="1">
              <a:spLocks noChangeArrowheads="1"/>
            </p:cNvSpPr>
            <p:nvPr/>
          </p:nvSpPr>
          <p:spPr bwMode="auto">
            <a:xfrm>
              <a:off x="3857620" y="3474000"/>
              <a:ext cx="428628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>
                  <a:solidFill>
                    <a:srgbClr val="0000FF"/>
                  </a:solidFill>
                </a:rPr>
                <a:t>S</a:t>
              </a:r>
            </a:p>
          </p:txBody>
        </p:sp>
      </p:grpSp>
      <p:sp>
        <p:nvSpPr>
          <p:cNvPr id="3078" name="TextovéPole 65"/>
          <p:cNvSpPr txBox="1">
            <a:spLocks noChangeArrowheads="1"/>
          </p:cNvSpPr>
          <p:nvPr/>
        </p:nvSpPr>
        <p:spPr bwMode="auto">
          <a:xfrm>
            <a:off x="2357438" y="4143375"/>
            <a:ext cx="428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0000FF"/>
                </a:solidFill>
              </a:rPr>
              <a:t>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8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13" y="5072063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2000250" y="642938"/>
            <a:ext cx="4857750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cap="all" dirty="0"/>
              <a:t>THALETOVA  VĚTA</a:t>
            </a:r>
          </a:p>
        </p:txBody>
      </p:sp>
      <p:sp>
        <p:nvSpPr>
          <p:cNvPr id="52" name="Elipsa 51"/>
          <p:cNvSpPr/>
          <p:nvPr/>
        </p:nvSpPr>
        <p:spPr>
          <a:xfrm>
            <a:off x="2643188" y="1857375"/>
            <a:ext cx="3571875" cy="3571875"/>
          </a:xfrm>
          <a:prstGeom prst="ellipse">
            <a:avLst/>
          </a:prstGeom>
          <a:noFill/>
          <a:ln w="28575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60" name="Přímá spojovací čára 59"/>
          <p:cNvCxnSpPr/>
          <p:nvPr/>
        </p:nvCxnSpPr>
        <p:spPr>
          <a:xfrm rot="5400000">
            <a:off x="4287043" y="3644107"/>
            <a:ext cx="284163" cy="0"/>
          </a:xfrm>
          <a:prstGeom prst="line">
            <a:avLst/>
          </a:prstGeom>
          <a:ln w="3810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čára 62"/>
          <p:cNvCxnSpPr/>
          <p:nvPr/>
        </p:nvCxnSpPr>
        <p:spPr>
          <a:xfrm>
            <a:off x="4286250" y="3643313"/>
            <a:ext cx="285750" cy="0"/>
          </a:xfrm>
          <a:prstGeom prst="line">
            <a:avLst/>
          </a:prstGeom>
          <a:ln w="3810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4" name="TextovéPole 63"/>
          <p:cNvSpPr txBox="1">
            <a:spLocks noChangeArrowheads="1"/>
          </p:cNvSpPr>
          <p:nvPr/>
        </p:nvSpPr>
        <p:spPr bwMode="auto">
          <a:xfrm>
            <a:off x="3859213" y="3473450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00FF"/>
                </a:solidFill>
              </a:rPr>
              <a:t>S</a:t>
            </a:r>
          </a:p>
        </p:txBody>
      </p:sp>
      <p:sp>
        <p:nvSpPr>
          <p:cNvPr id="4105" name="TextovéPole 65"/>
          <p:cNvSpPr txBox="1">
            <a:spLocks noChangeArrowheads="1"/>
          </p:cNvSpPr>
          <p:nvPr/>
        </p:nvSpPr>
        <p:spPr bwMode="auto">
          <a:xfrm>
            <a:off x="2357438" y="4143375"/>
            <a:ext cx="42862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0000FF"/>
                </a:solidFill>
              </a:rPr>
              <a:t>k</a:t>
            </a:r>
          </a:p>
        </p:txBody>
      </p:sp>
      <p:cxnSp>
        <p:nvCxnSpPr>
          <p:cNvPr id="12" name="Přímá spojovací čára 11"/>
          <p:cNvCxnSpPr/>
          <p:nvPr/>
        </p:nvCxnSpPr>
        <p:spPr>
          <a:xfrm rot="2700000" flipH="1">
            <a:off x="2643188" y="3643313"/>
            <a:ext cx="3571875" cy="158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2786063" y="1785938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</a:rPr>
              <a:t>A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5786438" y="4857750"/>
            <a:ext cx="6429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</a:rPr>
              <a:t>A‘</a:t>
            </a:r>
          </a:p>
        </p:txBody>
      </p:sp>
      <p:cxnSp>
        <p:nvCxnSpPr>
          <p:cNvPr id="16" name="Přímá spojovací čára 15"/>
          <p:cNvCxnSpPr/>
          <p:nvPr/>
        </p:nvCxnSpPr>
        <p:spPr>
          <a:xfrm rot="8100000" flipH="1">
            <a:off x="2620169" y="3620294"/>
            <a:ext cx="3571875" cy="158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2714625" y="4857750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</a:rPr>
              <a:t>B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715000" y="1857375"/>
            <a:ext cx="7143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</a:rPr>
              <a:t>B‘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3643313" y="1285875"/>
            <a:ext cx="55006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Vzpomeň si na středovou souměrnost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7" grpId="0"/>
      <p:bldP spid="18" grpId="0"/>
      <p:bldP spid="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8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13" y="5072063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2000250" y="642938"/>
            <a:ext cx="4857750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cap="all" dirty="0"/>
              <a:t>THALETOVA  VĚTA</a:t>
            </a:r>
          </a:p>
        </p:txBody>
      </p:sp>
      <p:sp>
        <p:nvSpPr>
          <p:cNvPr id="52" name="Elipsa 51"/>
          <p:cNvSpPr/>
          <p:nvPr/>
        </p:nvSpPr>
        <p:spPr>
          <a:xfrm>
            <a:off x="2643188" y="1857375"/>
            <a:ext cx="3571875" cy="3571875"/>
          </a:xfrm>
          <a:prstGeom prst="ellipse">
            <a:avLst/>
          </a:prstGeom>
          <a:noFill/>
          <a:ln w="38100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60" name="Přímá spojovací čára 59"/>
          <p:cNvCxnSpPr/>
          <p:nvPr/>
        </p:nvCxnSpPr>
        <p:spPr>
          <a:xfrm rot="5400000">
            <a:off x="4287043" y="3644107"/>
            <a:ext cx="284163" cy="0"/>
          </a:xfrm>
          <a:prstGeom prst="line">
            <a:avLst/>
          </a:prstGeom>
          <a:ln w="3810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čára 62"/>
          <p:cNvCxnSpPr/>
          <p:nvPr/>
        </p:nvCxnSpPr>
        <p:spPr>
          <a:xfrm>
            <a:off x="4286250" y="3643313"/>
            <a:ext cx="285750" cy="0"/>
          </a:xfrm>
          <a:prstGeom prst="line">
            <a:avLst/>
          </a:prstGeom>
          <a:ln w="3810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28" name="TextovéPole 63"/>
          <p:cNvSpPr txBox="1">
            <a:spLocks noChangeArrowheads="1"/>
          </p:cNvSpPr>
          <p:nvPr/>
        </p:nvSpPr>
        <p:spPr bwMode="auto">
          <a:xfrm>
            <a:off x="3859213" y="3473450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00FF"/>
                </a:solidFill>
              </a:rPr>
              <a:t>S</a:t>
            </a:r>
          </a:p>
        </p:txBody>
      </p:sp>
      <p:sp>
        <p:nvSpPr>
          <p:cNvPr id="5129" name="TextovéPole 65"/>
          <p:cNvSpPr txBox="1">
            <a:spLocks noChangeArrowheads="1"/>
          </p:cNvSpPr>
          <p:nvPr/>
        </p:nvSpPr>
        <p:spPr bwMode="auto">
          <a:xfrm>
            <a:off x="2357438" y="4143375"/>
            <a:ext cx="42862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0000FF"/>
                </a:solidFill>
              </a:rPr>
              <a:t>k</a:t>
            </a:r>
          </a:p>
        </p:txBody>
      </p:sp>
      <p:cxnSp>
        <p:nvCxnSpPr>
          <p:cNvPr id="12" name="Přímá spojovací čára 11"/>
          <p:cNvCxnSpPr/>
          <p:nvPr/>
        </p:nvCxnSpPr>
        <p:spPr>
          <a:xfrm rot="2700000" flipH="1">
            <a:off x="2643188" y="3643313"/>
            <a:ext cx="3571875" cy="158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31" name="TextovéPole 13"/>
          <p:cNvSpPr txBox="1">
            <a:spLocks noChangeArrowheads="1"/>
          </p:cNvSpPr>
          <p:nvPr/>
        </p:nvSpPr>
        <p:spPr bwMode="auto">
          <a:xfrm>
            <a:off x="2786063" y="1785938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</a:rPr>
              <a:t>A</a:t>
            </a:r>
          </a:p>
        </p:txBody>
      </p:sp>
      <p:sp>
        <p:nvSpPr>
          <p:cNvPr id="5132" name="TextovéPole 14"/>
          <p:cNvSpPr txBox="1">
            <a:spLocks noChangeArrowheads="1"/>
          </p:cNvSpPr>
          <p:nvPr/>
        </p:nvSpPr>
        <p:spPr bwMode="auto">
          <a:xfrm>
            <a:off x="5786438" y="4857750"/>
            <a:ext cx="6429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</a:rPr>
              <a:t>A‘</a:t>
            </a:r>
          </a:p>
        </p:txBody>
      </p:sp>
      <p:cxnSp>
        <p:nvCxnSpPr>
          <p:cNvPr id="16" name="Přímá spojovací čára 15"/>
          <p:cNvCxnSpPr/>
          <p:nvPr/>
        </p:nvCxnSpPr>
        <p:spPr>
          <a:xfrm rot="8100000" flipH="1">
            <a:off x="2620169" y="3620294"/>
            <a:ext cx="3571875" cy="158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34" name="TextovéPole 16"/>
          <p:cNvSpPr txBox="1">
            <a:spLocks noChangeArrowheads="1"/>
          </p:cNvSpPr>
          <p:nvPr/>
        </p:nvSpPr>
        <p:spPr bwMode="auto">
          <a:xfrm>
            <a:off x="2714625" y="4857750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</a:rPr>
              <a:t>B</a:t>
            </a:r>
          </a:p>
        </p:txBody>
      </p:sp>
      <p:sp>
        <p:nvSpPr>
          <p:cNvPr id="5135" name="TextovéPole 17"/>
          <p:cNvSpPr txBox="1">
            <a:spLocks noChangeArrowheads="1"/>
          </p:cNvSpPr>
          <p:nvPr/>
        </p:nvSpPr>
        <p:spPr bwMode="auto">
          <a:xfrm>
            <a:off x="5715000" y="1857375"/>
            <a:ext cx="7143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</a:rPr>
              <a:t>B‘</a:t>
            </a:r>
          </a:p>
        </p:txBody>
      </p:sp>
      <p:sp>
        <p:nvSpPr>
          <p:cNvPr id="5136" name="TextovéPole 21"/>
          <p:cNvSpPr txBox="1">
            <a:spLocks noChangeArrowheads="1"/>
          </p:cNvSpPr>
          <p:nvPr/>
        </p:nvSpPr>
        <p:spPr bwMode="auto">
          <a:xfrm>
            <a:off x="3643313" y="1285875"/>
            <a:ext cx="55006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Vzpomeň si na středovou souměrnost</a:t>
            </a:r>
          </a:p>
        </p:txBody>
      </p:sp>
      <p:cxnSp>
        <p:nvCxnSpPr>
          <p:cNvPr id="21" name="Přímá spojovací čára 20"/>
          <p:cNvCxnSpPr>
            <a:stCxn id="52" idx="1"/>
          </p:cNvCxnSpPr>
          <p:nvPr/>
        </p:nvCxnSpPr>
        <p:spPr>
          <a:xfrm rot="16200000" flipH="1" flipV="1">
            <a:off x="1915319" y="3607594"/>
            <a:ext cx="2478087" cy="22225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>
            <a:endCxn id="52" idx="5"/>
          </p:cNvCxnSpPr>
          <p:nvPr/>
        </p:nvCxnSpPr>
        <p:spPr>
          <a:xfrm rot="16200000" flipH="1">
            <a:off x="4404519" y="3620294"/>
            <a:ext cx="2549525" cy="23813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3143250" y="2357438"/>
            <a:ext cx="2525713" cy="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3143250" y="4895850"/>
            <a:ext cx="2525713" cy="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6643688" y="3857625"/>
            <a:ext cx="2143125" cy="9540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800" b="1" dirty="0">
                <a:solidFill>
                  <a:srgbClr val="FF0000"/>
                </a:solidFill>
              </a:rPr>
              <a:t>|AS| = |A‘S|</a:t>
            </a:r>
          </a:p>
          <a:p>
            <a:pPr>
              <a:defRPr/>
            </a:pPr>
            <a:r>
              <a:rPr lang="cs-CZ" sz="2800" b="1" dirty="0">
                <a:solidFill>
                  <a:srgbClr val="FF0000"/>
                </a:solidFill>
              </a:rPr>
              <a:t>|BS| = |B‘S|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1285875" y="5643563"/>
            <a:ext cx="7358063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/>
              <a:t>ABA‘B‘ musí být čtverec nebo obdélník.</a:t>
            </a:r>
          </a:p>
          <a:p>
            <a:pPr algn="ctr"/>
            <a:r>
              <a:rPr lang="cs-CZ" sz="2800"/>
              <a:t>Jeho vnitřní </a:t>
            </a:r>
            <a:r>
              <a:rPr lang="cs-CZ" sz="2800" b="1"/>
              <a:t>úhly jsou pravé</a:t>
            </a:r>
            <a:r>
              <a:rPr lang="cs-CZ" sz="280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8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13" y="5072063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2000250" y="642938"/>
            <a:ext cx="4857750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cap="all" dirty="0"/>
              <a:t>THALETOVA  VĚTA</a:t>
            </a:r>
          </a:p>
        </p:txBody>
      </p:sp>
      <p:grpSp>
        <p:nvGrpSpPr>
          <p:cNvPr id="6149" name="Skupina 64"/>
          <p:cNvGrpSpPr>
            <a:grpSpLocks/>
          </p:cNvGrpSpPr>
          <p:nvPr/>
        </p:nvGrpSpPr>
        <p:grpSpPr bwMode="auto">
          <a:xfrm>
            <a:off x="2643188" y="1857375"/>
            <a:ext cx="3571875" cy="3571875"/>
            <a:chOff x="2643174" y="1857364"/>
            <a:chExt cx="3571900" cy="3571900"/>
          </a:xfrm>
        </p:grpSpPr>
        <p:sp>
          <p:nvSpPr>
            <p:cNvPr id="52" name="Elipsa 51"/>
            <p:cNvSpPr/>
            <p:nvPr/>
          </p:nvSpPr>
          <p:spPr>
            <a:xfrm>
              <a:off x="2643174" y="1857364"/>
              <a:ext cx="3571900" cy="3571900"/>
            </a:xfrm>
            <a:prstGeom prst="ellipse">
              <a:avLst/>
            </a:prstGeom>
            <a:noFill/>
            <a:ln w="28575"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60" name="Přímá spojovací čára 59"/>
            <p:cNvCxnSpPr/>
            <p:nvPr/>
          </p:nvCxnSpPr>
          <p:spPr>
            <a:xfrm rot="5400000">
              <a:off x="4287835" y="3643315"/>
              <a:ext cx="284165" cy="1588"/>
            </a:xfrm>
            <a:prstGeom prst="line">
              <a:avLst/>
            </a:prstGeom>
            <a:ln w="3810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Přímá spojovací čára 62"/>
            <p:cNvCxnSpPr/>
            <p:nvPr/>
          </p:nvCxnSpPr>
          <p:spPr>
            <a:xfrm>
              <a:off x="4287836" y="3641726"/>
              <a:ext cx="284164" cy="1588"/>
            </a:xfrm>
            <a:prstGeom prst="line">
              <a:avLst/>
            </a:prstGeom>
            <a:ln w="3810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169" name="TextovéPole 63"/>
            <p:cNvSpPr txBox="1">
              <a:spLocks noChangeArrowheads="1"/>
            </p:cNvSpPr>
            <p:nvPr/>
          </p:nvSpPr>
          <p:spPr bwMode="auto">
            <a:xfrm>
              <a:off x="3857620" y="3474000"/>
              <a:ext cx="428628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>
                  <a:solidFill>
                    <a:srgbClr val="0000FF"/>
                  </a:solidFill>
                </a:rPr>
                <a:t>S</a:t>
              </a:r>
            </a:p>
          </p:txBody>
        </p:sp>
      </p:grpSp>
      <p:sp>
        <p:nvSpPr>
          <p:cNvPr id="6150" name="TextovéPole 65"/>
          <p:cNvSpPr txBox="1">
            <a:spLocks noChangeArrowheads="1"/>
          </p:cNvSpPr>
          <p:nvPr/>
        </p:nvSpPr>
        <p:spPr bwMode="auto">
          <a:xfrm>
            <a:off x="2357438" y="4143375"/>
            <a:ext cx="428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0000FF"/>
                </a:solidFill>
              </a:rPr>
              <a:t>k</a:t>
            </a:r>
          </a:p>
        </p:txBody>
      </p:sp>
      <p:grpSp>
        <p:nvGrpSpPr>
          <p:cNvPr id="4" name="Skupina 27"/>
          <p:cNvGrpSpPr>
            <a:grpSpLocks/>
          </p:cNvGrpSpPr>
          <p:nvPr/>
        </p:nvGrpSpPr>
        <p:grpSpPr bwMode="auto">
          <a:xfrm>
            <a:off x="2214563" y="2500313"/>
            <a:ext cx="4500562" cy="2309812"/>
            <a:chOff x="2214546" y="2500306"/>
            <a:chExt cx="4500594" cy="2309170"/>
          </a:xfrm>
        </p:grpSpPr>
        <p:cxnSp>
          <p:nvCxnSpPr>
            <p:cNvPr id="12" name="Přímá spojovací čára 11"/>
            <p:cNvCxnSpPr/>
            <p:nvPr/>
          </p:nvCxnSpPr>
          <p:spPr>
            <a:xfrm>
              <a:off x="2786050" y="2928812"/>
              <a:ext cx="3286148" cy="1428353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164" name="TextovéPole 16"/>
            <p:cNvSpPr txBox="1">
              <a:spLocks noChangeArrowheads="1"/>
            </p:cNvSpPr>
            <p:nvPr/>
          </p:nvSpPr>
          <p:spPr bwMode="auto">
            <a:xfrm>
              <a:off x="2214546" y="2500306"/>
              <a:ext cx="500066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>
                  <a:solidFill>
                    <a:srgbClr val="FF0000"/>
                  </a:solidFill>
                </a:rPr>
                <a:t>A</a:t>
              </a:r>
            </a:p>
          </p:txBody>
        </p:sp>
        <p:sp>
          <p:nvSpPr>
            <p:cNvPr id="6165" name="TextovéPole 17"/>
            <p:cNvSpPr txBox="1">
              <a:spLocks noChangeArrowheads="1"/>
            </p:cNvSpPr>
            <p:nvPr/>
          </p:nvSpPr>
          <p:spPr bwMode="auto">
            <a:xfrm>
              <a:off x="6072198" y="4286256"/>
              <a:ext cx="642942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>
                  <a:solidFill>
                    <a:srgbClr val="FF0000"/>
                  </a:solidFill>
                </a:rPr>
                <a:t>A‘</a:t>
              </a:r>
            </a:p>
          </p:txBody>
        </p:sp>
      </p:grpSp>
      <p:grpSp>
        <p:nvGrpSpPr>
          <p:cNvPr id="5" name="Skupina 32"/>
          <p:cNvGrpSpPr>
            <a:grpSpLocks/>
          </p:cNvGrpSpPr>
          <p:nvPr/>
        </p:nvGrpSpPr>
        <p:grpSpPr bwMode="auto">
          <a:xfrm>
            <a:off x="3286125" y="1500188"/>
            <a:ext cx="2357438" cy="4310062"/>
            <a:chOff x="3286116" y="1500174"/>
            <a:chExt cx="2357454" cy="4309434"/>
          </a:xfrm>
        </p:grpSpPr>
        <p:cxnSp>
          <p:nvCxnSpPr>
            <p:cNvPr id="16" name="Přímá spojovací čára 15"/>
            <p:cNvCxnSpPr/>
            <p:nvPr/>
          </p:nvCxnSpPr>
          <p:spPr>
            <a:xfrm rot="16200000" flipH="1">
              <a:off x="2857729" y="2857168"/>
              <a:ext cx="3142792" cy="1571636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161" name="TextovéPole 18"/>
            <p:cNvSpPr txBox="1">
              <a:spLocks noChangeArrowheads="1"/>
            </p:cNvSpPr>
            <p:nvPr/>
          </p:nvSpPr>
          <p:spPr bwMode="auto">
            <a:xfrm>
              <a:off x="3286116" y="1500174"/>
              <a:ext cx="500066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>
                  <a:solidFill>
                    <a:srgbClr val="FF0000"/>
                  </a:solidFill>
                </a:rPr>
                <a:t>B</a:t>
              </a:r>
            </a:p>
          </p:txBody>
        </p:sp>
        <p:sp>
          <p:nvSpPr>
            <p:cNvPr id="6162" name="TextovéPole 20"/>
            <p:cNvSpPr txBox="1">
              <a:spLocks noChangeArrowheads="1"/>
            </p:cNvSpPr>
            <p:nvPr/>
          </p:nvSpPr>
          <p:spPr bwMode="auto">
            <a:xfrm>
              <a:off x="5000628" y="5286388"/>
              <a:ext cx="642942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>
                  <a:solidFill>
                    <a:srgbClr val="FF0000"/>
                  </a:solidFill>
                </a:rPr>
                <a:t>B‘</a:t>
              </a:r>
            </a:p>
          </p:txBody>
        </p:sp>
      </p:grpSp>
      <p:grpSp>
        <p:nvGrpSpPr>
          <p:cNvPr id="6" name="Skupina 40"/>
          <p:cNvGrpSpPr>
            <a:grpSpLocks/>
          </p:cNvGrpSpPr>
          <p:nvPr/>
        </p:nvGrpSpPr>
        <p:grpSpPr bwMode="auto">
          <a:xfrm>
            <a:off x="2786063" y="2071688"/>
            <a:ext cx="3286125" cy="3143250"/>
            <a:chOff x="2786050" y="2071678"/>
            <a:chExt cx="3286148" cy="3143272"/>
          </a:xfrm>
        </p:grpSpPr>
        <p:cxnSp>
          <p:nvCxnSpPr>
            <p:cNvPr id="35" name="Přímá spojovací čára 34"/>
            <p:cNvCxnSpPr/>
            <p:nvPr/>
          </p:nvCxnSpPr>
          <p:spPr>
            <a:xfrm>
              <a:off x="2786050" y="2928934"/>
              <a:ext cx="2428892" cy="2286016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ovací čára 36"/>
            <p:cNvCxnSpPr/>
            <p:nvPr/>
          </p:nvCxnSpPr>
          <p:spPr>
            <a:xfrm>
              <a:off x="3643306" y="2071678"/>
              <a:ext cx="2428892" cy="2286016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ovací čára 38"/>
            <p:cNvCxnSpPr/>
            <p:nvPr/>
          </p:nvCxnSpPr>
          <p:spPr>
            <a:xfrm rot="5400000">
              <a:off x="2786050" y="2071678"/>
              <a:ext cx="857256" cy="857256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ovací čára 39"/>
            <p:cNvCxnSpPr/>
            <p:nvPr/>
          </p:nvCxnSpPr>
          <p:spPr>
            <a:xfrm rot="5400000">
              <a:off x="5214942" y="4357694"/>
              <a:ext cx="857256" cy="857256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2" name="TextovéPole 41"/>
          <p:cNvSpPr txBox="1"/>
          <p:nvPr/>
        </p:nvSpPr>
        <p:spPr>
          <a:xfrm>
            <a:off x="6643688" y="3857625"/>
            <a:ext cx="2143125" cy="9540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800" b="1" dirty="0">
                <a:solidFill>
                  <a:srgbClr val="FF0000"/>
                </a:solidFill>
              </a:rPr>
              <a:t>|AS| = |A‘S|</a:t>
            </a:r>
          </a:p>
          <a:p>
            <a:pPr>
              <a:defRPr/>
            </a:pPr>
            <a:r>
              <a:rPr lang="cs-CZ" sz="2800" b="1" dirty="0">
                <a:solidFill>
                  <a:srgbClr val="FF0000"/>
                </a:solidFill>
              </a:rPr>
              <a:t>|BS| = |B‘S|</a:t>
            </a:r>
          </a:p>
        </p:txBody>
      </p:sp>
      <p:sp>
        <p:nvSpPr>
          <p:cNvPr id="43" name="TextovéPole 42"/>
          <p:cNvSpPr txBox="1">
            <a:spLocks noChangeArrowheads="1"/>
          </p:cNvSpPr>
          <p:nvPr/>
        </p:nvSpPr>
        <p:spPr bwMode="auto">
          <a:xfrm>
            <a:off x="1285875" y="5643563"/>
            <a:ext cx="7358063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/>
              <a:t>ABA‘B‘ musí být čtverec nebo obdélník.</a:t>
            </a:r>
          </a:p>
          <a:p>
            <a:pPr algn="ctr"/>
            <a:r>
              <a:rPr lang="cs-CZ" sz="2800"/>
              <a:t>Jeho vnitřní </a:t>
            </a:r>
            <a:r>
              <a:rPr lang="cs-CZ" sz="2800" b="1"/>
              <a:t>úhly jsou pravé</a:t>
            </a:r>
            <a:r>
              <a:rPr lang="cs-CZ" sz="280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 animBg="1"/>
      <p:bldP spid="4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8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13" y="5072063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2000250" y="642938"/>
            <a:ext cx="4857750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cap="all" dirty="0"/>
              <a:t>THALETOVA  VĚTA</a:t>
            </a:r>
          </a:p>
        </p:txBody>
      </p:sp>
      <p:grpSp>
        <p:nvGrpSpPr>
          <p:cNvPr id="7173" name="Skupina 64"/>
          <p:cNvGrpSpPr>
            <a:grpSpLocks/>
          </p:cNvGrpSpPr>
          <p:nvPr/>
        </p:nvGrpSpPr>
        <p:grpSpPr bwMode="auto">
          <a:xfrm>
            <a:off x="2643188" y="1857375"/>
            <a:ext cx="3571875" cy="3571875"/>
            <a:chOff x="2643174" y="1857364"/>
            <a:chExt cx="3571900" cy="3571900"/>
          </a:xfrm>
        </p:grpSpPr>
        <p:sp>
          <p:nvSpPr>
            <p:cNvPr id="52" name="Elipsa 51"/>
            <p:cNvSpPr/>
            <p:nvPr/>
          </p:nvSpPr>
          <p:spPr>
            <a:xfrm>
              <a:off x="2643174" y="1857364"/>
              <a:ext cx="3571900" cy="3571900"/>
            </a:xfrm>
            <a:prstGeom prst="ellipse">
              <a:avLst/>
            </a:prstGeom>
            <a:noFill/>
            <a:ln w="28575"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60" name="Přímá spojovací čára 59"/>
            <p:cNvCxnSpPr/>
            <p:nvPr/>
          </p:nvCxnSpPr>
          <p:spPr>
            <a:xfrm rot="5400000">
              <a:off x="4287835" y="3643315"/>
              <a:ext cx="284165" cy="1588"/>
            </a:xfrm>
            <a:prstGeom prst="line">
              <a:avLst/>
            </a:prstGeom>
            <a:ln w="3810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Přímá spojovací čára 62"/>
            <p:cNvCxnSpPr/>
            <p:nvPr/>
          </p:nvCxnSpPr>
          <p:spPr>
            <a:xfrm>
              <a:off x="4287836" y="3641726"/>
              <a:ext cx="284164" cy="1588"/>
            </a:xfrm>
            <a:prstGeom prst="line">
              <a:avLst/>
            </a:prstGeom>
            <a:ln w="3810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99" name="TextovéPole 63"/>
            <p:cNvSpPr txBox="1">
              <a:spLocks noChangeArrowheads="1"/>
            </p:cNvSpPr>
            <p:nvPr/>
          </p:nvSpPr>
          <p:spPr bwMode="auto">
            <a:xfrm>
              <a:off x="3857620" y="3474000"/>
              <a:ext cx="428628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>
                  <a:solidFill>
                    <a:srgbClr val="0000FF"/>
                  </a:solidFill>
                </a:rPr>
                <a:t>S</a:t>
              </a:r>
            </a:p>
          </p:txBody>
        </p:sp>
      </p:grpSp>
      <p:sp>
        <p:nvSpPr>
          <p:cNvPr id="7174" name="TextovéPole 65"/>
          <p:cNvSpPr txBox="1">
            <a:spLocks noChangeArrowheads="1"/>
          </p:cNvSpPr>
          <p:nvPr/>
        </p:nvSpPr>
        <p:spPr bwMode="auto">
          <a:xfrm>
            <a:off x="2357438" y="4143375"/>
            <a:ext cx="428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0000FF"/>
                </a:solidFill>
              </a:rPr>
              <a:t>k</a:t>
            </a:r>
          </a:p>
        </p:txBody>
      </p:sp>
      <p:grpSp>
        <p:nvGrpSpPr>
          <p:cNvPr id="7175" name="Skupina 27"/>
          <p:cNvGrpSpPr>
            <a:grpSpLocks/>
          </p:cNvGrpSpPr>
          <p:nvPr/>
        </p:nvGrpSpPr>
        <p:grpSpPr bwMode="auto">
          <a:xfrm>
            <a:off x="2214563" y="2500313"/>
            <a:ext cx="4500562" cy="2309812"/>
            <a:chOff x="2214546" y="2500306"/>
            <a:chExt cx="4500594" cy="2309170"/>
          </a:xfrm>
        </p:grpSpPr>
        <p:cxnSp>
          <p:nvCxnSpPr>
            <p:cNvPr id="12" name="Přímá spojovací čára 11"/>
            <p:cNvCxnSpPr/>
            <p:nvPr/>
          </p:nvCxnSpPr>
          <p:spPr>
            <a:xfrm>
              <a:off x="2786050" y="2928812"/>
              <a:ext cx="3286148" cy="1428353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94" name="TextovéPole 16"/>
            <p:cNvSpPr txBox="1">
              <a:spLocks noChangeArrowheads="1"/>
            </p:cNvSpPr>
            <p:nvPr/>
          </p:nvSpPr>
          <p:spPr bwMode="auto">
            <a:xfrm>
              <a:off x="2214546" y="2500306"/>
              <a:ext cx="500066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>
                  <a:solidFill>
                    <a:srgbClr val="FF0000"/>
                  </a:solidFill>
                </a:rPr>
                <a:t>A</a:t>
              </a:r>
            </a:p>
          </p:txBody>
        </p:sp>
        <p:sp>
          <p:nvSpPr>
            <p:cNvPr id="7195" name="TextovéPole 17"/>
            <p:cNvSpPr txBox="1">
              <a:spLocks noChangeArrowheads="1"/>
            </p:cNvSpPr>
            <p:nvPr/>
          </p:nvSpPr>
          <p:spPr bwMode="auto">
            <a:xfrm>
              <a:off x="6072198" y="4286256"/>
              <a:ext cx="642942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>
                  <a:solidFill>
                    <a:srgbClr val="FF0000"/>
                  </a:solidFill>
                </a:rPr>
                <a:t>A‘</a:t>
              </a:r>
            </a:p>
          </p:txBody>
        </p:sp>
      </p:grpSp>
      <p:grpSp>
        <p:nvGrpSpPr>
          <p:cNvPr id="7176" name="Skupina 32"/>
          <p:cNvGrpSpPr>
            <a:grpSpLocks/>
          </p:cNvGrpSpPr>
          <p:nvPr/>
        </p:nvGrpSpPr>
        <p:grpSpPr bwMode="auto">
          <a:xfrm>
            <a:off x="3286125" y="1500188"/>
            <a:ext cx="2357438" cy="4310062"/>
            <a:chOff x="3286116" y="1500174"/>
            <a:chExt cx="2357454" cy="4309434"/>
          </a:xfrm>
        </p:grpSpPr>
        <p:cxnSp>
          <p:nvCxnSpPr>
            <p:cNvPr id="16" name="Přímá spojovací čára 15"/>
            <p:cNvCxnSpPr/>
            <p:nvPr/>
          </p:nvCxnSpPr>
          <p:spPr>
            <a:xfrm rot="16200000" flipH="1">
              <a:off x="2857729" y="2857168"/>
              <a:ext cx="3142792" cy="1571636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91" name="TextovéPole 18"/>
            <p:cNvSpPr txBox="1">
              <a:spLocks noChangeArrowheads="1"/>
            </p:cNvSpPr>
            <p:nvPr/>
          </p:nvSpPr>
          <p:spPr bwMode="auto">
            <a:xfrm>
              <a:off x="3286116" y="1500174"/>
              <a:ext cx="500066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>
                  <a:solidFill>
                    <a:srgbClr val="FF0000"/>
                  </a:solidFill>
                </a:rPr>
                <a:t>B</a:t>
              </a:r>
            </a:p>
          </p:txBody>
        </p:sp>
        <p:sp>
          <p:nvSpPr>
            <p:cNvPr id="7192" name="TextovéPole 20"/>
            <p:cNvSpPr txBox="1">
              <a:spLocks noChangeArrowheads="1"/>
            </p:cNvSpPr>
            <p:nvPr/>
          </p:nvSpPr>
          <p:spPr bwMode="auto">
            <a:xfrm>
              <a:off x="5000628" y="5286388"/>
              <a:ext cx="642942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>
                  <a:solidFill>
                    <a:srgbClr val="FF0000"/>
                  </a:solidFill>
                </a:rPr>
                <a:t>B‘</a:t>
              </a:r>
            </a:p>
          </p:txBody>
        </p:sp>
      </p:grpSp>
      <p:grpSp>
        <p:nvGrpSpPr>
          <p:cNvPr id="7177" name="Skupina 40"/>
          <p:cNvGrpSpPr>
            <a:grpSpLocks/>
          </p:cNvGrpSpPr>
          <p:nvPr/>
        </p:nvGrpSpPr>
        <p:grpSpPr bwMode="auto">
          <a:xfrm>
            <a:off x="2786063" y="2071688"/>
            <a:ext cx="3286125" cy="3143250"/>
            <a:chOff x="2786050" y="2071678"/>
            <a:chExt cx="3286148" cy="3143272"/>
          </a:xfrm>
        </p:grpSpPr>
        <p:cxnSp>
          <p:nvCxnSpPr>
            <p:cNvPr id="35" name="Přímá spojovací čára 34"/>
            <p:cNvCxnSpPr/>
            <p:nvPr/>
          </p:nvCxnSpPr>
          <p:spPr>
            <a:xfrm>
              <a:off x="2786050" y="2928934"/>
              <a:ext cx="2428892" cy="2286016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ovací čára 36"/>
            <p:cNvCxnSpPr/>
            <p:nvPr/>
          </p:nvCxnSpPr>
          <p:spPr>
            <a:xfrm>
              <a:off x="3643306" y="2071678"/>
              <a:ext cx="2428892" cy="2286016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ovací čára 38"/>
            <p:cNvCxnSpPr/>
            <p:nvPr/>
          </p:nvCxnSpPr>
          <p:spPr>
            <a:xfrm rot="5400000">
              <a:off x="2786050" y="2071678"/>
              <a:ext cx="857256" cy="857256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ovací čára 39"/>
            <p:cNvCxnSpPr/>
            <p:nvPr/>
          </p:nvCxnSpPr>
          <p:spPr>
            <a:xfrm rot="5400000">
              <a:off x="5214942" y="4357694"/>
              <a:ext cx="857256" cy="857256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178" name="Skupina 32"/>
          <p:cNvGrpSpPr>
            <a:grpSpLocks/>
          </p:cNvGrpSpPr>
          <p:nvPr/>
        </p:nvGrpSpPr>
        <p:grpSpPr bwMode="auto">
          <a:xfrm>
            <a:off x="5214938" y="1285875"/>
            <a:ext cx="3929062" cy="523875"/>
            <a:chOff x="5214942" y="1285860"/>
            <a:chExt cx="3929058" cy="523220"/>
          </a:xfrm>
        </p:grpSpPr>
        <p:sp>
          <p:nvSpPr>
            <p:cNvPr id="26" name="Rovnoramenný trojúhelník 25"/>
            <p:cNvSpPr/>
            <p:nvPr/>
          </p:nvSpPr>
          <p:spPr>
            <a:xfrm>
              <a:off x="5214942" y="1428556"/>
              <a:ext cx="214312" cy="214045"/>
            </a:xfrm>
            <a:prstGeom prst="triangle">
              <a:avLst/>
            </a:prstGeom>
            <a:no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185" name="TextovéPole 26"/>
            <p:cNvSpPr txBox="1">
              <a:spLocks noChangeArrowheads="1"/>
            </p:cNvSpPr>
            <p:nvPr/>
          </p:nvSpPr>
          <p:spPr bwMode="auto">
            <a:xfrm>
              <a:off x="5572132" y="1285860"/>
              <a:ext cx="3571868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/>
                <a:t>AA‘B je pravoúhlý </a:t>
              </a:r>
            </a:p>
          </p:txBody>
        </p:sp>
      </p:grp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6143625" y="2143125"/>
            <a:ext cx="2714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AA‘ je přepona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6929438" y="2928938"/>
            <a:ext cx="12144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B </a:t>
            </a:r>
            <a:r>
              <a:rPr lang="cs-CZ" sz="2800">
                <a:latin typeface="Cambria Math" pitchFamily="18" charset="0"/>
              </a:rPr>
              <a:t>∊ </a:t>
            </a:r>
            <a:r>
              <a:rPr lang="cs-CZ" sz="2800"/>
              <a:t>k</a:t>
            </a:r>
          </a:p>
        </p:txBody>
      </p:sp>
      <p:grpSp>
        <p:nvGrpSpPr>
          <p:cNvPr id="8" name="Skupina 33"/>
          <p:cNvGrpSpPr>
            <a:grpSpLocks/>
          </p:cNvGrpSpPr>
          <p:nvPr/>
        </p:nvGrpSpPr>
        <p:grpSpPr bwMode="auto">
          <a:xfrm>
            <a:off x="500063" y="5786438"/>
            <a:ext cx="8286750" cy="523875"/>
            <a:chOff x="500034" y="5786454"/>
            <a:chExt cx="8286808" cy="523220"/>
          </a:xfrm>
        </p:grpSpPr>
        <p:sp>
          <p:nvSpPr>
            <p:cNvPr id="7182" name="TextovéPole 30"/>
            <p:cNvSpPr txBox="1">
              <a:spLocks noChangeArrowheads="1"/>
            </p:cNvSpPr>
            <p:nvPr/>
          </p:nvSpPr>
          <p:spPr bwMode="auto">
            <a:xfrm>
              <a:off x="500034" y="5786454"/>
              <a:ext cx="8286808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/>
                <a:t>        AA‘B je sestrojený </a:t>
              </a:r>
              <a:r>
                <a:rPr lang="cs-CZ" sz="2800" b="1"/>
                <a:t>nad průměrem kružnice k</a:t>
              </a:r>
            </a:p>
          </p:txBody>
        </p:sp>
        <p:sp>
          <p:nvSpPr>
            <p:cNvPr id="32" name="Rovnoramenný trojúhelník 31"/>
            <p:cNvSpPr/>
            <p:nvPr/>
          </p:nvSpPr>
          <p:spPr>
            <a:xfrm>
              <a:off x="857223" y="5929150"/>
              <a:ext cx="214315" cy="214044"/>
            </a:xfrm>
            <a:prstGeom prst="triangle">
              <a:avLst/>
            </a:prstGeom>
            <a:no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8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13" y="5072063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2000250" y="642938"/>
            <a:ext cx="4857750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cap="all" dirty="0"/>
              <a:t>THALETOVA  VĚTA</a:t>
            </a:r>
          </a:p>
        </p:txBody>
      </p:sp>
      <p:grpSp>
        <p:nvGrpSpPr>
          <p:cNvPr id="8197" name="Skupina 64"/>
          <p:cNvGrpSpPr>
            <a:grpSpLocks/>
          </p:cNvGrpSpPr>
          <p:nvPr/>
        </p:nvGrpSpPr>
        <p:grpSpPr bwMode="auto">
          <a:xfrm>
            <a:off x="857250" y="1571625"/>
            <a:ext cx="3571875" cy="3571875"/>
            <a:chOff x="2643174" y="1857364"/>
            <a:chExt cx="3571900" cy="3571900"/>
          </a:xfrm>
        </p:grpSpPr>
        <p:sp>
          <p:nvSpPr>
            <p:cNvPr id="52" name="Elipsa 51"/>
            <p:cNvSpPr/>
            <p:nvPr/>
          </p:nvSpPr>
          <p:spPr>
            <a:xfrm>
              <a:off x="2643174" y="1857364"/>
              <a:ext cx="3571900" cy="3571900"/>
            </a:xfrm>
            <a:prstGeom prst="ellipse">
              <a:avLst/>
            </a:prstGeom>
            <a:noFill/>
            <a:ln w="28575"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60" name="Přímá spojovací čára 59"/>
            <p:cNvCxnSpPr/>
            <p:nvPr/>
          </p:nvCxnSpPr>
          <p:spPr>
            <a:xfrm rot="5400000">
              <a:off x="4287836" y="3643315"/>
              <a:ext cx="284165" cy="1587"/>
            </a:xfrm>
            <a:prstGeom prst="line">
              <a:avLst/>
            </a:prstGeom>
            <a:ln w="3810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Přímá spojovací čára 62"/>
            <p:cNvCxnSpPr/>
            <p:nvPr/>
          </p:nvCxnSpPr>
          <p:spPr>
            <a:xfrm>
              <a:off x="4287836" y="3641726"/>
              <a:ext cx="284165" cy="1588"/>
            </a:xfrm>
            <a:prstGeom prst="line">
              <a:avLst/>
            </a:prstGeom>
            <a:ln w="3810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215" name="TextovéPole 63"/>
            <p:cNvSpPr txBox="1">
              <a:spLocks noChangeArrowheads="1"/>
            </p:cNvSpPr>
            <p:nvPr/>
          </p:nvSpPr>
          <p:spPr bwMode="auto">
            <a:xfrm>
              <a:off x="3929058" y="3714752"/>
              <a:ext cx="428628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>
                  <a:solidFill>
                    <a:srgbClr val="0000FF"/>
                  </a:solidFill>
                </a:rPr>
                <a:t>S</a:t>
              </a:r>
            </a:p>
          </p:txBody>
        </p:sp>
      </p:grpSp>
      <p:sp>
        <p:nvSpPr>
          <p:cNvPr id="8198" name="TextovéPole 65"/>
          <p:cNvSpPr txBox="1">
            <a:spLocks noChangeArrowheads="1"/>
          </p:cNvSpPr>
          <p:nvPr/>
        </p:nvSpPr>
        <p:spPr bwMode="auto">
          <a:xfrm>
            <a:off x="785813" y="4286250"/>
            <a:ext cx="428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0000FF"/>
                </a:solidFill>
              </a:rPr>
              <a:t>k</a:t>
            </a:r>
          </a:p>
        </p:txBody>
      </p:sp>
      <p:cxnSp>
        <p:nvCxnSpPr>
          <p:cNvPr id="36" name="Přímá spojovací čára 35"/>
          <p:cNvCxnSpPr>
            <a:stCxn id="52" idx="2"/>
            <a:endCxn id="52" idx="6"/>
          </p:cNvCxnSpPr>
          <p:nvPr/>
        </p:nvCxnSpPr>
        <p:spPr>
          <a:xfrm rot="10800000" flipH="1">
            <a:off x="857250" y="3357563"/>
            <a:ext cx="3571875" cy="158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>
            <a:stCxn id="52" idx="2"/>
            <a:endCxn id="52" idx="7"/>
          </p:cNvCxnSpPr>
          <p:nvPr/>
        </p:nvCxnSpPr>
        <p:spPr>
          <a:xfrm rot="10800000" flipH="1">
            <a:off x="857250" y="2093913"/>
            <a:ext cx="3048000" cy="126365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>
            <a:stCxn id="52" idx="7"/>
            <a:endCxn id="52" idx="6"/>
          </p:cNvCxnSpPr>
          <p:nvPr/>
        </p:nvCxnSpPr>
        <p:spPr>
          <a:xfrm rot="16200000" flipH="1">
            <a:off x="3535363" y="2463800"/>
            <a:ext cx="1263650" cy="523875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02" name="TextovéPole 43"/>
          <p:cNvSpPr txBox="1">
            <a:spLocks noChangeArrowheads="1"/>
          </p:cNvSpPr>
          <p:nvPr/>
        </p:nvSpPr>
        <p:spPr bwMode="auto">
          <a:xfrm>
            <a:off x="285750" y="3143250"/>
            <a:ext cx="5000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</a:rPr>
              <a:t>A</a:t>
            </a:r>
          </a:p>
        </p:txBody>
      </p:sp>
      <p:sp>
        <p:nvSpPr>
          <p:cNvPr id="8203" name="TextovéPole 44"/>
          <p:cNvSpPr txBox="1">
            <a:spLocks noChangeArrowheads="1"/>
          </p:cNvSpPr>
          <p:nvPr/>
        </p:nvSpPr>
        <p:spPr bwMode="auto">
          <a:xfrm>
            <a:off x="4572000" y="3143250"/>
            <a:ext cx="500063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</a:rPr>
              <a:t>B</a:t>
            </a:r>
          </a:p>
        </p:txBody>
      </p:sp>
      <p:sp>
        <p:nvSpPr>
          <p:cNvPr id="8204" name="TextovéPole 45"/>
          <p:cNvSpPr txBox="1">
            <a:spLocks noChangeArrowheads="1"/>
          </p:cNvSpPr>
          <p:nvPr/>
        </p:nvSpPr>
        <p:spPr bwMode="auto">
          <a:xfrm>
            <a:off x="3857625" y="1571625"/>
            <a:ext cx="5000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B050"/>
                </a:solidFill>
              </a:rPr>
              <a:t>C</a:t>
            </a:r>
          </a:p>
        </p:txBody>
      </p:sp>
      <p:grpSp>
        <p:nvGrpSpPr>
          <p:cNvPr id="8205" name="Skupina 64"/>
          <p:cNvGrpSpPr>
            <a:grpSpLocks/>
          </p:cNvGrpSpPr>
          <p:nvPr/>
        </p:nvGrpSpPr>
        <p:grpSpPr bwMode="auto">
          <a:xfrm>
            <a:off x="3641725" y="2074863"/>
            <a:ext cx="414338" cy="398462"/>
            <a:chOff x="3641599" y="2074402"/>
            <a:chExt cx="414703" cy="399676"/>
          </a:xfrm>
        </p:grpSpPr>
        <p:sp>
          <p:nvSpPr>
            <p:cNvPr id="48" name="Oblouk 47"/>
            <p:cNvSpPr/>
            <p:nvPr/>
          </p:nvSpPr>
          <p:spPr>
            <a:xfrm rot="9111964">
              <a:off x="3641599" y="2074402"/>
              <a:ext cx="414703" cy="399676"/>
            </a:xfrm>
            <a:prstGeom prst="arc">
              <a:avLst>
                <a:gd name="adj1" fmla="val 14648024"/>
                <a:gd name="adj2" fmla="val 1818959"/>
              </a:avLst>
            </a:pr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9" name="Elipsa 48"/>
            <p:cNvSpPr/>
            <p:nvPr/>
          </p:nvSpPr>
          <p:spPr>
            <a:xfrm rot="5028933">
              <a:off x="3786923" y="2291811"/>
              <a:ext cx="55732" cy="50845"/>
            </a:xfrm>
            <a:prstGeom prst="ellipse">
              <a:avLst/>
            </a:prstGeom>
            <a:solidFill>
              <a:srgbClr val="00B050"/>
            </a:solidFill>
            <a:ln w="38100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5" name="Skupina 53"/>
          <p:cNvGrpSpPr/>
          <p:nvPr/>
        </p:nvGrpSpPr>
        <p:grpSpPr>
          <a:xfrm>
            <a:off x="5214942" y="2714620"/>
            <a:ext cx="3929058" cy="523220"/>
            <a:chOff x="5214942" y="1285860"/>
            <a:chExt cx="3929058" cy="523220"/>
          </a:xfrm>
          <a:noFill/>
        </p:grpSpPr>
        <p:sp>
          <p:nvSpPr>
            <p:cNvPr id="55" name="Rovnoramenný trojúhelník 54"/>
            <p:cNvSpPr/>
            <p:nvPr/>
          </p:nvSpPr>
          <p:spPr>
            <a:xfrm>
              <a:off x="5214942" y="1428736"/>
              <a:ext cx="214314" cy="214314"/>
            </a:xfrm>
            <a:prstGeom prst="triangle">
              <a:avLst/>
            </a:prstGeom>
            <a:no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5572132" y="1285860"/>
              <a:ext cx="3571868" cy="523220"/>
            </a:xfrm>
            <a:prstGeom prst="rect">
              <a:avLst/>
            </a:prstGeom>
            <a:grp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cs-CZ" sz="2800" b="1" dirty="0"/>
                <a:t>ABC je </a:t>
              </a:r>
              <a:r>
                <a:rPr lang="cs-CZ" sz="2800" b="1" dirty="0">
                  <a:solidFill>
                    <a:srgbClr val="FF0000"/>
                  </a:solidFill>
                </a:rPr>
                <a:t>pravoúhlý</a:t>
              </a:r>
              <a:r>
                <a:rPr lang="cs-CZ" sz="2800" dirty="0"/>
                <a:t> </a:t>
              </a:r>
            </a:p>
          </p:txBody>
        </p:sp>
      </p:grpSp>
      <p:sp>
        <p:nvSpPr>
          <p:cNvPr id="57" name="TextovéPole 56"/>
          <p:cNvSpPr txBox="1">
            <a:spLocks noChangeArrowheads="1"/>
          </p:cNvSpPr>
          <p:nvPr/>
        </p:nvSpPr>
        <p:spPr bwMode="auto">
          <a:xfrm>
            <a:off x="5286375" y="1643063"/>
            <a:ext cx="271462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k (S,d = AB)</a:t>
            </a:r>
          </a:p>
          <a:p>
            <a:r>
              <a:rPr lang="cs-CZ" sz="2800" b="1"/>
              <a:t>C </a:t>
            </a:r>
            <a:r>
              <a:rPr lang="cs-CZ" sz="2800" b="1">
                <a:latin typeface="Cambria Math" pitchFamily="18" charset="0"/>
              </a:rPr>
              <a:t>∊ </a:t>
            </a:r>
            <a:r>
              <a:rPr lang="cs-CZ" sz="2800" b="1"/>
              <a:t>k</a:t>
            </a:r>
          </a:p>
        </p:txBody>
      </p:sp>
      <p:grpSp>
        <p:nvGrpSpPr>
          <p:cNvPr id="6" name="Skupina 57"/>
          <p:cNvGrpSpPr/>
          <p:nvPr/>
        </p:nvGrpSpPr>
        <p:grpSpPr>
          <a:xfrm>
            <a:off x="4857752" y="4572008"/>
            <a:ext cx="3929058" cy="523220"/>
            <a:chOff x="5214942" y="1285860"/>
            <a:chExt cx="3929058" cy="523220"/>
          </a:xfrm>
          <a:noFill/>
        </p:grpSpPr>
        <p:sp>
          <p:nvSpPr>
            <p:cNvPr id="59" name="Rovnoramenný trojúhelník 58"/>
            <p:cNvSpPr/>
            <p:nvPr/>
          </p:nvSpPr>
          <p:spPr>
            <a:xfrm>
              <a:off x="5214942" y="1428736"/>
              <a:ext cx="214314" cy="214314"/>
            </a:xfrm>
            <a:prstGeom prst="triangle">
              <a:avLst/>
            </a:prstGeom>
            <a:no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5572132" y="1285860"/>
              <a:ext cx="3571868" cy="523220"/>
            </a:xfrm>
            <a:prstGeom prst="rect">
              <a:avLst/>
            </a:prstGeom>
            <a:grp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cs-CZ" sz="2800" dirty="0"/>
                <a:t>ABC je pravoúhlý </a:t>
              </a:r>
            </a:p>
          </p:txBody>
        </p:sp>
      </p:grpSp>
      <p:sp>
        <p:nvSpPr>
          <p:cNvPr id="62" name="TextovéPole 61"/>
          <p:cNvSpPr txBox="1">
            <a:spLocks noChangeArrowheads="1"/>
          </p:cNvSpPr>
          <p:nvPr/>
        </p:nvSpPr>
        <p:spPr bwMode="auto">
          <a:xfrm>
            <a:off x="5214938" y="5143500"/>
            <a:ext cx="33575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</a:rPr>
              <a:t>C </a:t>
            </a:r>
            <a:r>
              <a:rPr lang="cs-CZ" sz="2800" b="1">
                <a:solidFill>
                  <a:srgbClr val="FF0000"/>
                </a:solidFill>
                <a:latin typeface="Cambria Math" pitchFamily="18" charset="0"/>
              </a:rPr>
              <a:t>∊ </a:t>
            </a:r>
            <a:r>
              <a:rPr lang="cs-CZ" sz="2800" b="1">
                <a:solidFill>
                  <a:srgbClr val="FF0000"/>
                </a:solidFill>
              </a:rPr>
              <a:t>k (S,d = AB)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" grpId="0"/>
      <p:bldP spid="6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8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13" y="5072063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2000250" y="642938"/>
            <a:ext cx="4857750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cap="all" dirty="0"/>
              <a:t>THALETOVA  VĚTA</a:t>
            </a:r>
          </a:p>
        </p:txBody>
      </p:sp>
      <p:grpSp>
        <p:nvGrpSpPr>
          <p:cNvPr id="9221" name="Skupina 64"/>
          <p:cNvGrpSpPr>
            <a:grpSpLocks noChangeAspect="1"/>
          </p:cNvGrpSpPr>
          <p:nvPr/>
        </p:nvGrpSpPr>
        <p:grpSpPr bwMode="auto">
          <a:xfrm>
            <a:off x="1928813" y="1500188"/>
            <a:ext cx="4894262" cy="4894262"/>
            <a:chOff x="2643174" y="1857364"/>
            <a:chExt cx="3571900" cy="3571900"/>
          </a:xfrm>
        </p:grpSpPr>
        <p:sp>
          <p:nvSpPr>
            <p:cNvPr id="52" name="Elipsa 51"/>
            <p:cNvSpPr/>
            <p:nvPr/>
          </p:nvSpPr>
          <p:spPr>
            <a:xfrm>
              <a:off x="2643174" y="1857364"/>
              <a:ext cx="3571900" cy="3571900"/>
            </a:xfrm>
            <a:prstGeom prst="ellipse">
              <a:avLst/>
            </a:prstGeom>
            <a:noFill/>
            <a:ln w="28575"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60" name="Přímá spojovací čára 59"/>
            <p:cNvCxnSpPr/>
            <p:nvPr/>
          </p:nvCxnSpPr>
          <p:spPr>
            <a:xfrm rot="5400000">
              <a:off x="4287198" y="3643893"/>
              <a:ext cx="285011" cy="0"/>
            </a:xfrm>
            <a:prstGeom prst="line">
              <a:avLst/>
            </a:prstGeom>
            <a:ln w="3810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Přímá spojovací čára 62"/>
            <p:cNvCxnSpPr/>
            <p:nvPr/>
          </p:nvCxnSpPr>
          <p:spPr>
            <a:xfrm>
              <a:off x="4287198" y="3642735"/>
              <a:ext cx="285011" cy="1159"/>
            </a:xfrm>
            <a:prstGeom prst="line">
              <a:avLst/>
            </a:prstGeom>
            <a:ln w="3810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257" name="TextovéPole 63"/>
            <p:cNvSpPr txBox="1">
              <a:spLocks noChangeArrowheads="1"/>
            </p:cNvSpPr>
            <p:nvPr/>
          </p:nvSpPr>
          <p:spPr bwMode="auto">
            <a:xfrm>
              <a:off x="3929058" y="3714752"/>
              <a:ext cx="428628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>
                  <a:solidFill>
                    <a:srgbClr val="0000FF"/>
                  </a:solidFill>
                </a:rPr>
                <a:t>S</a:t>
              </a:r>
            </a:p>
          </p:txBody>
        </p:sp>
      </p:grpSp>
      <p:sp>
        <p:nvSpPr>
          <p:cNvPr id="9222" name="TextovéPole 65"/>
          <p:cNvSpPr txBox="1">
            <a:spLocks noChangeArrowheads="1"/>
          </p:cNvSpPr>
          <p:nvPr/>
        </p:nvSpPr>
        <p:spPr bwMode="auto">
          <a:xfrm>
            <a:off x="785813" y="4286250"/>
            <a:ext cx="428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0000FF"/>
                </a:solidFill>
              </a:rPr>
              <a:t>k</a:t>
            </a:r>
          </a:p>
        </p:txBody>
      </p:sp>
      <p:sp>
        <p:nvSpPr>
          <p:cNvPr id="9223" name="TextovéPole 43"/>
          <p:cNvSpPr txBox="1">
            <a:spLocks noChangeArrowheads="1"/>
          </p:cNvSpPr>
          <p:nvPr/>
        </p:nvSpPr>
        <p:spPr bwMode="auto">
          <a:xfrm>
            <a:off x="1357313" y="3786188"/>
            <a:ext cx="5000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</a:rPr>
              <a:t>A</a:t>
            </a:r>
          </a:p>
        </p:txBody>
      </p:sp>
      <p:sp>
        <p:nvSpPr>
          <p:cNvPr id="9224" name="TextovéPole 44"/>
          <p:cNvSpPr txBox="1">
            <a:spLocks noChangeArrowheads="1"/>
          </p:cNvSpPr>
          <p:nvPr/>
        </p:nvSpPr>
        <p:spPr bwMode="auto">
          <a:xfrm>
            <a:off x="6929438" y="3714750"/>
            <a:ext cx="5000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</a:rPr>
              <a:t>B</a:t>
            </a:r>
          </a:p>
        </p:txBody>
      </p:sp>
      <p:cxnSp>
        <p:nvCxnSpPr>
          <p:cNvPr id="28" name="Přímá spojovací čára 27"/>
          <p:cNvCxnSpPr>
            <a:stCxn id="52" idx="2"/>
            <a:endCxn id="52" idx="6"/>
          </p:cNvCxnSpPr>
          <p:nvPr/>
        </p:nvCxnSpPr>
        <p:spPr>
          <a:xfrm rot="10800000" flipH="1">
            <a:off x="1928813" y="3946525"/>
            <a:ext cx="4894262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Skupina 85"/>
          <p:cNvGrpSpPr>
            <a:grpSpLocks/>
          </p:cNvGrpSpPr>
          <p:nvPr/>
        </p:nvGrpSpPr>
        <p:grpSpPr bwMode="auto">
          <a:xfrm>
            <a:off x="1571625" y="2571750"/>
            <a:ext cx="5251450" cy="1374775"/>
            <a:chOff x="1571604" y="2571744"/>
            <a:chExt cx="5250693" cy="1375182"/>
          </a:xfrm>
        </p:grpSpPr>
        <p:cxnSp>
          <p:nvCxnSpPr>
            <p:cNvPr id="30" name="Přímá spojovací čára 29"/>
            <p:cNvCxnSpPr>
              <a:stCxn id="52" idx="2"/>
            </p:cNvCxnSpPr>
            <p:nvPr/>
          </p:nvCxnSpPr>
          <p:spPr>
            <a:xfrm rot="10800000" flipH="1">
              <a:off x="1928741" y="3000496"/>
              <a:ext cx="214281" cy="946430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ovací čára 32"/>
            <p:cNvCxnSpPr>
              <a:endCxn id="52" idx="6"/>
            </p:cNvCxnSpPr>
            <p:nvPr/>
          </p:nvCxnSpPr>
          <p:spPr>
            <a:xfrm>
              <a:off x="2143022" y="3000496"/>
              <a:ext cx="4679275" cy="946430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253" name="TextovéPole 33"/>
            <p:cNvSpPr txBox="1">
              <a:spLocks noChangeArrowheads="1"/>
            </p:cNvSpPr>
            <p:nvPr/>
          </p:nvSpPr>
          <p:spPr bwMode="auto">
            <a:xfrm>
              <a:off x="1571604" y="2571744"/>
              <a:ext cx="500066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>
                  <a:solidFill>
                    <a:srgbClr val="00B050"/>
                  </a:solidFill>
                </a:rPr>
                <a:t>C</a:t>
              </a:r>
            </a:p>
          </p:txBody>
        </p:sp>
      </p:grpSp>
      <p:grpSp>
        <p:nvGrpSpPr>
          <p:cNvPr id="5" name="Skupina 86"/>
          <p:cNvGrpSpPr>
            <a:grpSpLocks/>
          </p:cNvGrpSpPr>
          <p:nvPr/>
        </p:nvGrpSpPr>
        <p:grpSpPr bwMode="auto">
          <a:xfrm>
            <a:off x="1928813" y="1714500"/>
            <a:ext cx="4894262" cy="2232025"/>
            <a:chOff x="1928793" y="1714488"/>
            <a:chExt cx="4893504" cy="2232438"/>
          </a:xfrm>
        </p:grpSpPr>
        <p:cxnSp>
          <p:nvCxnSpPr>
            <p:cNvPr id="37" name="Přímá spojovací čára 36"/>
            <p:cNvCxnSpPr>
              <a:stCxn id="52" idx="2"/>
              <a:endCxn id="52" idx="1"/>
            </p:cNvCxnSpPr>
            <p:nvPr/>
          </p:nvCxnSpPr>
          <p:spPr>
            <a:xfrm rot="10800000" flipH="1">
              <a:off x="1928793" y="2216231"/>
              <a:ext cx="715851" cy="1730695"/>
            </a:xfrm>
            <a:prstGeom prst="line">
              <a:avLst/>
            </a:prstGeom>
            <a:ln w="38100"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ovací čára 38"/>
            <p:cNvCxnSpPr>
              <a:stCxn id="52" idx="1"/>
              <a:endCxn id="52" idx="6"/>
            </p:cNvCxnSpPr>
            <p:nvPr/>
          </p:nvCxnSpPr>
          <p:spPr>
            <a:xfrm rot="16200000" flipH="1">
              <a:off x="3868122" y="992752"/>
              <a:ext cx="1730695" cy="4177653"/>
            </a:xfrm>
            <a:prstGeom prst="line">
              <a:avLst/>
            </a:prstGeom>
            <a:ln w="38100"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250" name="TextovéPole 39"/>
            <p:cNvSpPr txBox="1">
              <a:spLocks noChangeArrowheads="1"/>
            </p:cNvSpPr>
            <p:nvPr/>
          </p:nvSpPr>
          <p:spPr bwMode="auto">
            <a:xfrm>
              <a:off x="2071670" y="1714488"/>
              <a:ext cx="500066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>
                  <a:solidFill>
                    <a:srgbClr val="7030A0"/>
                  </a:solidFill>
                </a:rPr>
                <a:t>C</a:t>
              </a:r>
            </a:p>
          </p:txBody>
        </p:sp>
      </p:grpSp>
      <p:grpSp>
        <p:nvGrpSpPr>
          <p:cNvPr id="6" name="Skupina 87"/>
          <p:cNvGrpSpPr>
            <a:grpSpLocks/>
          </p:cNvGrpSpPr>
          <p:nvPr/>
        </p:nvGrpSpPr>
        <p:grpSpPr bwMode="auto">
          <a:xfrm>
            <a:off x="1928813" y="1214438"/>
            <a:ext cx="4894262" cy="2732087"/>
            <a:chOff x="1928794" y="1214422"/>
            <a:chExt cx="4893502" cy="2732504"/>
          </a:xfrm>
        </p:grpSpPr>
        <p:cxnSp>
          <p:nvCxnSpPr>
            <p:cNvPr id="47" name="Přímá spojovací čára 46"/>
            <p:cNvCxnSpPr>
              <a:stCxn id="52" idx="2"/>
            </p:cNvCxnSpPr>
            <p:nvPr/>
          </p:nvCxnSpPr>
          <p:spPr>
            <a:xfrm rot="10800000" flipH="1">
              <a:off x="1928794" y="1571664"/>
              <a:ext cx="3142762" cy="2375262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ovací čára 52"/>
            <p:cNvCxnSpPr>
              <a:endCxn id="52" idx="6"/>
            </p:cNvCxnSpPr>
            <p:nvPr/>
          </p:nvCxnSpPr>
          <p:spPr>
            <a:xfrm rot="16200000" flipH="1">
              <a:off x="4759295" y="1883925"/>
              <a:ext cx="2375262" cy="1750740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247" name="TextovéPole 53"/>
            <p:cNvSpPr txBox="1">
              <a:spLocks noChangeArrowheads="1"/>
            </p:cNvSpPr>
            <p:nvPr/>
          </p:nvSpPr>
          <p:spPr bwMode="auto">
            <a:xfrm>
              <a:off x="5286380" y="1214422"/>
              <a:ext cx="500066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>
                  <a:solidFill>
                    <a:srgbClr val="FFC000"/>
                  </a:solidFill>
                </a:rPr>
                <a:t>C</a:t>
              </a:r>
            </a:p>
          </p:txBody>
        </p:sp>
      </p:grpSp>
      <p:grpSp>
        <p:nvGrpSpPr>
          <p:cNvPr id="7" name="Skupina 92"/>
          <p:cNvGrpSpPr>
            <a:grpSpLocks/>
          </p:cNvGrpSpPr>
          <p:nvPr/>
        </p:nvGrpSpPr>
        <p:grpSpPr bwMode="auto">
          <a:xfrm>
            <a:off x="1928813" y="3946525"/>
            <a:ext cx="4894262" cy="2578100"/>
            <a:chOff x="1928794" y="3946926"/>
            <a:chExt cx="4893503" cy="2577062"/>
          </a:xfrm>
        </p:grpSpPr>
        <p:cxnSp>
          <p:nvCxnSpPr>
            <p:cNvPr id="72" name="Přímá spojovací čára 71"/>
            <p:cNvCxnSpPr>
              <a:stCxn id="52" idx="2"/>
            </p:cNvCxnSpPr>
            <p:nvPr/>
          </p:nvCxnSpPr>
          <p:spPr>
            <a:xfrm rot="10800000" flipH="1" flipV="1">
              <a:off x="1928794" y="3946926"/>
              <a:ext cx="1214249" cy="2124807"/>
            </a:xfrm>
            <a:prstGeom prst="line">
              <a:avLst/>
            </a:prstGeom>
            <a:ln w="3810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Přímá spojovací čára 73"/>
            <p:cNvCxnSpPr>
              <a:endCxn id="52" idx="6"/>
            </p:cNvCxnSpPr>
            <p:nvPr/>
          </p:nvCxnSpPr>
          <p:spPr>
            <a:xfrm flipV="1">
              <a:off x="3143043" y="3946926"/>
              <a:ext cx="3679254" cy="2124807"/>
            </a:xfrm>
            <a:prstGeom prst="line">
              <a:avLst/>
            </a:prstGeom>
            <a:ln w="3810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5" name="TextovéPole 74"/>
            <p:cNvSpPr txBox="1"/>
            <p:nvPr/>
          </p:nvSpPr>
          <p:spPr>
            <a:xfrm>
              <a:off x="2571631" y="6000324"/>
              <a:ext cx="499985" cy="523664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cs-CZ" sz="2800" b="1" dirty="0">
                  <a:solidFill>
                    <a:schemeClr val="accent6">
                      <a:lumMod val="50000"/>
                    </a:schemeClr>
                  </a:solidFill>
                </a:rPr>
                <a:t>C</a:t>
              </a:r>
            </a:p>
          </p:txBody>
        </p:sp>
      </p:grpSp>
      <p:grpSp>
        <p:nvGrpSpPr>
          <p:cNvPr id="8" name="Skupina 91"/>
          <p:cNvGrpSpPr>
            <a:grpSpLocks/>
          </p:cNvGrpSpPr>
          <p:nvPr/>
        </p:nvGrpSpPr>
        <p:grpSpPr bwMode="auto">
          <a:xfrm>
            <a:off x="1928813" y="3946525"/>
            <a:ext cx="4894262" cy="2911475"/>
            <a:chOff x="1928794" y="3946925"/>
            <a:chExt cx="4893502" cy="2911075"/>
          </a:xfrm>
        </p:grpSpPr>
        <p:cxnSp>
          <p:nvCxnSpPr>
            <p:cNvPr id="77" name="Přímá spojovací čára 76"/>
            <p:cNvCxnSpPr>
              <a:stCxn id="52" idx="2"/>
              <a:endCxn id="52" idx="4"/>
            </p:cNvCxnSpPr>
            <p:nvPr/>
          </p:nvCxnSpPr>
          <p:spPr>
            <a:xfrm rot="10800000" flipH="1" flipV="1">
              <a:off x="1928794" y="3946925"/>
              <a:ext cx="2447545" cy="2446002"/>
            </a:xfrm>
            <a:prstGeom prst="line">
              <a:avLst/>
            </a:prstGeom>
            <a:ln w="38100">
              <a:solidFill>
                <a:srgbClr val="FF99C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Přímá spojovací čára 78"/>
            <p:cNvCxnSpPr>
              <a:stCxn id="52" idx="4"/>
              <a:endCxn id="52" idx="6"/>
            </p:cNvCxnSpPr>
            <p:nvPr/>
          </p:nvCxnSpPr>
          <p:spPr>
            <a:xfrm rot="5400000" flipH="1" flipV="1">
              <a:off x="4376317" y="3946947"/>
              <a:ext cx="2446002" cy="2445957"/>
            </a:xfrm>
            <a:prstGeom prst="line">
              <a:avLst/>
            </a:prstGeom>
            <a:ln w="38100">
              <a:solidFill>
                <a:srgbClr val="FF99C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241" name="TextovéPole 79"/>
            <p:cNvSpPr txBox="1">
              <a:spLocks noChangeArrowheads="1"/>
            </p:cNvSpPr>
            <p:nvPr/>
          </p:nvSpPr>
          <p:spPr bwMode="auto">
            <a:xfrm>
              <a:off x="3786182" y="6334780"/>
              <a:ext cx="500066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>
                  <a:solidFill>
                    <a:srgbClr val="FF99CC"/>
                  </a:solidFill>
                </a:rPr>
                <a:t>C</a:t>
              </a:r>
            </a:p>
          </p:txBody>
        </p:sp>
      </p:grpSp>
      <p:grpSp>
        <p:nvGrpSpPr>
          <p:cNvPr id="9" name="Skupina 88"/>
          <p:cNvGrpSpPr>
            <a:grpSpLocks/>
          </p:cNvGrpSpPr>
          <p:nvPr/>
        </p:nvGrpSpPr>
        <p:grpSpPr bwMode="auto">
          <a:xfrm>
            <a:off x="1928813" y="1500188"/>
            <a:ext cx="4894262" cy="2446337"/>
            <a:chOff x="1928794" y="1500174"/>
            <a:chExt cx="4893502" cy="2446752"/>
          </a:xfrm>
        </p:grpSpPr>
        <p:cxnSp>
          <p:nvCxnSpPr>
            <p:cNvPr id="65" name="Přímá spojovací čára 64"/>
            <p:cNvCxnSpPr>
              <a:stCxn id="52" idx="2"/>
            </p:cNvCxnSpPr>
            <p:nvPr/>
          </p:nvCxnSpPr>
          <p:spPr>
            <a:xfrm rot="10800000" flipH="1">
              <a:off x="1928794" y="1928872"/>
              <a:ext cx="3857026" cy="2018054"/>
            </a:xfrm>
            <a:prstGeom prst="line">
              <a:avLst/>
            </a:prstGeom>
            <a:ln w="38100">
              <a:solidFill>
                <a:srgbClr val="00CC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Přímá spojovací čára 67"/>
            <p:cNvCxnSpPr>
              <a:endCxn id="52" idx="6"/>
            </p:cNvCxnSpPr>
            <p:nvPr/>
          </p:nvCxnSpPr>
          <p:spPr>
            <a:xfrm rot="16200000" flipH="1">
              <a:off x="5295031" y="2419660"/>
              <a:ext cx="2018054" cy="1036476"/>
            </a:xfrm>
            <a:prstGeom prst="line">
              <a:avLst/>
            </a:prstGeom>
            <a:ln w="38100">
              <a:solidFill>
                <a:srgbClr val="00CC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238" name="TextovéPole 68"/>
            <p:cNvSpPr txBox="1">
              <a:spLocks noChangeArrowheads="1"/>
            </p:cNvSpPr>
            <p:nvPr/>
          </p:nvSpPr>
          <p:spPr bwMode="auto">
            <a:xfrm>
              <a:off x="5857884" y="1500174"/>
              <a:ext cx="500066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>
                  <a:solidFill>
                    <a:srgbClr val="00CCFF"/>
                  </a:solidFill>
                </a:rPr>
                <a:t>C</a:t>
              </a:r>
            </a:p>
          </p:txBody>
        </p:sp>
      </p:grpSp>
      <p:grpSp>
        <p:nvGrpSpPr>
          <p:cNvPr id="10" name="Skupina 90"/>
          <p:cNvGrpSpPr>
            <a:grpSpLocks/>
          </p:cNvGrpSpPr>
          <p:nvPr/>
        </p:nvGrpSpPr>
        <p:grpSpPr bwMode="auto">
          <a:xfrm>
            <a:off x="1928813" y="3946525"/>
            <a:ext cx="4929187" cy="1863725"/>
            <a:chOff x="1928794" y="3946926"/>
            <a:chExt cx="4929222" cy="1862682"/>
          </a:xfrm>
        </p:grpSpPr>
        <p:cxnSp>
          <p:nvCxnSpPr>
            <p:cNvPr id="82" name="Přímá spojovací čára 81"/>
            <p:cNvCxnSpPr>
              <a:stCxn id="52" idx="2"/>
            </p:cNvCxnSpPr>
            <p:nvPr/>
          </p:nvCxnSpPr>
          <p:spPr>
            <a:xfrm rot="10800000" flipH="1" flipV="1">
              <a:off x="1928794" y="3946926"/>
              <a:ext cx="4429156" cy="1410498"/>
            </a:xfrm>
            <a:prstGeom prst="line">
              <a:avLst/>
            </a:prstGeom>
            <a:ln w="38100">
              <a:solidFill>
                <a:srgbClr val="66FF3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Přímá spojovací čára 83"/>
            <p:cNvCxnSpPr>
              <a:endCxn id="52" idx="6"/>
            </p:cNvCxnSpPr>
            <p:nvPr/>
          </p:nvCxnSpPr>
          <p:spPr>
            <a:xfrm rot="5400000" flipH="1" flipV="1">
              <a:off x="5884478" y="4420398"/>
              <a:ext cx="1410498" cy="463553"/>
            </a:xfrm>
            <a:prstGeom prst="line">
              <a:avLst/>
            </a:prstGeom>
            <a:ln w="38100">
              <a:solidFill>
                <a:srgbClr val="66FF3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235" name="TextovéPole 84"/>
            <p:cNvSpPr txBox="1">
              <a:spLocks noChangeArrowheads="1"/>
            </p:cNvSpPr>
            <p:nvPr/>
          </p:nvSpPr>
          <p:spPr bwMode="auto">
            <a:xfrm>
              <a:off x="6357950" y="5286388"/>
              <a:ext cx="500066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>
                  <a:solidFill>
                    <a:srgbClr val="66FF33"/>
                  </a:solidFill>
                </a:rPr>
                <a:t>C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8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13" y="5072063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571500" y="642938"/>
            <a:ext cx="8358188" cy="12001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cap="all" dirty="0"/>
              <a:t>S</a:t>
            </a:r>
            <a:r>
              <a:rPr lang="cs-CZ" sz="2400" b="1" dirty="0"/>
              <a:t>estroj pravoúhlý trojúhelník ABC s přeponou c = 6 cm</a:t>
            </a:r>
          </a:p>
          <a:p>
            <a:pPr>
              <a:defRPr/>
            </a:pPr>
            <a:r>
              <a:rPr lang="cs-CZ" sz="2400" b="1" dirty="0"/>
              <a:t>a odvěsnou a = 4 cm.</a:t>
            </a:r>
          </a:p>
          <a:p>
            <a:pPr>
              <a:defRPr/>
            </a:pPr>
            <a:r>
              <a:rPr lang="cs-CZ" sz="2400" b="1" dirty="0"/>
              <a:t>Náčrtek</a:t>
            </a:r>
          </a:p>
        </p:txBody>
      </p:sp>
      <p:sp>
        <p:nvSpPr>
          <p:cNvPr id="10245" name="TextovéPole 43"/>
          <p:cNvSpPr txBox="1">
            <a:spLocks noChangeArrowheads="1"/>
          </p:cNvSpPr>
          <p:nvPr/>
        </p:nvSpPr>
        <p:spPr bwMode="auto">
          <a:xfrm>
            <a:off x="6500813" y="4286250"/>
            <a:ext cx="5000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A</a:t>
            </a:r>
          </a:p>
        </p:txBody>
      </p:sp>
      <p:sp>
        <p:nvSpPr>
          <p:cNvPr id="10246" name="TextovéPole 44"/>
          <p:cNvSpPr txBox="1">
            <a:spLocks noChangeArrowheads="1"/>
          </p:cNvSpPr>
          <p:nvPr/>
        </p:nvSpPr>
        <p:spPr bwMode="auto">
          <a:xfrm>
            <a:off x="2286000" y="1928813"/>
            <a:ext cx="5000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B</a:t>
            </a:r>
          </a:p>
        </p:txBody>
      </p:sp>
      <p:sp>
        <p:nvSpPr>
          <p:cNvPr id="42" name="Pravoúhlý trojúhelník 41"/>
          <p:cNvSpPr/>
          <p:nvPr/>
        </p:nvSpPr>
        <p:spPr>
          <a:xfrm>
            <a:off x="2786063" y="2428875"/>
            <a:ext cx="3643312" cy="2000250"/>
          </a:xfrm>
          <a:prstGeom prst="rtTriangl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248" name="TextovéPole 42"/>
          <p:cNvSpPr txBox="1">
            <a:spLocks noChangeArrowheads="1"/>
          </p:cNvSpPr>
          <p:nvPr/>
        </p:nvSpPr>
        <p:spPr bwMode="auto">
          <a:xfrm>
            <a:off x="2286000" y="4286250"/>
            <a:ext cx="5000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C</a:t>
            </a:r>
          </a:p>
        </p:txBody>
      </p:sp>
      <p:sp>
        <p:nvSpPr>
          <p:cNvPr id="10249" name="TextovéPole 45"/>
          <p:cNvSpPr txBox="1">
            <a:spLocks noChangeArrowheads="1"/>
          </p:cNvSpPr>
          <p:nvPr/>
        </p:nvSpPr>
        <p:spPr bwMode="auto">
          <a:xfrm>
            <a:off x="4357688" y="2786063"/>
            <a:ext cx="5000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c</a:t>
            </a:r>
          </a:p>
        </p:txBody>
      </p:sp>
      <p:sp>
        <p:nvSpPr>
          <p:cNvPr id="10250" name="TextovéPole 47"/>
          <p:cNvSpPr txBox="1">
            <a:spLocks noChangeArrowheads="1"/>
          </p:cNvSpPr>
          <p:nvPr/>
        </p:nvSpPr>
        <p:spPr bwMode="auto">
          <a:xfrm>
            <a:off x="2214563" y="3143250"/>
            <a:ext cx="5000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a</a:t>
            </a:r>
          </a:p>
        </p:txBody>
      </p:sp>
      <p:sp>
        <p:nvSpPr>
          <p:cNvPr id="10251" name="TextovéPole 48"/>
          <p:cNvSpPr txBox="1">
            <a:spLocks noChangeArrowheads="1"/>
          </p:cNvSpPr>
          <p:nvPr/>
        </p:nvSpPr>
        <p:spPr bwMode="auto">
          <a:xfrm>
            <a:off x="4214813" y="4500563"/>
            <a:ext cx="5000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b</a:t>
            </a:r>
          </a:p>
        </p:txBody>
      </p:sp>
      <p:grpSp>
        <p:nvGrpSpPr>
          <p:cNvPr id="10252" name="Skupina 49"/>
          <p:cNvGrpSpPr>
            <a:grpSpLocks/>
          </p:cNvGrpSpPr>
          <p:nvPr/>
        </p:nvGrpSpPr>
        <p:grpSpPr bwMode="auto">
          <a:xfrm rot="-9933143">
            <a:off x="2757488" y="4117975"/>
            <a:ext cx="414337" cy="398463"/>
            <a:chOff x="3641599" y="2074402"/>
            <a:chExt cx="414703" cy="399676"/>
          </a:xfrm>
        </p:grpSpPr>
        <p:sp>
          <p:nvSpPr>
            <p:cNvPr id="51" name="Oblouk 50"/>
            <p:cNvSpPr/>
            <p:nvPr/>
          </p:nvSpPr>
          <p:spPr>
            <a:xfrm rot="9111964">
              <a:off x="3641599" y="2074402"/>
              <a:ext cx="414703" cy="399676"/>
            </a:xfrm>
            <a:prstGeom prst="arc">
              <a:avLst>
                <a:gd name="adj1" fmla="val 14648024"/>
                <a:gd name="adj2" fmla="val 1818959"/>
              </a:avLst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5" name="Elipsa 54"/>
            <p:cNvSpPr/>
            <p:nvPr/>
          </p:nvSpPr>
          <p:spPr>
            <a:xfrm rot="5028933">
              <a:off x="3785558" y="2292521"/>
              <a:ext cx="55731" cy="50845"/>
            </a:xfrm>
            <a:prstGeom prst="ellipse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cxnSp>
        <p:nvCxnSpPr>
          <p:cNvPr id="57" name="Přímá spojovací čára 56"/>
          <p:cNvCxnSpPr>
            <a:stCxn id="42" idx="0"/>
            <a:endCxn id="42" idx="4"/>
          </p:cNvCxnSpPr>
          <p:nvPr/>
        </p:nvCxnSpPr>
        <p:spPr>
          <a:xfrm rot="16200000" flipH="1">
            <a:off x="3607594" y="1607344"/>
            <a:ext cx="2000250" cy="364331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>
            <a:spLocks noChangeArrowheads="1"/>
          </p:cNvSpPr>
          <p:nvPr/>
        </p:nvSpPr>
        <p:spPr bwMode="auto">
          <a:xfrm>
            <a:off x="4357688" y="2786063"/>
            <a:ext cx="5000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</a:rPr>
              <a:t>c</a:t>
            </a:r>
          </a:p>
        </p:txBody>
      </p:sp>
      <p:grpSp>
        <p:nvGrpSpPr>
          <p:cNvPr id="4" name="Skupina 70"/>
          <p:cNvGrpSpPr>
            <a:grpSpLocks/>
          </p:cNvGrpSpPr>
          <p:nvPr/>
        </p:nvGrpSpPr>
        <p:grpSpPr bwMode="auto">
          <a:xfrm>
            <a:off x="2214563" y="2428875"/>
            <a:ext cx="571500" cy="2001838"/>
            <a:chOff x="2214546" y="2429662"/>
            <a:chExt cx="572298" cy="2000264"/>
          </a:xfrm>
        </p:grpSpPr>
        <p:cxnSp>
          <p:nvCxnSpPr>
            <p:cNvPr id="62" name="Přímá spojovací čára 61"/>
            <p:cNvCxnSpPr>
              <a:stCxn id="42" idx="0"/>
            </p:cNvCxnSpPr>
            <p:nvPr/>
          </p:nvCxnSpPr>
          <p:spPr>
            <a:xfrm rot="16200000" flipH="1">
              <a:off x="1785917" y="3428999"/>
              <a:ext cx="2000264" cy="159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260" name="TextovéPole 66"/>
            <p:cNvSpPr txBox="1">
              <a:spLocks noChangeArrowheads="1"/>
            </p:cNvSpPr>
            <p:nvPr/>
          </p:nvSpPr>
          <p:spPr bwMode="auto">
            <a:xfrm>
              <a:off x="2214546" y="3143248"/>
              <a:ext cx="500066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>
                  <a:solidFill>
                    <a:srgbClr val="FF0000"/>
                  </a:solidFill>
                </a:rPr>
                <a:t>a</a:t>
              </a:r>
            </a:p>
          </p:txBody>
        </p:sp>
      </p:grpSp>
      <p:grpSp>
        <p:nvGrpSpPr>
          <p:cNvPr id="5" name="Skupina 72"/>
          <p:cNvGrpSpPr>
            <a:grpSpLocks/>
          </p:cNvGrpSpPr>
          <p:nvPr/>
        </p:nvGrpSpPr>
        <p:grpSpPr bwMode="auto">
          <a:xfrm rot="-9933143">
            <a:off x="2757488" y="4117975"/>
            <a:ext cx="414337" cy="398463"/>
            <a:chOff x="3641599" y="2074402"/>
            <a:chExt cx="414703" cy="399676"/>
          </a:xfrm>
        </p:grpSpPr>
        <p:sp>
          <p:nvSpPr>
            <p:cNvPr id="76" name="Oblouk 75"/>
            <p:cNvSpPr/>
            <p:nvPr/>
          </p:nvSpPr>
          <p:spPr>
            <a:xfrm rot="9111964">
              <a:off x="3641599" y="2074402"/>
              <a:ext cx="414703" cy="399676"/>
            </a:xfrm>
            <a:prstGeom prst="arc">
              <a:avLst>
                <a:gd name="adj1" fmla="val 14648024"/>
                <a:gd name="adj2" fmla="val 1818959"/>
              </a:avLst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8" name="Elipsa 77"/>
            <p:cNvSpPr/>
            <p:nvPr/>
          </p:nvSpPr>
          <p:spPr>
            <a:xfrm rot="5028933">
              <a:off x="3785558" y="2292521"/>
              <a:ext cx="55731" cy="50845"/>
            </a:xfrm>
            <a:prstGeom prst="ellipse">
              <a:avLst/>
            </a:prstGeom>
            <a:solidFill>
              <a:schemeClr val="tx1"/>
            </a:solidFill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13"/>
          <p:cNvSpPr txBox="1">
            <a:spLocks noChangeArrowheads="1"/>
          </p:cNvSpPr>
          <p:nvPr/>
        </p:nvSpPr>
        <p:spPr bwMode="auto">
          <a:xfrm>
            <a:off x="4143375" y="4286250"/>
            <a:ext cx="5000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a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8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13" y="5072063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571500" y="642938"/>
            <a:ext cx="8358188" cy="12001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cap="all" dirty="0"/>
              <a:t>S</a:t>
            </a:r>
            <a:r>
              <a:rPr lang="cs-CZ" sz="2400" b="1" dirty="0"/>
              <a:t>estroj pravoúhlý trojúhelník ABC s přeponou c = 6 cm</a:t>
            </a:r>
          </a:p>
          <a:p>
            <a:pPr>
              <a:defRPr/>
            </a:pPr>
            <a:r>
              <a:rPr lang="cs-CZ" sz="2400" b="1" dirty="0"/>
              <a:t>a odvěsnou a = 4 cm.</a:t>
            </a:r>
          </a:p>
          <a:p>
            <a:pPr>
              <a:defRPr/>
            </a:pPr>
            <a:r>
              <a:rPr lang="cs-CZ" sz="2400" b="1" dirty="0"/>
              <a:t>Postup konstrukce</a:t>
            </a:r>
          </a:p>
        </p:txBody>
      </p:sp>
      <p:sp>
        <p:nvSpPr>
          <p:cNvPr id="42" name="Pravoúhlý trojúhelník 41"/>
          <p:cNvSpPr/>
          <p:nvPr/>
        </p:nvSpPr>
        <p:spPr>
          <a:xfrm>
            <a:off x="4500563" y="3500438"/>
            <a:ext cx="3643312" cy="2000250"/>
          </a:xfrm>
          <a:prstGeom prst="rtTriangl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271" name="TextovéPole 45"/>
          <p:cNvSpPr txBox="1">
            <a:spLocks noChangeArrowheads="1"/>
          </p:cNvSpPr>
          <p:nvPr/>
        </p:nvSpPr>
        <p:spPr bwMode="auto">
          <a:xfrm>
            <a:off x="6786563" y="4286250"/>
            <a:ext cx="5000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c</a:t>
            </a:r>
          </a:p>
        </p:txBody>
      </p:sp>
      <p:sp>
        <p:nvSpPr>
          <p:cNvPr id="11272" name="TextovéPole 48"/>
          <p:cNvSpPr txBox="1">
            <a:spLocks noChangeArrowheads="1"/>
          </p:cNvSpPr>
          <p:nvPr/>
        </p:nvSpPr>
        <p:spPr bwMode="auto">
          <a:xfrm>
            <a:off x="6000750" y="5500688"/>
            <a:ext cx="5000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b</a:t>
            </a:r>
          </a:p>
        </p:txBody>
      </p:sp>
      <p:grpSp>
        <p:nvGrpSpPr>
          <p:cNvPr id="3" name="Skupina 49"/>
          <p:cNvGrpSpPr>
            <a:grpSpLocks/>
          </p:cNvGrpSpPr>
          <p:nvPr/>
        </p:nvGrpSpPr>
        <p:grpSpPr bwMode="auto">
          <a:xfrm rot="-9933143">
            <a:off x="4471988" y="5189538"/>
            <a:ext cx="415925" cy="398462"/>
            <a:chOff x="3641599" y="2074402"/>
            <a:chExt cx="414703" cy="399676"/>
          </a:xfrm>
        </p:grpSpPr>
        <p:sp>
          <p:nvSpPr>
            <p:cNvPr id="51" name="Oblouk 50"/>
            <p:cNvSpPr/>
            <p:nvPr/>
          </p:nvSpPr>
          <p:spPr>
            <a:xfrm rot="9111964">
              <a:off x="3641599" y="2074402"/>
              <a:ext cx="414703" cy="399676"/>
            </a:xfrm>
            <a:prstGeom prst="arc">
              <a:avLst>
                <a:gd name="adj1" fmla="val 14648024"/>
                <a:gd name="adj2" fmla="val 1818959"/>
              </a:avLst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5" name="Elipsa 54"/>
            <p:cNvSpPr/>
            <p:nvPr/>
          </p:nvSpPr>
          <p:spPr>
            <a:xfrm rot="5028933">
              <a:off x="3786460" y="2292419"/>
              <a:ext cx="55732" cy="50651"/>
            </a:xfrm>
            <a:prstGeom prst="ellipse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4" name="Skupina 112"/>
          <p:cNvGrpSpPr>
            <a:grpSpLocks/>
          </p:cNvGrpSpPr>
          <p:nvPr/>
        </p:nvGrpSpPr>
        <p:grpSpPr bwMode="auto">
          <a:xfrm>
            <a:off x="6143625" y="4071938"/>
            <a:ext cx="785813" cy="523875"/>
            <a:chOff x="6143636" y="4071942"/>
            <a:chExt cx="785818" cy="523220"/>
          </a:xfrm>
        </p:grpSpPr>
        <p:cxnSp>
          <p:nvCxnSpPr>
            <p:cNvPr id="53" name="Přímá spojovací čára 52"/>
            <p:cNvCxnSpPr/>
            <p:nvPr/>
          </p:nvCxnSpPr>
          <p:spPr>
            <a:xfrm rot="5400000">
              <a:off x="6072423" y="4285851"/>
              <a:ext cx="356740" cy="21431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292" name="TextovéPole 59"/>
            <p:cNvSpPr txBox="1">
              <a:spLocks noChangeArrowheads="1"/>
            </p:cNvSpPr>
            <p:nvPr/>
          </p:nvSpPr>
          <p:spPr bwMode="auto">
            <a:xfrm>
              <a:off x="6429388" y="4071942"/>
              <a:ext cx="500066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/>
                <a:t>S</a:t>
              </a:r>
            </a:p>
          </p:txBody>
        </p:sp>
      </p:grpSp>
      <p:cxnSp>
        <p:nvCxnSpPr>
          <p:cNvPr id="69" name="Přímá spojovací čára 68"/>
          <p:cNvCxnSpPr>
            <a:endCxn id="42" idx="4"/>
          </p:cNvCxnSpPr>
          <p:nvPr/>
        </p:nvCxnSpPr>
        <p:spPr>
          <a:xfrm>
            <a:off x="4500563" y="5500688"/>
            <a:ext cx="3643312" cy="158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Skupina 110"/>
          <p:cNvGrpSpPr>
            <a:grpSpLocks/>
          </p:cNvGrpSpPr>
          <p:nvPr/>
        </p:nvGrpSpPr>
        <p:grpSpPr bwMode="auto">
          <a:xfrm>
            <a:off x="4143375" y="3502025"/>
            <a:ext cx="500063" cy="2000250"/>
            <a:chOff x="4143372" y="3501232"/>
            <a:chExt cx="500066" cy="2000264"/>
          </a:xfrm>
        </p:grpSpPr>
        <p:cxnSp>
          <p:nvCxnSpPr>
            <p:cNvPr id="62" name="Přímá spojovací čára 61"/>
            <p:cNvCxnSpPr>
              <a:stCxn id="42" idx="0"/>
              <a:endCxn id="42" idx="2"/>
            </p:cNvCxnSpPr>
            <p:nvPr/>
          </p:nvCxnSpPr>
          <p:spPr>
            <a:xfrm rot="16200000" flipH="1">
              <a:off x="3500430" y="4499776"/>
              <a:ext cx="2000264" cy="3175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290" name="TextovéPole 66"/>
            <p:cNvSpPr txBox="1">
              <a:spLocks noChangeArrowheads="1"/>
            </p:cNvSpPr>
            <p:nvPr/>
          </p:nvSpPr>
          <p:spPr bwMode="auto">
            <a:xfrm>
              <a:off x="4143372" y="4286256"/>
              <a:ext cx="500066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>
                  <a:solidFill>
                    <a:srgbClr val="FF0000"/>
                  </a:solidFill>
                </a:rPr>
                <a:t>a</a:t>
              </a:r>
            </a:p>
          </p:txBody>
        </p:sp>
      </p:grpSp>
      <p:grpSp>
        <p:nvGrpSpPr>
          <p:cNvPr id="6" name="Skupina 111"/>
          <p:cNvGrpSpPr>
            <a:grpSpLocks/>
          </p:cNvGrpSpPr>
          <p:nvPr/>
        </p:nvGrpSpPr>
        <p:grpSpPr bwMode="auto">
          <a:xfrm>
            <a:off x="4214813" y="2428875"/>
            <a:ext cx="4714875" cy="4214813"/>
            <a:chOff x="4214810" y="2428868"/>
            <a:chExt cx="4714908" cy="4214842"/>
          </a:xfrm>
        </p:grpSpPr>
        <p:sp>
          <p:nvSpPr>
            <p:cNvPr id="11287" name="TextovéPole 58"/>
            <p:cNvSpPr txBox="1">
              <a:spLocks noChangeArrowheads="1"/>
            </p:cNvSpPr>
            <p:nvPr/>
          </p:nvSpPr>
          <p:spPr bwMode="auto">
            <a:xfrm>
              <a:off x="8429652" y="3571876"/>
              <a:ext cx="500066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>
                  <a:solidFill>
                    <a:srgbClr val="0000FF"/>
                  </a:solidFill>
                </a:rPr>
                <a:t>k</a:t>
              </a:r>
            </a:p>
          </p:txBody>
        </p:sp>
        <p:sp>
          <p:nvSpPr>
            <p:cNvPr id="26" name="Elipsa 25"/>
            <p:cNvSpPr/>
            <p:nvPr/>
          </p:nvSpPr>
          <p:spPr>
            <a:xfrm>
              <a:off x="4214810" y="2428868"/>
              <a:ext cx="4214841" cy="4214842"/>
            </a:xfrm>
            <a:prstGeom prst="ellipse">
              <a:avLst/>
            </a:prstGeom>
            <a:noFill/>
            <a:ln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7" name="Skupina 106"/>
          <p:cNvGrpSpPr>
            <a:grpSpLocks/>
          </p:cNvGrpSpPr>
          <p:nvPr/>
        </p:nvGrpSpPr>
        <p:grpSpPr bwMode="auto">
          <a:xfrm>
            <a:off x="4000500" y="3000375"/>
            <a:ext cx="4714875" cy="2881313"/>
            <a:chOff x="4000496" y="3000372"/>
            <a:chExt cx="4714908" cy="2880674"/>
          </a:xfrm>
        </p:grpSpPr>
        <p:sp>
          <p:nvSpPr>
            <p:cNvPr id="11284" name="TextovéPole 43"/>
            <p:cNvSpPr txBox="1">
              <a:spLocks noChangeArrowheads="1"/>
            </p:cNvSpPr>
            <p:nvPr/>
          </p:nvSpPr>
          <p:spPr bwMode="auto">
            <a:xfrm>
              <a:off x="8215338" y="5357826"/>
              <a:ext cx="500066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/>
                <a:t>A</a:t>
              </a:r>
            </a:p>
          </p:txBody>
        </p:sp>
        <p:sp>
          <p:nvSpPr>
            <p:cNvPr id="11285" name="TextovéPole 44"/>
            <p:cNvSpPr txBox="1">
              <a:spLocks noChangeArrowheads="1"/>
            </p:cNvSpPr>
            <p:nvPr/>
          </p:nvSpPr>
          <p:spPr bwMode="auto">
            <a:xfrm>
              <a:off x="4000496" y="3000372"/>
              <a:ext cx="500066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/>
                <a:t>B</a:t>
              </a:r>
            </a:p>
          </p:txBody>
        </p:sp>
        <p:cxnSp>
          <p:nvCxnSpPr>
            <p:cNvPr id="57" name="Přímá spojovací čára 56"/>
            <p:cNvCxnSpPr>
              <a:endCxn id="42" idx="4"/>
            </p:cNvCxnSpPr>
            <p:nvPr/>
          </p:nvCxnSpPr>
          <p:spPr>
            <a:xfrm>
              <a:off x="4500563" y="3500324"/>
              <a:ext cx="3643337" cy="1999806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5" name="TextovéPole 94"/>
          <p:cNvSpPr txBox="1">
            <a:spLocks noChangeArrowheads="1"/>
          </p:cNvSpPr>
          <p:nvPr/>
        </p:nvSpPr>
        <p:spPr bwMode="auto">
          <a:xfrm>
            <a:off x="3857625" y="5572125"/>
            <a:ext cx="5000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C</a:t>
            </a:r>
          </a:p>
        </p:txBody>
      </p:sp>
      <p:grpSp>
        <p:nvGrpSpPr>
          <p:cNvPr id="8" name="Skupina 109"/>
          <p:cNvGrpSpPr>
            <a:grpSpLocks/>
          </p:cNvGrpSpPr>
          <p:nvPr/>
        </p:nvGrpSpPr>
        <p:grpSpPr bwMode="auto">
          <a:xfrm>
            <a:off x="2500313" y="1571625"/>
            <a:ext cx="3929062" cy="3929063"/>
            <a:chOff x="2500298" y="1571612"/>
            <a:chExt cx="3929090" cy="3929090"/>
          </a:xfrm>
        </p:grpSpPr>
        <p:sp>
          <p:nvSpPr>
            <p:cNvPr id="11281" name="TextovéPole 95"/>
            <p:cNvSpPr txBox="1">
              <a:spLocks noChangeArrowheads="1"/>
            </p:cNvSpPr>
            <p:nvPr/>
          </p:nvSpPr>
          <p:spPr bwMode="auto">
            <a:xfrm>
              <a:off x="3071802" y="3571876"/>
              <a:ext cx="500066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/>
                <a:t>a</a:t>
              </a:r>
            </a:p>
          </p:txBody>
        </p:sp>
        <p:sp>
          <p:nvSpPr>
            <p:cNvPr id="61" name="Elipsa 60"/>
            <p:cNvSpPr/>
            <p:nvPr/>
          </p:nvSpPr>
          <p:spPr>
            <a:xfrm>
              <a:off x="2500298" y="1571612"/>
              <a:ext cx="3929090" cy="3929090"/>
            </a:xfrm>
            <a:prstGeom prst="ellipse">
              <a:avLst/>
            </a:prstGeom>
            <a:noFill/>
            <a:ln>
              <a:solidFill>
                <a:schemeClr val="tx1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92" name="Přímá spojovací šipka 91"/>
            <p:cNvCxnSpPr/>
            <p:nvPr/>
          </p:nvCxnSpPr>
          <p:spPr>
            <a:xfrm rot="10800000" flipV="1">
              <a:off x="2714612" y="3500438"/>
              <a:ext cx="1785951" cy="857256"/>
            </a:xfrm>
            <a:prstGeom prst="straightConnector1">
              <a:avLst/>
            </a:prstGeom>
            <a:ln>
              <a:solidFill>
                <a:schemeClr val="tx1"/>
              </a:solidFill>
              <a:prstDash val="sys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113"/>
          <p:cNvSpPr txBox="1">
            <a:spLocks noChangeArrowheads="1"/>
          </p:cNvSpPr>
          <p:nvPr/>
        </p:nvSpPr>
        <p:spPr bwMode="auto">
          <a:xfrm>
            <a:off x="6357938" y="2928938"/>
            <a:ext cx="5000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a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8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13" y="5072063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571500" y="642938"/>
            <a:ext cx="8358188" cy="12001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2400" b="1"/>
              <a:t>Sestroj pravoúhlý trojúhelník ABC s přeponou c = 6 cm</a:t>
            </a:r>
          </a:p>
          <a:p>
            <a:r>
              <a:rPr lang="cs-CZ" sz="2400" b="1"/>
              <a:t>a úhlem </a:t>
            </a:r>
            <a:r>
              <a:rPr lang="el-GR" sz="2400" b="1">
                <a:latin typeface="Cambria Math" pitchFamily="18" charset="0"/>
              </a:rPr>
              <a:t>β</a:t>
            </a:r>
            <a:r>
              <a:rPr lang="cs-CZ" sz="2400" b="1">
                <a:latin typeface="Cambria Math" pitchFamily="18" charset="0"/>
              </a:rPr>
              <a:t> = </a:t>
            </a:r>
            <a:r>
              <a:rPr lang="cs-CZ" sz="2400" b="1"/>
              <a:t>75°.</a:t>
            </a:r>
          </a:p>
          <a:p>
            <a:r>
              <a:rPr lang="cs-CZ" sz="2400" b="1"/>
              <a:t>Náčrtek</a:t>
            </a:r>
          </a:p>
        </p:txBody>
      </p:sp>
      <p:sp>
        <p:nvSpPr>
          <p:cNvPr id="42" name="Pravoúhlý trojúhelník 41"/>
          <p:cNvSpPr/>
          <p:nvPr/>
        </p:nvSpPr>
        <p:spPr>
          <a:xfrm rot="8991952">
            <a:off x="2898775" y="3279775"/>
            <a:ext cx="3643313" cy="2000250"/>
          </a:xfrm>
          <a:prstGeom prst="rtTriangl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295" name="TextovéPole 45"/>
          <p:cNvSpPr txBox="1">
            <a:spLocks noChangeArrowheads="1"/>
          </p:cNvSpPr>
          <p:nvPr/>
        </p:nvSpPr>
        <p:spPr bwMode="auto">
          <a:xfrm>
            <a:off x="4714875" y="4286250"/>
            <a:ext cx="5000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c</a:t>
            </a:r>
          </a:p>
        </p:txBody>
      </p:sp>
      <p:sp>
        <p:nvSpPr>
          <p:cNvPr id="12296" name="TextovéPole 48"/>
          <p:cNvSpPr txBox="1">
            <a:spLocks noChangeArrowheads="1"/>
          </p:cNvSpPr>
          <p:nvPr/>
        </p:nvSpPr>
        <p:spPr bwMode="auto">
          <a:xfrm>
            <a:off x="3714750" y="2928938"/>
            <a:ext cx="5000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b</a:t>
            </a:r>
          </a:p>
        </p:txBody>
      </p:sp>
      <p:sp>
        <p:nvSpPr>
          <p:cNvPr id="12299" name="TextovéPole 94"/>
          <p:cNvSpPr txBox="1">
            <a:spLocks noChangeArrowheads="1"/>
          </p:cNvSpPr>
          <p:nvPr/>
        </p:nvSpPr>
        <p:spPr bwMode="auto">
          <a:xfrm>
            <a:off x="5643563" y="1928813"/>
            <a:ext cx="5000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C</a:t>
            </a:r>
          </a:p>
        </p:txBody>
      </p:sp>
      <p:sp>
        <p:nvSpPr>
          <p:cNvPr id="12300" name="TextovéPole 30"/>
          <p:cNvSpPr txBox="1">
            <a:spLocks noChangeArrowheads="1"/>
          </p:cNvSpPr>
          <p:nvPr/>
        </p:nvSpPr>
        <p:spPr bwMode="auto">
          <a:xfrm>
            <a:off x="2214563" y="4357688"/>
            <a:ext cx="5000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A</a:t>
            </a:r>
          </a:p>
        </p:txBody>
      </p:sp>
      <p:sp>
        <p:nvSpPr>
          <p:cNvPr id="12301" name="TextovéPole 31"/>
          <p:cNvSpPr txBox="1">
            <a:spLocks noChangeArrowheads="1"/>
          </p:cNvSpPr>
          <p:nvPr/>
        </p:nvSpPr>
        <p:spPr bwMode="auto">
          <a:xfrm>
            <a:off x="6786563" y="4143375"/>
            <a:ext cx="5000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B</a:t>
            </a:r>
          </a:p>
        </p:txBody>
      </p:sp>
      <p:grpSp>
        <p:nvGrpSpPr>
          <p:cNvPr id="18" name="Skupina 17"/>
          <p:cNvGrpSpPr/>
          <p:nvPr/>
        </p:nvGrpSpPr>
        <p:grpSpPr>
          <a:xfrm>
            <a:off x="6286512" y="3786190"/>
            <a:ext cx="428625" cy="523875"/>
            <a:chOff x="6286512" y="3786190"/>
            <a:chExt cx="428625" cy="523875"/>
          </a:xfrm>
        </p:grpSpPr>
        <p:sp>
          <p:nvSpPr>
            <p:cNvPr id="33" name="Oblouk 32"/>
            <p:cNvSpPr/>
            <p:nvPr/>
          </p:nvSpPr>
          <p:spPr>
            <a:xfrm rot="15945608">
              <a:off x="6293644" y="3879057"/>
              <a:ext cx="414337" cy="400050"/>
            </a:xfrm>
            <a:prstGeom prst="arc">
              <a:avLst>
                <a:gd name="adj1" fmla="val 14648024"/>
                <a:gd name="adj2" fmla="val 1585190"/>
              </a:avLst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303" name="Obdélník 33"/>
            <p:cNvSpPr>
              <a:spLocks noChangeArrowheads="1"/>
            </p:cNvSpPr>
            <p:nvPr/>
          </p:nvSpPr>
          <p:spPr bwMode="auto">
            <a:xfrm>
              <a:off x="6286512" y="3786190"/>
              <a:ext cx="428625" cy="523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l-GR" sz="2800" b="1" dirty="0">
                  <a:solidFill>
                    <a:srgbClr val="FF0000"/>
                  </a:solidFill>
                  <a:latin typeface="Cambria Math" pitchFamily="18" charset="0"/>
                </a:rPr>
                <a:t>β</a:t>
              </a:r>
              <a:endParaRPr lang="cs-CZ" sz="28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2643188" y="2460625"/>
            <a:ext cx="4143375" cy="1868488"/>
            <a:chOff x="2643188" y="2460625"/>
            <a:chExt cx="4143375" cy="1868488"/>
          </a:xfrm>
        </p:grpSpPr>
        <p:sp>
          <p:nvSpPr>
            <p:cNvPr id="51" name="Oblouk 50"/>
            <p:cNvSpPr/>
            <p:nvPr/>
          </p:nvSpPr>
          <p:spPr>
            <a:xfrm rot="8522432">
              <a:off x="5532438" y="2460625"/>
              <a:ext cx="414337" cy="400050"/>
            </a:xfrm>
            <a:prstGeom prst="arc">
              <a:avLst>
                <a:gd name="adj1" fmla="val 14648024"/>
                <a:gd name="adj2" fmla="val 1818959"/>
              </a:avLst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5" name="Elipsa 54"/>
            <p:cNvSpPr/>
            <p:nvPr/>
          </p:nvSpPr>
          <p:spPr>
            <a:xfrm rot="4439401">
              <a:off x="5684838" y="2682875"/>
              <a:ext cx="55562" cy="52388"/>
            </a:xfrm>
            <a:prstGeom prst="ellipse">
              <a:avLst/>
            </a:prstGeom>
            <a:solidFill>
              <a:srgbClr val="FF0000"/>
            </a:solidFill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36" name="Přímá spojovací čára 35"/>
            <p:cNvCxnSpPr>
              <a:stCxn id="42" idx="4"/>
            </p:cNvCxnSpPr>
            <p:nvPr/>
          </p:nvCxnSpPr>
          <p:spPr>
            <a:xfrm rot="5400000" flipH="1" flipV="1">
              <a:off x="4657726" y="2200275"/>
              <a:ext cx="114300" cy="4143375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8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13" y="5072063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571500" y="642938"/>
            <a:ext cx="8358188" cy="12001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2400" b="1"/>
              <a:t>Sestroj pravoúhlý trojúhelník ABC s přeponou c = 6 cm</a:t>
            </a:r>
          </a:p>
          <a:p>
            <a:r>
              <a:rPr lang="cs-CZ" sz="2400" b="1"/>
              <a:t>a úhlem </a:t>
            </a:r>
            <a:r>
              <a:rPr lang="el-GR" sz="2400" b="1">
                <a:latin typeface="Cambria Math" pitchFamily="18" charset="0"/>
              </a:rPr>
              <a:t>β</a:t>
            </a:r>
            <a:r>
              <a:rPr lang="cs-CZ" sz="2400" b="1">
                <a:latin typeface="Cambria Math" pitchFamily="18" charset="0"/>
              </a:rPr>
              <a:t> = </a:t>
            </a:r>
            <a:r>
              <a:rPr lang="cs-CZ" sz="2400" b="1"/>
              <a:t>75°.</a:t>
            </a:r>
          </a:p>
          <a:p>
            <a:r>
              <a:rPr lang="cs-CZ" sz="2400" b="1"/>
              <a:t>Postup konstrukce</a:t>
            </a:r>
          </a:p>
        </p:txBody>
      </p:sp>
      <p:grpSp>
        <p:nvGrpSpPr>
          <p:cNvPr id="3" name="Skupina 47"/>
          <p:cNvGrpSpPr>
            <a:grpSpLocks/>
          </p:cNvGrpSpPr>
          <p:nvPr/>
        </p:nvGrpSpPr>
        <p:grpSpPr bwMode="auto">
          <a:xfrm>
            <a:off x="2643188" y="2143125"/>
            <a:ext cx="4500562" cy="3929063"/>
            <a:chOff x="2643174" y="2143116"/>
            <a:chExt cx="4500594" cy="3929090"/>
          </a:xfrm>
        </p:grpSpPr>
        <p:sp>
          <p:nvSpPr>
            <p:cNvPr id="13337" name="TextovéPole 45"/>
            <p:cNvSpPr txBox="1">
              <a:spLocks noChangeArrowheads="1"/>
            </p:cNvSpPr>
            <p:nvPr/>
          </p:nvSpPr>
          <p:spPr bwMode="auto">
            <a:xfrm>
              <a:off x="6643702" y="4786322"/>
              <a:ext cx="500066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>
                  <a:solidFill>
                    <a:srgbClr val="0000FF"/>
                  </a:solidFill>
                </a:rPr>
                <a:t>k</a:t>
              </a:r>
            </a:p>
          </p:txBody>
        </p:sp>
        <p:sp>
          <p:nvSpPr>
            <p:cNvPr id="39" name="Elipsa 38"/>
            <p:cNvSpPr/>
            <p:nvPr/>
          </p:nvSpPr>
          <p:spPr>
            <a:xfrm>
              <a:off x="2643174" y="2143116"/>
              <a:ext cx="4143404" cy="3929090"/>
            </a:xfrm>
            <a:prstGeom prst="ellipse">
              <a:avLst/>
            </a:prstGeom>
            <a:noFill/>
            <a:ln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4" name="Skupina 42"/>
          <p:cNvGrpSpPr>
            <a:grpSpLocks/>
          </p:cNvGrpSpPr>
          <p:nvPr/>
        </p:nvGrpSpPr>
        <p:grpSpPr bwMode="auto">
          <a:xfrm>
            <a:off x="2071688" y="4000500"/>
            <a:ext cx="5286375" cy="666750"/>
            <a:chOff x="2071670" y="4000504"/>
            <a:chExt cx="5286412" cy="666096"/>
          </a:xfrm>
        </p:grpSpPr>
        <p:sp>
          <p:nvSpPr>
            <p:cNvPr id="13334" name="TextovéPole 94"/>
            <p:cNvSpPr txBox="1">
              <a:spLocks noChangeArrowheads="1"/>
            </p:cNvSpPr>
            <p:nvPr/>
          </p:nvSpPr>
          <p:spPr bwMode="auto">
            <a:xfrm>
              <a:off x="2071670" y="4143380"/>
              <a:ext cx="500066" cy="523220"/>
            </a:xfrm>
            <a:prstGeom prst="rect">
              <a:avLst/>
            </a:prstGeom>
            <a:noFill/>
            <a:ln w="57150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/>
                <a:t>A</a:t>
              </a:r>
            </a:p>
          </p:txBody>
        </p:sp>
        <p:sp>
          <p:nvSpPr>
            <p:cNvPr id="13335" name="TextovéPole 34"/>
            <p:cNvSpPr txBox="1">
              <a:spLocks noChangeArrowheads="1"/>
            </p:cNvSpPr>
            <p:nvPr/>
          </p:nvSpPr>
          <p:spPr bwMode="auto">
            <a:xfrm>
              <a:off x="6858016" y="4000504"/>
              <a:ext cx="500066" cy="523220"/>
            </a:xfrm>
            <a:prstGeom prst="rect">
              <a:avLst/>
            </a:prstGeom>
            <a:noFill/>
            <a:ln w="57150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/>
                <a:t>B</a:t>
              </a:r>
            </a:p>
          </p:txBody>
        </p:sp>
        <p:cxnSp>
          <p:nvCxnSpPr>
            <p:cNvPr id="34" name="Přímá spojovací čára 33"/>
            <p:cNvCxnSpPr>
              <a:endCxn id="32" idx="0"/>
            </p:cNvCxnSpPr>
            <p:nvPr/>
          </p:nvCxnSpPr>
          <p:spPr>
            <a:xfrm rot="5400000" flipH="1" flipV="1">
              <a:off x="4671268" y="2202372"/>
              <a:ext cx="98328" cy="4154516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" name="Skupina 46"/>
          <p:cNvGrpSpPr>
            <a:grpSpLocks/>
          </p:cNvGrpSpPr>
          <p:nvPr/>
        </p:nvGrpSpPr>
        <p:grpSpPr bwMode="auto">
          <a:xfrm>
            <a:off x="4714875" y="4143375"/>
            <a:ext cx="571500" cy="738188"/>
            <a:chOff x="4714876" y="4143380"/>
            <a:chExt cx="571504" cy="737534"/>
          </a:xfrm>
        </p:grpSpPr>
        <p:sp>
          <p:nvSpPr>
            <p:cNvPr id="13332" name="TextovéPole 59"/>
            <p:cNvSpPr txBox="1">
              <a:spLocks noChangeArrowheads="1"/>
            </p:cNvSpPr>
            <p:nvPr/>
          </p:nvSpPr>
          <p:spPr bwMode="auto">
            <a:xfrm>
              <a:off x="4786314" y="4357694"/>
              <a:ext cx="500066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/>
                <a:t>S</a:t>
              </a:r>
            </a:p>
          </p:txBody>
        </p:sp>
        <p:cxnSp>
          <p:nvCxnSpPr>
            <p:cNvPr id="53" name="Přímá spojovací čára 52"/>
            <p:cNvCxnSpPr/>
            <p:nvPr/>
          </p:nvCxnSpPr>
          <p:spPr>
            <a:xfrm rot="5400000">
              <a:off x="4607814" y="4250442"/>
              <a:ext cx="214123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Skupina 63"/>
          <p:cNvGrpSpPr>
            <a:grpSpLocks/>
          </p:cNvGrpSpPr>
          <p:nvPr/>
        </p:nvGrpSpPr>
        <p:grpSpPr bwMode="auto">
          <a:xfrm>
            <a:off x="5000625" y="1000125"/>
            <a:ext cx="1785938" cy="3305175"/>
            <a:chOff x="5000628" y="1000108"/>
            <a:chExt cx="1785953" cy="3304685"/>
          </a:xfrm>
        </p:grpSpPr>
        <p:sp>
          <p:nvSpPr>
            <p:cNvPr id="51" name="Oblouk 50"/>
            <p:cNvSpPr/>
            <p:nvPr/>
          </p:nvSpPr>
          <p:spPr>
            <a:xfrm rot="16200000">
              <a:off x="6312740" y="3897629"/>
              <a:ext cx="414276" cy="400053"/>
            </a:xfrm>
            <a:prstGeom prst="arc">
              <a:avLst>
                <a:gd name="adj1" fmla="val 14648024"/>
                <a:gd name="adj2" fmla="val 1818959"/>
              </a:avLst>
            </a:pr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56" name="Přímá spojovací čára 55"/>
            <p:cNvCxnSpPr/>
            <p:nvPr/>
          </p:nvCxnSpPr>
          <p:spPr>
            <a:xfrm rot="16200000" flipV="1">
              <a:off x="4286499" y="1714237"/>
              <a:ext cx="3214211" cy="1785953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331" name="Obdélník 62"/>
            <p:cNvSpPr>
              <a:spLocks noChangeArrowheads="1"/>
            </p:cNvSpPr>
            <p:nvPr/>
          </p:nvSpPr>
          <p:spPr bwMode="auto">
            <a:xfrm>
              <a:off x="6357950" y="3857628"/>
              <a:ext cx="324128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l-GR" sz="2000" b="1">
                  <a:solidFill>
                    <a:srgbClr val="00B050"/>
                  </a:solidFill>
                  <a:latin typeface="Cambria Math" pitchFamily="18" charset="0"/>
                </a:rPr>
                <a:t>β</a:t>
              </a:r>
              <a:endParaRPr lang="cs-CZ" sz="2000">
                <a:solidFill>
                  <a:srgbClr val="00B050"/>
                </a:solidFill>
              </a:endParaRPr>
            </a:p>
          </p:txBody>
        </p:sp>
      </p:grpSp>
      <p:grpSp>
        <p:nvGrpSpPr>
          <p:cNvPr id="7" name="Skupina 89"/>
          <p:cNvGrpSpPr>
            <a:grpSpLocks/>
          </p:cNvGrpSpPr>
          <p:nvPr/>
        </p:nvGrpSpPr>
        <p:grpSpPr bwMode="auto">
          <a:xfrm>
            <a:off x="5494338" y="2000250"/>
            <a:ext cx="792162" cy="896938"/>
            <a:chOff x="5493627" y="2000240"/>
            <a:chExt cx="792885" cy="896485"/>
          </a:xfrm>
        </p:grpSpPr>
        <p:grpSp>
          <p:nvGrpSpPr>
            <p:cNvPr id="13325" name="Skupina 88"/>
            <p:cNvGrpSpPr>
              <a:grpSpLocks/>
            </p:cNvGrpSpPr>
            <p:nvPr/>
          </p:nvGrpSpPr>
          <p:grpSpPr bwMode="auto">
            <a:xfrm rot="9323922">
              <a:off x="5493627" y="2497049"/>
              <a:ext cx="414703" cy="399676"/>
              <a:chOff x="8266257" y="5482174"/>
              <a:chExt cx="414703" cy="399676"/>
            </a:xfrm>
          </p:grpSpPr>
          <p:sp>
            <p:nvSpPr>
              <p:cNvPr id="50" name="Oblouk 49"/>
              <p:cNvSpPr/>
              <p:nvPr/>
            </p:nvSpPr>
            <p:spPr>
              <a:xfrm rot="20778821">
                <a:off x="8266210" y="5482164"/>
                <a:ext cx="414715" cy="399848"/>
              </a:xfrm>
              <a:prstGeom prst="arc">
                <a:avLst>
                  <a:gd name="adj1" fmla="val 14648024"/>
                  <a:gd name="adj2" fmla="val 1818959"/>
                </a:avLst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52" name="Elipsa 51"/>
              <p:cNvSpPr/>
              <p:nvPr/>
            </p:nvSpPr>
            <p:spPr>
              <a:xfrm rot="16695790">
                <a:off x="8488490" y="5626447"/>
                <a:ext cx="55535" cy="50846"/>
              </a:xfrm>
              <a:prstGeom prst="ellipse">
                <a:avLst/>
              </a:prstGeom>
              <a:solidFill>
                <a:srgbClr val="FF0000"/>
              </a:solidFill>
              <a:ln w="38100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13326" name="TextovéPole 64"/>
            <p:cNvSpPr txBox="1">
              <a:spLocks noChangeArrowheads="1"/>
            </p:cNvSpPr>
            <p:nvPr/>
          </p:nvSpPr>
          <p:spPr bwMode="auto">
            <a:xfrm>
              <a:off x="5786446" y="2000240"/>
              <a:ext cx="500066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/>
                <a:t>C</a:t>
              </a:r>
            </a:p>
          </p:txBody>
        </p:sp>
      </p:grpSp>
      <p:cxnSp>
        <p:nvCxnSpPr>
          <p:cNvPr id="72" name="Přímá spojovací čára 71"/>
          <p:cNvCxnSpPr/>
          <p:nvPr/>
        </p:nvCxnSpPr>
        <p:spPr>
          <a:xfrm rot="10800000" flipV="1">
            <a:off x="2714612" y="2500306"/>
            <a:ext cx="3071834" cy="178594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ovací čára 73"/>
          <p:cNvCxnSpPr/>
          <p:nvPr/>
        </p:nvCxnSpPr>
        <p:spPr>
          <a:xfrm rot="5280000" flipH="1">
            <a:off x="5384800" y="2878138"/>
            <a:ext cx="1801813" cy="93503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8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13" y="5072063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571500" y="642938"/>
            <a:ext cx="8358188" cy="12001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cap="all" dirty="0"/>
              <a:t>S</a:t>
            </a:r>
            <a:r>
              <a:rPr lang="cs-CZ" sz="2400" b="1" dirty="0"/>
              <a:t>estroj tečnu </a:t>
            </a:r>
            <a:r>
              <a:rPr lang="cs-CZ" sz="2400" b="1" i="1" dirty="0"/>
              <a:t>t</a:t>
            </a:r>
            <a:r>
              <a:rPr lang="cs-CZ" sz="2400" b="1" dirty="0"/>
              <a:t> ke kružnici </a:t>
            </a:r>
            <a:r>
              <a:rPr lang="cs-CZ" sz="2400" b="1" i="1" dirty="0"/>
              <a:t>k</a:t>
            </a:r>
            <a:r>
              <a:rPr lang="cs-CZ" sz="2400" b="1" dirty="0"/>
              <a:t> tak, aby </a:t>
            </a:r>
            <a:r>
              <a:rPr lang="cs-CZ" sz="2400" b="1" i="1" dirty="0"/>
              <a:t>t</a:t>
            </a:r>
            <a:r>
              <a:rPr lang="cs-CZ" sz="2400" b="1" dirty="0"/>
              <a:t> procházela bodem </a:t>
            </a:r>
            <a:r>
              <a:rPr lang="cs-CZ" sz="2400" b="1" i="1" dirty="0"/>
              <a:t>X</a:t>
            </a:r>
            <a:r>
              <a:rPr lang="cs-CZ" sz="2400" b="1" dirty="0"/>
              <a:t>, který neleží na kružnici </a:t>
            </a:r>
            <a:r>
              <a:rPr lang="cs-CZ" sz="2400" b="1" i="1" dirty="0"/>
              <a:t>k.</a:t>
            </a:r>
          </a:p>
          <a:p>
            <a:pPr>
              <a:defRPr/>
            </a:pPr>
            <a:r>
              <a:rPr lang="cs-CZ" sz="2400" b="1" dirty="0"/>
              <a:t>Náčrtek</a:t>
            </a:r>
          </a:p>
        </p:txBody>
      </p:sp>
      <p:sp>
        <p:nvSpPr>
          <p:cNvPr id="27" name="Elipsa 26"/>
          <p:cNvSpPr/>
          <p:nvPr/>
        </p:nvSpPr>
        <p:spPr>
          <a:xfrm>
            <a:off x="785813" y="2643188"/>
            <a:ext cx="2357437" cy="2357437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14342" name="Skupina 42"/>
          <p:cNvGrpSpPr>
            <a:grpSpLocks/>
          </p:cNvGrpSpPr>
          <p:nvPr/>
        </p:nvGrpSpPr>
        <p:grpSpPr bwMode="auto">
          <a:xfrm>
            <a:off x="1860550" y="3714750"/>
            <a:ext cx="215900" cy="215900"/>
            <a:chOff x="1861200" y="3714752"/>
            <a:chExt cx="215108" cy="215108"/>
          </a:xfrm>
        </p:grpSpPr>
        <p:cxnSp>
          <p:nvCxnSpPr>
            <p:cNvPr id="36" name="Přímá spojovací čára 35"/>
            <p:cNvCxnSpPr/>
            <p:nvPr/>
          </p:nvCxnSpPr>
          <p:spPr>
            <a:xfrm rot="5400000">
              <a:off x="1854083" y="3821515"/>
              <a:ext cx="215108" cy="1581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ovací čára 37"/>
            <p:cNvCxnSpPr/>
            <p:nvPr/>
          </p:nvCxnSpPr>
          <p:spPr>
            <a:xfrm>
              <a:off x="1861200" y="3822306"/>
              <a:ext cx="215108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343" name="TextovéPole 40"/>
          <p:cNvSpPr txBox="1">
            <a:spLocks noChangeArrowheads="1"/>
          </p:cNvSpPr>
          <p:nvPr/>
        </p:nvSpPr>
        <p:spPr bwMode="auto">
          <a:xfrm>
            <a:off x="1571625" y="3857625"/>
            <a:ext cx="357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/>
              <a:t>S</a:t>
            </a:r>
          </a:p>
        </p:txBody>
      </p:sp>
      <p:grpSp>
        <p:nvGrpSpPr>
          <p:cNvPr id="14344" name="Skupina 43"/>
          <p:cNvGrpSpPr>
            <a:grpSpLocks/>
          </p:cNvGrpSpPr>
          <p:nvPr/>
        </p:nvGrpSpPr>
        <p:grpSpPr bwMode="auto">
          <a:xfrm>
            <a:off x="6215063" y="3714750"/>
            <a:ext cx="215900" cy="215900"/>
            <a:chOff x="1861200" y="3714752"/>
            <a:chExt cx="215108" cy="215108"/>
          </a:xfrm>
        </p:grpSpPr>
        <p:cxnSp>
          <p:nvCxnSpPr>
            <p:cNvPr id="45" name="Přímá spojovací čára 44"/>
            <p:cNvCxnSpPr/>
            <p:nvPr/>
          </p:nvCxnSpPr>
          <p:spPr>
            <a:xfrm rot="5400000">
              <a:off x="1854082" y="3821515"/>
              <a:ext cx="215108" cy="1582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ovací čára 46"/>
            <p:cNvCxnSpPr/>
            <p:nvPr/>
          </p:nvCxnSpPr>
          <p:spPr>
            <a:xfrm>
              <a:off x="1861200" y="3822306"/>
              <a:ext cx="215108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345" name="TextovéPole 47"/>
          <p:cNvSpPr txBox="1">
            <a:spLocks noChangeArrowheads="1"/>
          </p:cNvSpPr>
          <p:nvPr/>
        </p:nvSpPr>
        <p:spPr bwMode="auto">
          <a:xfrm>
            <a:off x="6143625" y="4000500"/>
            <a:ext cx="357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/>
              <a:t>X</a:t>
            </a:r>
          </a:p>
        </p:txBody>
      </p:sp>
      <p:cxnSp>
        <p:nvCxnSpPr>
          <p:cNvPr id="54" name="Přímá spojovací čára 53"/>
          <p:cNvCxnSpPr/>
          <p:nvPr/>
        </p:nvCxnSpPr>
        <p:spPr>
          <a:xfrm rot="10800000">
            <a:off x="928688" y="2286000"/>
            <a:ext cx="6927850" cy="1978025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TextovéPole 57"/>
          <p:cNvSpPr txBox="1"/>
          <p:nvPr/>
        </p:nvSpPr>
        <p:spPr>
          <a:xfrm>
            <a:off x="7500938" y="3571875"/>
            <a:ext cx="500062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8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13" y="5072063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571500" y="642938"/>
            <a:ext cx="8358188" cy="12001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cap="all" dirty="0"/>
              <a:t>S</a:t>
            </a:r>
            <a:r>
              <a:rPr lang="cs-CZ" sz="2400" b="1" dirty="0"/>
              <a:t>estroj tečnu </a:t>
            </a:r>
            <a:r>
              <a:rPr lang="cs-CZ" sz="2400" b="1" i="1" dirty="0"/>
              <a:t>t</a:t>
            </a:r>
            <a:r>
              <a:rPr lang="cs-CZ" sz="2400" b="1" dirty="0"/>
              <a:t> ke kružnici </a:t>
            </a:r>
            <a:r>
              <a:rPr lang="cs-CZ" sz="2400" b="1" i="1" dirty="0"/>
              <a:t>k</a:t>
            </a:r>
            <a:r>
              <a:rPr lang="cs-CZ" sz="2400" b="1" dirty="0"/>
              <a:t> tak, aby </a:t>
            </a:r>
            <a:r>
              <a:rPr lang="cs-CZ" sz="2400" b="1" i="1" dirty="0"/>
              <a:t>t</a:t>
            </a:r>
            <a:r>
              <a:rPr lang="cs-CZ" sz="2400" b="1" dirty="0"/>
              <a:t> procházela bodem </a:t>
            </a:r>
            <a:r>
              <a:rPr lang="cs-CZ" sz="2400" b="1" i="1" dirty="0"/>
              <a:t>X</a:t>
            </a:r>
            <a:r>
              <a:rPr lang="cs-CZ" sz="2400" b="1" dirty="0"/>
              <a:t>, který neleží na kružnici </a:t>
            </a:r>
            <a:r>
              <a:rPr lang="cs-CZ" sz="2400" b="1" i="1" dirty="0"/>
              <a:t>k.</a:t>
            </a:r>
          </a:p>
          <a:p>
            <a:pPr>
              <a:defRPr/>
            </a:pPr>
            <a:r>
              <a:rPr lang="cs-CZ" sz="2400" b="1" dirty="0"/>
              <a:t>Postup konstrukce</a:t>
            </a:r>
          </a:p>
        </p:txBody>
      </p:sp>
      <p:sp>
        <p:nvSpPr>
          <p:cNvPr id="27" name="Elipsa 26"/>
          <p:cNvSpPr/>
          <p:nvPr/>
        </p:nvSpPr>
        <p:spPr>
          <a:xfrm>
            <a:off x="785813" y="2643188"/>
            <a:ext cx="2357437" cy="2357437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15366" name="Skupina 42"/>
          <p:cNvGrpSpPr>
            <a:grpSpLocks/>
          </p:cNvGrpSpPr>
          <p:nvPr/>
        </p:nvGrpSpPr>
        <p:grpSpPr bwMode="auto">
          <a:xfrm>
            <a:off x="1860550" y="3714750"/>
            <a:ext cx="215900" cy="215900"/>
            <a:chOff x="1861200" y="3714752"/>
            <a:chExt cx="215108" cy="215108"/>
          </a:xfrm>
        </p:grpSpPr>
        <p:cxnSp>
          <p:nvCxnSpPr>
            <p:cNvPr id="36" name="Přímá spojovací čára 35"/>
            <p:cNvCxnSpPr/>
            <p:nvPr/>
          </p:nvCxnSpPr>
          <p:spPr>
            <a:xfrm rot="5400000">
              <a:off x="1854083" y="3821515"/>
              <a:ext cx="215108" cy="1581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ovací čára 37"/>
            <p:cNvCxnSpPr/>
            <p:nvPr/>
          </p:nvCxnSpPr>
          <p:spPr>
            <a:xfrm>
              <a:off x="1861200" y="3822306"/>
              <a:ext cx="215108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367" name="TextovéPole 40"/>
          <p:cNvSpPr txBox="1">
            <a:spLocks noChangeArrowheads="1"/>
          </p:cNvSpPr>
          <p:nvPr/>
        </p:nvSpPr>
        <p:spPr bwMode="auto">
          <a:xfrm>
            <a:off x="1571625" y="3857625"/>
            <a:ext cx="357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/>
              <a:t>S</a:t>
            </a:r>
          </a:p>
        </p:txBody>
      </p:sp>
      <p:grpSp>
        <p:nvGrpSpPr>
          <p:cNvPr id="15368" name="Skupina 43"/>
          <p:cNvGrpSpPr>
            <a:grpSpLocks/>
          </p:cNvGrpSpPr>
          <p:nvPr/>
        </p:nvGrpSpPr>
        <p:grpSpPr bwMode="auto">
          <a:xfrm>
            <a:off x="6215063" y="3714750"/>
            <a:ext cx="215900" cy="215900"/>
            <a:chOff x="1861200" y="3714752"/>
            <a:chExt cx="215108" cy="215108"/>
          </a:xfrm>
        </p:grpSpPr>
        <p:cxnSp>
          <p:nvCxnSpPr>
            <p:cNvPr id="45" name="Přímá spojovací čára 44"/>
            <p:cNvCxnSpPr/>
            <p:nvPr/>
          </p:nvCxnSpPr>
          <p:spPr>
            <a:xfrm rot="5400000">
              <a:off x="1854082" y="3821515"/>
              <a:ext cx="215108" cy="1582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ovací čára 46"/>
            <p:cNvCxnSpPr/>
            <p:nvPr/>
          </p:nvCxnSpPr>
          <p:spPr>
            <a:xfrm>
              <a:off x="1861200" y="3822306"/>
              <a:ext cx="215108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369" name="TextovéPole 47"/>
          <p:cNvSpPr txBox="1">
            <a:spLocks noChangeArrowheads="1"/>
          </p:cNvSpPr>
          <p:nvPr/>
        </p:nvSpPr>
        <p:spPr bwMode="auto">
          <a:xfrm>
            <a:off x="6286500" y="4000500"/>
            <a:ext cx="357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/>
              <a:t>X</a:t>
            </a:r>
          </a:p>
        </p:txBody>
      </p:sp>
      <p:cxnSp>
        <p:nvCxnSpPr>
          <p:cNvPr id="54" name="Přímá spojovací čára 53"/>
          <p:cNvCxnSpPr/>
          <p:nvPr/>
        </p:nvCxnSpPr>
        <p:spPr>
          <a:xfrm rot="10800000">
            <a:off x="928688" y="2286000"/>
            <a:ext cx="6927850" cy="1978025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TextovéPole 57"/>
          <p:cNvSpPr txBox="1"/>
          <p:nvPr/>
        </p:nvSpPr>
        <p:spPr>
          <a:xfrm>
            <a:off x="7500938" y="3571875"/>
            <a:ext cx="500062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t</a:t>
            </a:r>
          </a:p>
        </p:txBody>
      </p:sp>
      <p:grpSp>
        <p:nvGrpSpPr>
          <p:cNvPr id="5" name="Skupina 39"/>
          <p:cNvGrpSpPr>
            <a:grpSpLocks/>
          </p:cNvGrpSpPr>
          <p:nvPr/>
        </p:nvGrpSpPr>
        <p:grpSpPr bwMode="auto">
          <a:xfrm>
            <a:off x="2143125" y="2071688"/>
            <a:ext cx="357188" cy="714375"/>
            <a:chOff x="2143108" y="2071678"/>
            <a:chExt cx="357190" cy="714380"/>
          </a:xfrm>
        </p:grpSpPr>
        <p:cxnSp>
          <p:nvCxnSpPr>
            <p:cNvPr id="17" name="Přímá spojovací čára 16"/>
            <p:cNvCxnSpPr/>
            <p:nvPr/>
          </p:nvCxnSpPr>
          <p:spPr>
            <a:xfrm rot="5400000">
              <a:off x="2214545" y="2643182"/>
              <a:ext cx="214315" cy="71438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385" name="TextovéPole 21"/>
            <p:cNvSpPr txBox="1">
              <a:spLocks noChangeArrowheads="1"/>
            </p:cNvSpPr>
            <p:nvPr/>
          </p:nvSpPr>
          <p:spPr bwMode="auto">
            <a:xfrm>
              <a:off x="2143108" y="2071678"/>
              <a:ext cx="357190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400" b="1">
                  <a:solidFill>
                    <a:srgbClr val="FF0000"/>
                  </a:solidFill>
                </a:rPr>
                <a:t>T</a:t>
              </a:r>
            </a:p>
          </p:txBody>
        </p:sp>
      </p:grpSp>
      <p:cxnSp>
        <p:nvCxnSpPr>
          <p:cNvPr id="24" name="Přímá spojovací čára 23"/>
          <p:cNvCxnSpPr/>
          <p:nvPr/>
        </p:nvCxnSpPr>
        <p:spPr>
          <a:xfrm rot="5940000" flipH="1" flipV="1">
            <a:off x="1191418" y="2605882"/>
            <a:ext cx="2214563" cy="32385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Skupina 49"/>
          <p:cNvGrpSpPr>
            <a:grpSpLocks/>
          </p:cNvGrpSpPr>
          <p:nvPr/>
        </p:nvGrpSpPr>
        <p:grpSpPr bwMode="auto">
          <a:xfrm rot="-2638720">
            <a:off x="2224088" y="2587625"/>
            <a:ext cx="414337" cy="400050"/>
            <a:chOff x="3641599" y="2074402"/>
            <a:chExt cx="414703" cy="399676"/>
          </a:xfrm>
        </p:grpSpPr>
        <p:sp>
          <p:nvSpPr>
            <p:cNvPr id="32" name="Oblouk 31"/>
            <p:cNvSpPr/>
            <p:nvPr/>
          </p:nvSpPr>
          <p:spPr>
            <a:xfrm rot="9111964">
              <a:off x="3642721" y="2074382"/>
              <a:ext cx="414703" cy="399676"/>
            </a:xfrm>
            <a:prstGeom prst="arc">
              <a:avLst>
                <a:gd name="adj1" fmla="val 14648024"/>
                <a:gd name="adj2" fmla="val 1818959"/>
              </a:avLst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3" name="Elipsa 32"/>
            <p:cNvSpPr/>
            <p:nvPr/>
          </p:nvSpPr>
          <p:spPr>
            <a:xfrm rot="5028933">
              <a:off x="3785748" y="2290375"/>
              <a:ext cx="57097" cy="50845"/>
            </a:xfrm>
            <a:prstGeom prst="ellipse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cxnSp>
        <p:nvCxnSpPr>
          <p:cNvPr id="35" name="Přímá spojovací čára 34"/>
          <p:cNvCxnSpPr>
            <a:stCxn id="42" idx="2"/>
          </p:cNvCxnSpPr>
          <p:nvPr/>
        </p:nvCxnSpPr>
        <p:spPr>
          <a:xfrm rot="10800000" flipH="1" flipV="1">
            <a:off x="1979613" y="3784600"/>
            <a:ext cx="4306887" cy="3810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" name="Skupina 55"/>
          <p:cNvGrpSpPr>
            <a:grpSpLocks/>
          </p:cNvGrpSpPr>
          <p:nvPr/>
        </p:nvGrpSpPr>
        <p:grpSpPr bwMode="auto">
          <a:xfrm>
            <a:off x="1979613" y="1714500"/>
            <a:ext cx="4878387" cy="4140200"/>
            <a:chOff x="1980000" y="1714488"/>
            <a:chExt cx="4878016" cy="4140000"/>
          </a:xfrm>
        </p:grpSpPr>
        <p:sp>
          <p:nvSpPr>
            <p:cNvPr id="42" name="Elipsa 41"/>
            <p:cNvSpPr>
              <a:spLocks noChangeAspect="1"/>
            </p:cNvSpPr>
            <p:nvPr/>
          </p:nvSpPr>
          <p:spPr>
            <a:xfrm>
              <a:off x="1980000" y="1714488"/>
              <a:ext cx="4320846" cy="4140000"/>
            </a:xfrm>
            <a:prstGeom prst="ellipse">
              <a:avLst/>
            </a:prstGeom>
            <a:noFill/>
            <a:ln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15378" name="Skupina 54"/>
            <p:cNvGrpSpPr>
              <a:grpSpLocks/>
            </p:cNvGrpSpPr>
            <p:nvPr/>
          </p:nvGrpSpPr>
          <p:grpSpPr bwMode="auto">
            <a:xfrm>
              <a:off x="3643306" y="3744326"/>
              <a:ext cx="567570" cy="574967"/>
              <a:chOff x="3643306" y="3744326"/>
              <a:chExt cx="567570" cy="574967"/>
            </a:xfrm>
          </p:grpSpPr>
          <p:cxnSp>
            <p:nvCxnSpPr>
              <p:cNvPr id="50" name="Přímá spojovací čára 49"/>
              <p:cNvCxnSpPr/>
              <p:nvPr/>
            </p:nvCxnSpPr>
            <p:spPr>
              <a:xfrm rot="18840000" flipH="1">
                <a:off x="4067401" y="3744805"/>
                <a:ext cx="142868" cy="142864"/>
              </a:xfrm>
              <a:prstGeom prst="line">
                <a:avLst/>
              </a:prstGeom>
              <a:ln w="28575">
                <a:solidFill>
                  <a:srgbClr val="0000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381" name="TextovéPole 51"/>
              <p:cNvSpPr txBox="1">
                <a:spLocks noChangeArrowheads="1"/>
              </p:cNvSpPr>
              <p:nvPr/>
            </p:nvSpPr>
            <p:spPr bwMode="auto">
              <a:xfrm>
                <a:off x="3643306" y="3857628"/>
                <a:ext cx="500066" cy="46166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 sz="2400" b="1">
                    <a:solidFill>
                      <a:srgbClr val="0000FF"/>
                    </a:solidFill>
                  </a:rPr>
                  <a:t>S</a:t>
                </a:r>
                <a:r>
                  <a:rPr lang="cs-CZ" sz="2400" b="1" baseline="-25000">
                    <a:solidFill>
                      <a:srgbClr val="0000FF"/>
                    </a:solidFill>
                  </a:rPr>
                  <a:t>k</a:t>
                </a:r>
                <a:endParaRPr lang="cs-CZ" sz="2400" b="1">
                  <a:solidFill>
                    <a:srgbClr val="0000FF"/>
                  </a:solidFill>
                </a:endParaRPr>
              </a:p>
            </p:txBody>
          </p:sp>
        </p:grpSp>
        <p:sp>
          <p:nvSpPr>
            <p:cNvPr id="15379" name="TextovéPole 52"/>
            <p:cNvSpPr txBox="1">
              <a:spLocks noChangeArrowheads="1"/>
            </p:cNvSpPr>
            <p:nvPr/>
          </p:nvSpPr>
          <p:spPr bwMode="auto">
            <a:xfrm>
              <a:off x="6357950" y="2928934"/>
              <a:ext cx="500066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>
                  <a:solidFill>
                    <a:srgbClr val="0000FF"/>
                  </a:solidFill>
                </a:rPr>
                <a:t>k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55"/>
          <p:cNvGrpSpPr>
            <a:grpSpLocks/>
          </p:cNvGrpSpPr>
          <p:nvPr/>
        </p:nvGrpSpPr>
        <p:grpSpPr bwMode="auto">
          <a:xfrm>
            <a:off x="1979613" y="1714500"/>
            <a:ext cx="4878387" cy="4140200"/>
            <a:chOff x="1980000" y="1714488"/>
            <a:chExt cx="4878016" cy="4140000"/>
          </a:xfrm>
        </p:grpSpPr>
        <p:sp>
          <p:nvSpPr>
            <p:cNvPr id="42" name="Elipsa 41"/>
            <p:cNvSpPr>
              <a:spLocks noChangeAspect="1"/>
            </p:cNvSpPr>
            <p:nvPr/>
          </p:nvSpPr>
          <p:spPr>
            <a:xfrm>
              <a:off x="1980000" y="1714488"/>
              <a:ext cx="4320846" cy="4140000"/>
            </a:xfrm>
            <a:prstGeom prst="ellipse">
              <a:avLst/>
            </a:prstGeom>
            <a:noFill/>
            <a:ln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16411" name="Skupina 54"/>
            <p:cNvGrpSpPr>
              <a:grpSpLocks/>
            </p:cNvGrpSpPr>
            <p:nvPr/>
          </p:nvGrpSpPr>
          <p:grpSpPr bwMode="auto">
            <a:xfrm>
              <a:off x="3643306" y="3744326"/>
              <a:ext cx="567570" cy="574967"/>
              <a:chOff x="3643306" y="3744326"/>
              <a:chExt cx="567570" cy="574967"/>
            </a:xfrm>
          </p:grpSpPr>
          <p:cxnSp>
            <p:nvCxnSpPr>
              <p:cNvPr id="50" name="Přímá spojovací čára 49"/>
              <p:cNvCxnSpPr/>
              <p:nvPr/>
            </p:nvCxnSpPr>
            <p:spPr>
              <a:xfrm rot="18840000" flipH="1">
                <a:off x="4067401" y="3744805"/>
                <a:ext cx="142868" cy="142864"/>
              </a:xfrm>
              <a:prstGeom prst="line">
                <a:avLst/>
              </a:prstGeom>
              <a:ln w="28575">
                <a:solidFill>
                  <a:srgbClr val="0000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414" name="TextovéPole 51"/>
              <p:cNvSpPr txBox="1">
                <a:spLocks noChangeArrowheads="1"/>
              </p:cNvSpPr>
              <p:nvPr/>
            </p:nvSpPr>
            <p:spPr bwMode="auto">
              <a:xfrm>
                <a:off x="3643306" y="3857628"/>
                <a:ext cx="500066" cy="46166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 sz="2400" b="1">
                    <a:solidFill>
                      <a:srgbClr val="0000FF"/>
                    </a:solidFill>
                  </a:rPr>
                  <a:t>S</a:t>
                </a:r>
                <a:r>
                  <a:rPr lang="cs-CZ" sz="2400" b="1" baseline="-25000">
                    <a:solidFill>
                      <a:srgbClr val="0000FF"/>
                    </a:solidFill>
                  </a:rPr>
                  <a:t>k</a:t>
                </a:r>
                <a:endParaRPr lang="cs-CZ" sz="2400" b="1">
                  <a:solidFill>
                    <a:srgbClr val="0000FF"/>
                  </a:solidFill>
                </a:endParaRPr>
              </a:p>
            </p:txBody>
          </p:sp>
        </p:grpSp>
        <p:sp>
          <p:nvSpPr>
            <p:cNvPr id="16412" name="TextovéPole 52"/>
            <p:cNvSpPr txBox="1">
              <a:spLocks noChangeArrowheads="1"/>
            </p:cNvSpPr>
            <p:nvPr/>
          </p:nvSpPr>
          <p:spPr bwMode="auto">
            <a:xfrm>
              <a:off x="6357950" y="2928934"/>
              <a:ext cx="500066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>
                  <a:solidFill>
                    <a:srgbClr val="0000FF"/>
                  </a:solidFill>
                </a:rPr>
                <a:t>k</a:t>
              </a:r>
            </a:p>
          </p:txBody>
        </p:sp>
      </p:grp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8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13" y="5072063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571500" y="642938"/>
            <a:ext cx="8358188" cy="12001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cap="all" dirty="0"/>
              <a:t>S</a:t>
            </a:r>
            <a:r>
              <a:rPr lang="cs-CZ" sz="2400" b="1" dirty="0"/>
              <a:t>estroj tečnu </a:t>
            </a:r>
            <a:r>
              <a:rPr lang="cs-CZ" sz="2400" b="1" i="1" dirty="0"/>
              <a:t>t</a:t>
            </a:r>
            <a:r>
              <a:rPr lang="cs-CZ" sz="2400" b="1" dirty="0"/>
              <a:t> ke kružnici </a:t>
            </a:r>
            <a:r>
              <a:rPr lang="cs-CZ" sz="2400" b="1" i="1" dirty="0"/>
              <a:t>k</a:t>
            </a:r>
            <a:r>
              <a:rPr lang="cs-CZ" sz="2400" b="1" dirty="0"/>
              <a:t> tak, aby </a:t>
            </a:r>
            <a:r>
              <a:rPr lang="cs-CZ" sz="2400" b="1" i="1" dirty="0"/>
              <a:t>t</a:t>
            </a:r>
            <a:r>
              <a:rPr lang="cs-CZ" sz="2400" b="1" dirty="0"/>
              <a:t> procházela bodem </a:t>
            </a:r>
            <a:r>
              <a:rPr lang="cs-CZ" sz="2400" b="1" i="1" dirty="0"/>
              <a:t>X</a:t>
            </a:r>
            <a:r>
              <a:rPr lang="cs-CZ" sz="2400" b="1" dirty="0"/>
              <a:t>, který neleží na kružnici </a:t>
            </a:r>
            <a:r>
              <a:rPr lang="cs-CZ" sz="2400" b="1" i="1" dirty="0"/>
              <a:t>k.</a:t>
            </a:r>
          </a:p>
          <a:p>
            <a:pPr>
              <a:defRPr/>
            </a:pPr>
            <a:r>
              <a:rPr lang="cs-CZ" sz="2400" b="1" dirty="0"/>
              <a:t>Postup konstrukce</a:t>
            </a:r>
          </a:p>
        </p:txBody>
      </p:sp>
      <p:grpSp>
        <p:nvGrpSpPr>
          <p:cNvPr id="5" name="Skupina 30"/>
          <p:cNvGrpSpPr>
            <a:grpSpLocks/>
          </p:cNvGrpSpPr>
          <p:nvPr/>
        </p:nvGrpSpPr>
        <p:grpSpPr bwMode="auto">
          <a:xfrm>
            <a:off x="6215063" y="3714750"/>
            <a:ext cx="428625" cy="747713"/>
            <a:chOff x="6215074" y="3714752"/>
            <a:chExt cx="428628" cy="747417"/>
          </a:xfrm>
        </p:grpSpPr>
        <p:grpSp>
          <p:nvGrpSpPr>
            <p:cNvPr id="16406" name="Skupina 43"/>
            <p:cNvGrpSpPr>
              <a:grpSpLocks/>
            </p:cNvGrpSpPr>
            <p:nvPr/>
          </p:nvGrpSpPr>
          <p:grpSpPr bwMode="auto">
            <a:xfrm>
              <a:off x="6215074" y="3714752"/>
              <a:ext cx="215108" cy="215108"/>
              <a:chOff x="1861200" y="3714752"/>
              <a:chExt cx="215108" cy="215108"/>
            </a:xfrm>
          </p:grpSpPr>
          <p:cxnSp>
            <p:nvCxnSpPr>
              <p:cNvPr id="45" name="Přímá spojovací čára 44"/>
              <p:cNvCxnSpPr/>
              <p:nvPr/>
            </p:nvCxnSpPr>
            <p:spPr>
              <a:xfrm rot="5400000">
                <a:off x="1854100" y="3821865"/>
                <a:ext cx="215815" cy="1588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Přímá spojovací čára 46"/>
              <p:cNvCxnSpPr/>
              <p:nvPr/>
            </p:nvCxnSpPr>
            <p:spPr>
              <a:xfrm>
                <a:off x="1861200" y="3822659"/>
                <a:ext cx="215902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6407" name="TextovéPole 47"/>
            <p:cNvSpPr txBox="1">
              <a:spLocks noChangeArrowheads="1"/>
            </p:cNvSpPr>
            <p:nvPr/>
          </p:nvSpPr>
          <p:spPr bwMode="auto">
            <a:xfrm>
              <a:off x="6286512" y="4000504"/>
              <a:ext cx="357190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400" b="1"/>
                <a:t>X</a:t>
              </a:r>
            </a:p>
          </p:txBody>
        </p:sp>
      </p:grpSp>
      <p:grpSp>
        <p:nvGrpSpPr>
          <p:cNvPr id="7" name="Skupina 33"/>
          <p:cNvGrpSpPr>
            <a:grpSpLocks/>
          </p:cNvGrpSpPr>
          <p:nvPr/>
        </p:nvGrpSpPr>
        <p:grpSpPr bwMode="auto">
          <a:xfrm>
            <a:off x="928688" y="2286000"/>
            <a:ext cx="7072312" cy="1978025"/>
            <a:chOff x="928663" y="2285993"/>
            <a:chExt cx="7072361" cy="1978031"/>
          </a:xfrm>
        </p:grpSpPr>
        <p:cxnSp>
          <p:nvCxnSpPr>
            <p:cNvPr id="54" name="Přímá spojovací čára 53"/>
            <p:cNvCxnSpPr/>
            <p:nvPr/>
          </p:nvCxnSpPr>
          <p:spPr>
            <a:xfrm rot="10800000">
              <a:off x="928663" y="2285993"/>
              <a:ext cx="6927898" cy="1978031"/>
            </a:xfrm>
            <a:prstGeom prst="line">
              <a:avLst/>
            </a:prstGeom>
            <a:ln w="3810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8" name="TextovéPole 57"/>
            <p:cNvSpPr txBox="1"/>
            <p:nvPr/>
          </p:nvSpPr>
          <p:spPr>
            <a:xfrm>
              <a:off x="7500959" y="3571872"/>
              <a:ext cx="500065" cy="52387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cs-CZ" sz="2800" b="1" dirty="0">
                  <a:solidFill>
                    <a:schemeClr val="accent6">
                      <a:lumMod val="50000"/>
                    </a:schemeClr>
                  </a:solidFill>
                </a:rPr>
                <a:t>t</a:t>
              </a:r>
            </a:p>
          </p:txBody>
        </p:sp>
      </p:grpSp>
      <p:grpSp>
        <p:nvGrpSpPr>
          <p:cNvPr id="8" name="Skupina 39"/>
          <p:cNvGrpSpPr>
            <a:grpSpLocks/>
          </p:cNvGrpSpPr>
          <p:nvPr/>
        </p:nvGrpSpPr>
        <p:grpSpPr bwMode="auto">
          <a:xfrm>
            <a:off x="2143125" y="2071688"/>
            <a:ext cx="357188" cy="714375"/>
            <a:chOff x="2143108" y="2071678"/>
            <a:chExt cx="357190" cy="714380"/>
          </a:xfrm>
        </p:grpSpPr>
        <p:cxnSp>
          <p:nvCxnSpPr>
            <p:cNvPr id="17" name="Přímá spojovací čára 16"/>
            <p:cNvCxnSpPr/>
            <p:nvPr/>
          </p:nvCxnSpPr>
          <p:spPr>
            <a:xfrm rot="5400000">
              <a:off x="2214545" y="2643182"/>
              <a:ext cx="214315" cy="71438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403" name="TextovéPole 21"/>
            <p:cNvSpPr txBox="1">
              <a:spLocks noChangeArrowheads="1"/>
            </p:cNvSpPr>
            <p:nvPr/>
          </p:nvSpPr>
          <p:spPr bwMode="auto">
            <a:xfrm>
              <a:off x="2143108" y="2071678"/>
              <a:ext cx="357190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400" b="1">
                  <a:solidFill>
                    <a:srgbClr val="FF0000"/>
                  </a:solidFill>
                </a:rPr>
                <a:t>T</a:t>
              </a:r>
            </a:p>
          </p:txBody>
        </p:sp>
      </p:grpSp>
      <p:cxnSp>
        <p:nvCxnSpPr>
          <p:cNvPr id="24" name="Přímá spojovací čára 23"/>
          <p:cNvCxnSpPr/>
          <p:nvPr/>
        </p:nvCxnSpPr>
        <p:spPr>
          <a:xfrm rot="5940000" flipH="1" flipV="1">
            <a:off x="1191418" y="2605882"/>
            <a:ext cx="2214563" cy="32385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10800000" flipH="1" flipV="1">
            <a:off x="1979613" y="3783013"/>
            <a:ext cx="4306887" cy="3810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" name="Skupina 45"/>
          <p:cNvGrpSpPr>
            <a:grpSpLocks/>
          </p:cNvGrpSpPr>
          <p:nvPr/>
        </p:nvGrpSpPr>
        <p:grpSpPr bwMode="auto">
          <a:xfrm>
            <a:off x="428625" y="2643188"/>
            <a:ext cx="2714625" cy="2357437"/>
            <a:chOff x="428596" y="2643182"/>
            <a:chExt cx="2714644" cy="2357454"/>
          </a:xfrm>
        </p:grpSpPr>
        <p:sp>
          <p:nvSpPr>
            <p:cNvPr id="27" name="Elipsa 26"/>
            <p:cNvSpPr/>
            <p:nvPr/>
          </p:nvSpPr>
          <p:spPr>
            <a:xfrm>
              <a:off x="785787" y="2643182"/>
              <a:ext cx="2357453" cy="2357454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16397" name="Skupina 42"/>
            <p:cNvGrpSpPr>
              <a:grpSpLocks/>
            </p:cNvGrpSpPr>
            <p:nvPr/>
          </p:nvGrpSpPr>
          <p:grpSpPr bwMode="auto">
            <a:xfrm>
              <a:off x="1861200" y="3714752"/>
              <a:ext cx="215108" cy="215108"/>
              <a:chOff x="1861200" y="3714752"/>
              <a:chExt cx="215108" cy="215108"/>
            </a:xfrm>
          </p:grpSpPr>
          <p:cxnSp>
            <p:nvCxnSpPr>
              <p:cNvPr id="36" name="Přímá spojovací čára 35"/>
              <p:cNvCxnSpPr/>
              <p:nvPr/>
            </p:nvCxnSpPr>
            <p:spPr>
              <a:xfrm rot="5400000">
                <a:off x="1853388" y="3821909"/>
                <a:ext cx="215902" cy="1587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Přímá spojovací čára 37"/>
              <p:cNvCxnSpPr/>
              <p:nvPr/>
            </p:nvCxnSpPr>
            <p:spPr>
              <a:xfrm>
                <a:off x="1860531" y="3822703"/>
                <a:ext cx="215902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6398" name="TextovéPole 40"/>
            <p:cNvSpPr txBox="1">
              <a:spLocks noChangeArrowheads="1"/>
            </p:cNvSpPr>
            <p:nvPr/>
          </p:nvSpPr>
          <p:spPr bwMode="auto">
            <a:xfrm>
              <a:off x="1500166" y="3929066"/>
              <a:ext cx="357190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400" b="1"/>
                <a:t>S</a:t>
              </a:r>
            </a:p>
          </p:txBody>
        </p:sp>
        <p:sp>
          <p:nvSpPr>
            <p:cNvPr id="16399" name="TextovéPole 43"/>
            <p:cNvSpPr txBox="1">
              <a:spLocks noChangeArrowheads="1"/>
            </p:cNvSpPr>
            <p:nvPr/>
          </p:nvSpPr>
          <p:spPr bwMode="auto">
            <a:xfrm>
              <a:off x="428596" y="4000504"/>
              <a:ext cx="500066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/>
                <a:t>k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1" name="TextovéPole 7"/>
          <p:cNvSpPr txBox="1">
            <a:spLocks noChangeArrowheads="1"/>
          </p:cNvSpPr>
          <p:nvPr/>
        </p:nvSpPr>
        <p:spPr bwMode="auto">
          <a:xfrm>
            <a:off x="857250" y="714375"/>
            <a:ext cx="3643313" cy="677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/>
              <a:t>Použitá literatura:</a:t>
            </a:r>
          </a:p>
          <a:p>
            <a:r>
              <a:rPr lang="cs-CZ"/>
              <a:t>vlastní práce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DUM-PPT-šablona</Template>
  <TotalTime>910</TotalTime>
  <Words>440</Words>
  <Application>Microsoft Office PowerPoint</Application>
  <PresentationFormat>Předvádění na obrazovce (4:3)</PresentationFormat>
  <Paragraphs>142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DUM-PPT-šablona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Zdeňka Botková</dc:creator>
  <cp:lastModifiedBy>Rumcajs</cp:lastModifiedBy>
  <cp:revision>117</cp:revision>
  <dcterms:created xsi:type="dcterms:W3CDTF">2010-10-19T08:27:42Z</dcterms:created>
  <dcterms:modified xsi:type="dcterms:W3CDTF">2012-01-04T20:14:55Z</dcterms:modified>
</cp:coreProperties>
</file>