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ircle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676456" cy="1470025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600" b="1" i="0" u="none" strike="noStrike" kern="0" cap="small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VY_32_INOVACE_13_A_13_ODČÍTÁNÍ S</a:t>
            </a:r>
            <a:r>
              <a:rPr kumimoji="0" lang="cs-CZ" sz="1600" b="1" i="0" u="none" strike="noStrike" kern="0" cap="small" spc="0" normalizeH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PŘECHODEM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DESÍTKY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2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ODČÍTÁNÍ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PŘECHODEM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DESÍTKY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2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9531" y="2564904"/>
            <a:ext cx="842493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ODČÍTÁNÍ S PŘECHODEM DESÍTKY 2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7" y="494116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197814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9574497"/>
              </p:ext>
            </p:extLst>
          </p:nvPr>
        </p:nvGraphicFramePr>
        <p:xfrm>
          <a:off x="1009650" y="1806575"/>
          <a:ext cx="712470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17.10.2012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Odčítání s</a:t>
                      </a:r>
                      <a:r>
                        <a:rPr lang="cs-CZ" baseline="0" dirty="0" smtClean="0"/>
                        <a:t> přechodem přes desítku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Slovní úloha, odčítání, rozklad</a:t>
                      </a:r>
                      <a:r>
                        <a:rPr lang="cs-CZ" baseline="0" dirty="0" smtClean="0"/>
                        <a:t> čísel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83241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17.10.2012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vzorově vyřešíme slovní úlohu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zopakujeme rozklad čísel na dva a …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na 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 prakticky vyřešíme příklady – poškrtáme ovály, zapíšeme příklady </a:t>
            </a:r>
            <a:endParaRPr lang="cs-CZ" sz="14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7 – zopakování  příklad vypočítáme,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po kliknutí na tabuli projede pod jablkem a na druhé polovině barevné plochy se objeví správný výsledek</a:t>
            </a: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endParaRPr lang="cs-CZ" sz="1400" b="1" i="1" baseline="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K prezentaci náleží pracovní list – žákům s IVP jsou cvičení vhodně zkracována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408513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3" y="733419"/>
            <a:ext cx="52314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7030A0"/>
                </a:solidFill>
              </a:rPr>
              <a:t>Jitka měla 12 kuliček. 5 kuliček prohrála. Kolik kuliček Jitce zbylo?</a:t>
            </a:r>
            <a:endParaRPr lang="cs-CZ" sz="3600" b="1" i="1" dirty="0">
              <a:solidFill>
                <a:srgbClr val="7030A0"/>
              </a:solidFill>
            </a:endParaRPr>
          </a:p>
        </p:txBody>
      </p:sp>
      <p:pic>
        <p:nvPicPr>
          <p:cNvPr id="1030" name="Picture 6" descr="C:\Users\Lenka\AppData\Local\Microsoft\Windows\Temporary Internet Files\Content.IE5\OQXNJLK6\MC900232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957" y="449455"/>
            <a:ext cx="362865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69000" y="3630084"/>
            <a:ext cx="8173951" cy="432048"/>
            <a:chOff x="358489" y="3215161"/>
            <a:chExt cx="8173951" cy="432048"/>
          </a:xfrm>
        </p:grpSpPr>
        <p:sp>
          <p:nvSpPr>
            <p:cNvPr id="9" name="Vývojový diagram: spojnice 8"/>
            <p:cNvSpPr/>
            <p:nvPr/>
          </p:nvSpPr>
          <p:spPr>
            <a:xfrm>
              <a:off x="358489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1043608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4355976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1763688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nice 17"/>
            <p:cNvSpPr/>
            <p:nvPr/>
          </p:nvSpPr>
          <p:spPr>
            <a:xfrm>
              <a:off x="3692561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5652120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2411760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4953912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6300192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3059832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6896691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7524328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8100392" y="3215161"/>
              <a:ext cx="432048" cy="432048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7380850" y="3430457"/>
            <a:ext cx="0" cy="8640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5485271" y="3562788"/>
            <a:ext cx="3075910" cy="587749"/>
            <a:chOff x="5554325" y="4725144"/>
            <a:chExt cx="3075910" cy="587749"/>
          </a:xfrm>
        </p:grpSpPr>
        <p:cxnSp>
          <p:nvCxnSpPr>
            <p:cNvPr id="12" name="Přímá spojnice 11"/>
            <p:cNvCxnSpPr/>
            <p:nvPr/>
          </p:nvCxnSpPr>
          <p:spPr>
            <a:xfrm flipH="1">
              <a:off x="8002597" y="4725144"/>
              <a:ext cx="627638" cy="5760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H="1">
              <a:off x="7426533" y="4725144"/>
              <a:ext cx="627638" cy="5760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6798896" y="4725144"/>
              <a:ext cx="627638" cy="5760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6202397" y="4725144"/>
              <a:ext cx="627638" cy="5760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5554325" y="4736829"/>
              <a:ext cx="627638" cy="57606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431540" y="4712776"/>
            <a:ext cx="2322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12 - 5 =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5024" y="5867046"/>
            <a:ext cx="4811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7030A0"/>
                </a:solidFill>
              </a:rPr>
              <a:t>Zbylo jí </a:t>
            </a:r>
            <a:r>
              <a:rPr lang="cs-CZ" sz="3600" b="1" i="1" dirty="0" smtClean="0">
                <a:solidFill>
                  <a:srgbClr val="FF0000"/>
                </a:solidFill>
              </a:rPr>
              <a:t>8</a:t>
            </a:r>
            <a:r>
              <a:rPr lang="cs-CZ" sz="3600" b="1" i="1" dirty="0" smtClean="0">
                <a:solidFill>
                  <a:srgbClr val="7030A0"/>
                </a:solidFill>
              </a:rPr>
              <a:t> kuliček.</a:t>
            </a:r>
            <a:endParaRPr lang="cs-CZ" sz="3600" b="1" i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54390" y="4712775"/>
            <a:ext cx="948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12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44755" y="4712774"/>
            <a:ext cx="948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3600" b="1" dirty="0" smtClean="0">
                <a:solidFill>
                  <a:srgbClr val="92D050"/>
                </a:solidFill>
              </a:rPr>
              <a:t>2 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131765" y="4712773"/>
            <a:ext cx="9486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sz="3600" b="1" dirty="0" smtClean="0">
                <a:solidFill>
                  <a:srgbClr val="92D050"/>
                </a:solidFill>
              </a:rPr>
              <a:t> 3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852117" y="4712776"/>
            <a:ext cx="1165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= </a:t>
            </a:r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6193875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0" grpId="0"/>
      <p:bldP spid="31" grpId="0"/>
      <p:bldP spid="37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2" name="Skupina 2061"/>
          <p:cNvGrpSpPr/>
          <p:nvPr/>
        </p:nvGrpSpPr>
        <p:grpSpPr>
          <a:xfrm>
            <a:off x="944810" y="554293"/>
            <a:ext cx="1550296" cy="2276872"/>
            <a:chOff x="-2528897" y="2060848"/>
            <a:chExt cx="1550296" cy="2276872"/>
          </a:xfrm>
        </p:grpSpPr>
        <p:pic>
          <p:nvPicPr>
            <p:cNvPr id="12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528897" y="2060848"/>
              <a:ext cx="1550296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048" name="Skupina 2047"/>
            <p:cNvGrpSpPr/>
            <p:nvPr/>
          </p:nvGrpSpPr>
          <p:grpSpPr>
            <a:xfrm>
              <a:off x="-2319951" y="2740318"/>
              <a:ext cx="1080120" cy="1508105"/>
              <a:chOff x="1206688" y="1112846"/>
              <a:chExt cx="1080120" cy="1508105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1206688" y="1112846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rgbClr val="FF0000"/>
                    </a:solidFill>
                  </a:rPr>
                  <a:t>6</a:t>
                </a:r>
              </a:p>
              <a:p>
                <a:pPr algn="ctr"/>
                <a:endParaRPr lang="cs-CZ" sz="2800" b="1" dirty="0">
                  <a:solidFill>
                    <a:srgbClr val="FF000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2    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 rot="5400000">
                <a:off x="1495175" y="1571069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59" name="Skupina 2058"/>
          <p:cNvGrpSpPr/>
          <p:nvPr/>
        </p:nvGrpSpPr>
        <p:grpSpPr>
          <a:xfrm>
            <a:off x="3779912" y="4331687"/>
            <a:ext cx="1608160" cy="2276872"/>
            <a:chOff x="3702171" y="4265579"/>
            <a:chExt cx="1608160" cy="2276872"/>
          </a:xfrm>
        </p:grpSpPr>
        <p:pic>
          <p:nvPicPr>
            <p:cNvPr id="2055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40970" flipH="1">
              <a:off x="3702171" y="4265579"/>
              <a:ext cx="1608160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7" name="Skupina 16"/>
            <p:cNvGrpSpPr/>
            <p:nvPr/>
          </p:nvGrpSpPr>
          <p:grpSpPr>
            <a:xfrm>
              <a:off x="4067944" y="4829668"/>
              <a:ext cx="1080120" cy="1508105"/>
              <a:chOff x="4067944" y="4829668"/>
              <a:chExt cx="1080120" cy="1508105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4067944" y="4829668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7030A0"/>
                    </a:solidFill>
                  </a:rPr>
                  <a:t>7</a:t>
                </a:r>
                <a:endParaRPr lang="cs-CZ" sz="3200" b="1" dirty="0" smtClean="0">
                  <a:solidFill>
                    <a:srgbClr val="7030A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7030A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7030A0"/>
                    </a:solidFill>
                  </a:rPr>
                  <a:t>2    </a:t>
                </a:r>
                <a:endParaRPr lang="cs-CZ" sz="32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 rot="5400000">
                <a:off x="4328877" y="5426084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58" name="Skupina 2057"/>
          <p:cNvGrpSpPr/>
          <p:nvPr/>
        </p:nvGrpSpPr>
        <p:grpSpPr>
          <a:xfrm>
            <a:off x="7092280" y="3853381"/>
            <a:ext cx="1550296" cy="2276872"/>
            <a:chOff x="7092280" y="3853381"/>
            <a:chExt cx="1550296" cy="2276872"/>
          </a:xfrm>
        </p:grpSpPr>
        <p:pic>
          <p:nvPicPr>
            <p:cNvPr id="13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3853381"/>
              <a:ext cx="1550296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8" name="Skupina 7"/>
            <p:cNvGrpSpPr/>
            <p:nvPr/>
          </p:nvGrpSpPr>
          <p:grpSpPr>
            <a:xfrm>
              <a:off x="7327368" y="4492023"/>
              <a:ext cx="1080120" cy="1508105"/>
              <a:chOff x="7327368" y="4492023"/>
              <a:chExt cx="1080120" cy="150810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7327368" y="4492023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chemeClr val="accent2">
                        <a:lumMod val="75000"/>
                      </a:schemeClr>
                    </a:solidFill>
                  </a:rPr>
                  <a:t>5</a:t>
                </a:r>
                <a:endParaRPr lang="cs-CZ" sz="3200" b="1" dirty="0" smtClean="0">
                  <a:solidFill>
                    <a:schemeClr val="accent2">
                      <a:lumMod val="75000"/>
                    </a:schemeClr>
                  </a:solidFill>
                </a:endParaRPr>
              </a:p>
              <a:p>
                <a:pPr algn="ctr"/>
                <a:endParaRPr lang="cs-CZ" sz="2800" b="1" dirty="0">
                  <a:solidFill>
                    <a:schemeClr val="accent2">
                      <a:lumMod val="75000"/>
                    </a:schemeClr>
                  </a:solidFill>
                </a:endParaRPr>
              </a:p>
              <a:p>
                <a:r>
                  <a:rPr lang="cs-CZ" sz="3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2    </a:t>
                </a:r>
                <a:endParaRPr lang="cs-CZ" sz="3200" b="1" dirty="0">
                  <a:solidFill>
                    <a:schemeClr val="accent2">
                      <a:lumMod val="75000"/>
                    </a:schemeClr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 rot="5400000">
                <a:off x="7588301" y="4947778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61" name="Skupina 2060"/>
          <p:cNvGrpSpPr/>
          <p:nvPr/>
        </p:nvGrpSpPr>
        <p:grpSpPr>
          <a:xfrm>
            <a:off x="1979712" y="2492896"/>
            <a:ext cx="1608160" cy="2276872"/>
            <a:chOff x="1979712" y="2492896"/>
            <a:chExt cx="1608160" cy="2276872"/>
          </a:xfrm>
        </p:grpSpPr>
        <p:pic>
          <p:nvPicPr>
            <p:cNvPr id="15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979712" y="2492896"/>
              <a:ext cx="1608160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8" name="Skupina 17"/>
            <p:cNvGrpSpPr/>
            <p:nvPr/>
          </p:nvGrpSpPr>
          <p:grpSpPr>
            <a:xfrm>
              <a:off x="2327987" y="3099328"/>
              <a:ext cx="1080120" cy="1508105"/>
              <a:chOff x="2327987" y="3099328"/>
              <a:chExt cx="1080120" cy="1508105"/>
            </a:xfrm>
          </p:grpSpPr>
          <p:sp>
            <p:nvSpPr>
              <p:cNvPr id="21" name="TextovéPole 20"/>
              <p:cNvSpPr txBox="1"/>
              <p:nvPr/>
            </p:nvSpPr>
            <p:spPr>
              <a:xfrm>
                <a:off x="2327987" y="3099328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00B0F0"/>
                    </a:solidFill>
                  </a:rPr>
                  <a:t>4</a:t>
                </a:r>
                <a:endParaRPr lang="cs-CZ" sz="3200" b="1" dirty="0" smtClean="0">
                  <a:solidFill>
                    <a:srgbClr val="00B0F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00B0F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00B0F0"/>
                    </a:solidFill>
                  </a:rPr>
                  <a:t>2    </a:t>
                </a:r>
                <a:endParaRPr lang="cs-CZ" sz="3200" b="1" dirty="0">
                  <a:solidFill>
                    <a:srgbClr val="00B0F0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 rot="5400000">
                <a:off x="2588920" y="3543850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65" name="Skupina 2064"/>
          <p:cNvGrpSpPr/>
          <p:nvPr/>
        </p:nvGrpSpPr>
        <p:grpSpPr>
          <a:xfrm>
            <a:off x="5275483" y="2298457"/>
            <a:ext cx="1550296" cy="2276872"/>
            <a:chOff x="10432437" y="2355934"/>
            <a:chExt cx="1550296" cy="2276872"/>
          </a:xfrm>
        </p:grpSpPr>
        <p:pic>
          <p:nvPicPr>
            <p:cNvPr id="11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88944">
              <a:off x="10432437" y="2355934"/>
              <a:ext cx="1550296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9" name="Skupina 8"/>
            <p:cNvGrpSpPr/>
            <p:nvPr/>
          </p:nvGrpSpPr>
          <p:grpSpPr>
            <a:xfrm>
              <a:off x="10640571" y="3000477"/>
              <a:ext cx="1080120" cy="1508105"/>
              <a:chOff x="5042974" y="2712983"/>
              <a:chExt cx="1080120" cy="1508105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5042974" y="2712983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C00000"/>
                    </a:solidFill>
                  </a:rPr>
                  <a:t>8</a:t>
                </a:r>
                <a:endParaRPr lang="cs-CZ" sz="3200" b="1" dirty="0" smtClean="0">
                  <a:solidFill>
                    <a:srgbClr val="C0000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C0000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2    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 rot="5400000">
                <a:off x="5303907" y="3143869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64" name="Skupina 2063"/>
          <p:cNvGrpSpPr/>
          <p:nvPr/>
        </p:nvGrpSpPr>
        <p:grpSpPr>
          <a:xfrm>
            <a:off x="6288200" y="476672"/>
            <a:ext cx="1608160" cy="2276872"/>
            <a:chOff x="6288200" y="476672"/>
            <a:chExt cx="1608160" cy="2276872"/>
          </a:xfrm>
        </p:grpSpPr>
        <p:pic>
          <p:nvPicPr>
            <p:cNvPr id="16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240970" flipH="1">
              <a:off x="6288200" y="476672"/>
              <a:ext cx="1608160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6608885" y="1112846"/>
              <a:ext cx="1080120" cy="1508105"/>
              <a:chOff x="6608885" y="1112846"/>
              <a:chExt cx="1080120" cy="1508105"/>
            </a:xfrm>
          </p:grpSpPr>
          <p:sp>
            <p:nvSpPr>
              <p:cNvPr id="25" name="TextovéPole 24"/>
              <p:cNvSpPr txBox="1"/>
              <p:nvPr/>
            </p:nvSpPr>
            <p:spPr>
              <a:xfrm>
                <a:off x="6608885" y="1112846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00B050"/>
                    </a:solidFill>
                  </a:rPr>
                  <a:t>9</a:t>
                </a:r>
                <a:endParaRPr lang="cs-CZ" sz="3200" b="1" dirty="0" smtClean="0">
                  <a:solidFill>
                    <a:srgbClr val="00B05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00B05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00B050"/>
                    </a:solidFill>
                  </a:rPr>
                  <a:t>2    </a:t>
                </a:r>
                <a:endParaRPr lang="cs-CZ" sz="3200" b="1" dirty="0">
                  <a:solidFill>
                    <a:srgbClr val="00B050"/>
                  </a:solidFill>
                </a:endParaRPr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 rot="5400000">
                <a:off x="6869818" y="1543732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63" name="Skupina 2062"/>
          <p:cNvGrpSpPr/>
          <p:nvPr/>
        </p:nvGrpSpPr>
        <p:grpSpPr>
          <a:xfrm>
            <a:off x="3434814" y="216024"/>
            <a:ext cx="1608160" cy="2276872"/>
            <a:chOff x="3434814" y="216024"/>
            <a:chExt cx="1608160" cy="2276872"/>
          </a:xfrm>
        </p:grpSpPr>
        <p:pic>
          <p:nvPicPr>
            <p:cNvPr id="14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434814" y="216024"/>
              <a:ext cx="1608160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9" name="Skupina 18"/>
            <p:cNvGrpSpPr/>
            <p:nvPr/>
          </p:nvGrpSpPr>
          <p:grpSpPr>
            <a:xfrm>
              <a:off x="3779912" y="861055"/>
              <a:ext cx="1080120" cy="1508105"/>
              <a:chOff x="3779912" y="861055"/>
              <a:chExt cx="1080120" cy="1508105"/>
            </a:xfrm>
          </p:grpSpPr>
          <p:sp>
            <p:nvSpPr>
              <p:cNvPr id="26" name="TextovéPole 25"/>
              <p:cNvSpPr txBox="1"/>
              <p:nvPr/>
            </p:nvSpPr>
            <p:spPr>
              <a:xfrm>
                <a:off x="3779912" y="861055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FFFF00"/>
                    </a:solidFill>
                  </a:rPr>
                  <a:t>3</a:t>
                </a:r>
                <a:endParaRPr lang="cs-CZ" sz="3200" b="1" dirty="0" smtClean="0">
                  <a:solidFill>
                    <a:srgbClr val="FFFF0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FFFF0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2    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 rot="5400000">
                <a:off x="4040845" y="1317615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  <p:grpSp>
        <p:nvGrpSpPr>
          <p:cNvPr id="2060" name="Skupina 2059"/>
          <p:cNvGrpSpPr/>
          <p:nvPr/>
        </p:nvGrpSpPr>
        <p:grpSpPr>
          <a:xfrm>
            <a:off x="776405" y="4282144"/>
            <a:ext cx="1550296" cy="2276872"/>
            <a:chOff x="776405" y="4282144"/>
            <a:chExt cx="1550296" cy="2276872"/>
          </a:xfrm>
        </p:grpSpPr>
        <p:pic>
          <p:nvPicPr>
            <p:cNvPr id="10" name="Picture 7" descr="C:\Users\Lenka\AppData\Local\Microsoft\Windows\Temporary Internet Files\Content.IE5\2LG0W8VX\MC90024611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88944">
              <a:off x="776405" y="4282144"/>
              <a:ext cx="1550296" cy="2276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049" name="Skupina 2048"/>
            <p:cNvGrpSpPr/>
            <p:nvPr/>
          </p:nvGrpSpPr>
          <p:grpSpPr>
            <a:xfrm>
              <a:off x="944810" y="4829669"/>
              <a:ext cx="1080120" cy="1508105"/>
              <a:chOff x="944810" y="4829669"/>
              <a:chExt cx="1080120" cy="1508105"/>
            </a:xfrm>
          </p:grpSpPr>
          <p:sp>
            <p:nvSpPr>
              <p:cNvPr id="20" name="TextovéPole 19"/>
              <p:cNvSpPr txBox="1"/>
              <p:nvPr/>
            </p:nvSpPr>
            <p:spPr>
              <a:xfrm>
                <a:off x="944810" y="4829669"/>
                <a:ext cx="1080120" cy="15081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>
                    <a:solidFill>
                      <a:srgbClr val="0070C0"/>
                    </a:solidFill>
                  </a:rPr>
                  <a:t>2</a:t>
                </a:r>
                <a:endParaRPr lang="cs-CZ" sz="3200" b="1" dirty="0" smtClean="0">
                  <a:solidFill>
                    <a:srgbClr val="0070C0"/>
                  </a:solidFill>
                </a:endParaRPr>
              </a:p>
              <a:p>
                <a:pPr algn="ctr"/>
                <a:endParaRPr lang="cs-CZ" sz="2800" b="1" dirty="0">
                  <a:solidFill>
                    <a:srgbClr val="0070C0"/>
                  </a:solidFill>
                </a:endParaRPr>
              </a:p>
              <a:p>
                <a:r>
                  <a:rPr lang="cs-CZ" sz="3200" b="1" dirty="0" smtClean="0">
                    <a:solidFill>
                      <a:srgbClr val="0070C0"/>
                    </a:solidFill>
                  </a:rPr>
                  <a:t>2    </a:t>
                </a:r>
                <a:endParaRPr lang="cs-CZ" sz="3200" b="1" dirty="0">
                  <a:solidFill>
                    <a:srgbClr val="0070C0"/>
                  </a:solidFill>
                </a:endParaRPr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 rot="5400000">
                <a:off x="1205743" y="5367956"/>
                <a:ext cx="55825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&lt;</a:t>
                </a:r>
                <a:endParaRPr lang="cs-CZ" sz="36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1209428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Skupina 87"/>
          <p:cNvGrpSpPr/>
          <p:nvPr/>
        </p:nvGrpSpPr>
        <p:grpSpPr>
          <a:xfrm>
            <a:off x="221849" y="1096763"/>
            <a:ext cx="5293631" cy="5181872"/>
            <a:chOff x="221849" y="1096763"/>
            <a:chExt cx="5293631" cy="5181872"/>
          </a:xfrm>
        </p:grpSpPr>
        <p:grpSp>
          <p:nvGrpSpPr>
            <p:cNvPr id="2" name="Skupina 1"/>
            <p:cNvGrpSpPr/>
            <p:nvPr/>
          </p:nvGrpSpPr>
          <p:grpSpPr>
            <a:xfrm>
              <a:off x="221849" y="5846587"/>
              <a:ext cx="5293631" cy="432048"/>
              <a:chOff x="358489" y="3215161"/>
              <a:chExt cx="8173951" cy="432048"/>
            </a:xfrm>
          </p:grpSpPr>
          <p:sp>
            <p:nvSpPr>
              <p:cNvPr id="3" name="Vývojový diagram: spojnice 2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Vývojový diagram: spojnice 3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Vývojový diagram: spojnice 4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Vývojový diagram: spojnice 5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ývojový diagram: spojnice 8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Vývojový diagram: spojnice 9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Vývojový diagram: spojnice 10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Vývojový diagram: spojnice 11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ývojový diagram: spojnice 12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Vývojový diagram: spojnice 13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ývojový diagram: spojnice 14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221849" y="2046728"/>
              <a:ext cx="5293631" cy="432048"/>
              <a:chOff x="358489" y="3215161"/>
              <a:chExt cx="8173951" cy="432048"/>
            </a:xfrm>
          </p:grpSpPr>
          <p:sp>
            <p:nvSpPr>
              <p:cNvPr id="17" name="Vývojový diagram: spojnice 16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Vývojový diagram: spojnice 17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Vývojový diagram: spojnice 18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Vývojový diagram: spojnice 19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Vývojový diagram: spojnice 20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Vývojový diagram: spojnice 21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Vývojový diagram: spojnice 22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Vývojový diagram: spojnice 23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Vývojový diagram: spojnice 24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Vývojový diagram: spojnice 25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Vývojový diagram: spojnice 26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Vývojový diagram: spojnice 27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Vývojový diagram: spojnice 28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21849" y="1096763"/>
              <a:ext cx="5293631" cy="432048"/>
              <a:chOff x="358489" y="3215161"/>
              <a:chExt cx="8173951" cy="432048"/>
            </a:xfrm>
          </p:grpSpPr>
          <p:sp>
            <p:nvSpPr>
              <p:cNvPr id="31" name="Vývojový diagram: spojnice 30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Vývojový diagram: spojnice 31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Vývojový diagram: spojnice 32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Vývojový diagram: spojnice 33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Vývojový diagram: spojnice 35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spojnice 36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Vývojový diagram: spojnice 37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vojový diagram: spojnice 38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Vývojový diagram: spojnice 39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ývojový diagram: spojnice 40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ývojový diagram: spojnice 41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Vývojový diagram: spojnice 42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221849" y="2996693"/>
              <a:ext cx="5293631" cy="432048"/>
              <a:chOff x="358489" y="3215161"/>
              <a:chExt cx="8173951" cy="432048"/>
            </a:xfrm>
          </p:grpSpPr>
          <p:sp>
            <p:nvSpPr>
              <p:cNvPr id="45" name="Vývojový diagram: spojnice 44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Vývojový diagram: spojnice 45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Vývojový diagram: spojnice 46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ývojový diagram: spojnice 47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ývojový diagram: spojnice 48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Vývojový diagram: spojnice 49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Vývojový diagram: spojnice 51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Vývojový diagram: spojnice 52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Vývojový diagram: spojnice 53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Vývojový diagram: spojnice 54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Vývojový diagram: spojnice 55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Vývojový diagram: spojnice 56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221849" y="3946658"/>
              <a:ext cx="5293631" cy="432048"/>
              <a:chOff x="358489" y="3215161"/>
              <a:chExt cx="8173951" cy="432048"/>
            </a:xfrm>
          </p:grpSpPr>
          <p:sp>
            <p:nvSpPr>
              <p:cNvPr id="59" name="Vývojový diagram: spojnice 58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Vývojový diagram: spojnice 59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Vývojový diagram: spojnice 60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Vývojový diagram: spojnice 61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Vývojový diagram: spojnice 62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Vývojový diagram: spojnice 63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Vývojový diagram: spojnice 64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Vývojový diagram: spojnice 65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Vývojový diagram: spojnice 66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8" name="Vývojový diagram: spojnice 67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Vývojový diagram: spojnice 68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Vývojový diagram: spojnice 69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Vývojový diagram: spojnice 70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71"/>
            <p:cNvGrpSpPr/>
            <p:nvPr/>
          </p:nvGrpSpPr>
          <p:grpSpPr>
            <a:xfrm>
              <a:off x="221849" y="4896623"/>
              <a:ext cx="5293631" cy="432048"/>
              <a:chOff x="358489" y="3215161"/>
              <a:chExt cx="8173951" cy="432048"/>
            </a:xfrm>
          </p:grpSpPr>
          <p:sp>
            <p:nvSpPr>
              <p:cNvPr id="73" name="Vývojový diagram: spojnice 72"/>
              <p:cNvSpPr/>
              <p:nvPr/>
            </p:nvSpPr>
            <p:spPr>
              <a:xfrm>
                <a:off x="358489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Vývojový diagram: spojnice 73"/>
              <p:cNvSpPr/>
              <p:nvPr/>
            </p:nvSpPr>
            <p:spPr>
              <a:xfrm>
                <a:off x="104360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Vývojový diagram: spojnice 74"/>
              <p:cNvSpPr/>
              <p:nvPr/>
            </p:nvSpPr>
            <p:spPr>
              <a:xfrm>
                <a:off x="4355976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Vývojový diagram: spojnice 75"/>
              <p:cNvSpPr/>
              <p:nvPr/>
            </p:nvSpPr>
            <p:spPr>
              <a:xfrm>
                <a:off x="176368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Vývojový diagram: spojnice 76"/>
              <p:cNvSpPr/>
              <p:nvPr/>
            </p:nvSpPr>
            <p:spPr>
              <a:xfrm>
                <a:off x="369256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spojnice 77"/>
              <p:cNvSpPr/>
              <p:nvPr/>
            </p:nvSpPr>
            <p:spPr>
              <a:xfrm>
                <a:off x="565212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Vývojový diagram: spojnice 78"/>
              <p:cNvSpPr/>
              <p:nvPr/>
            </p:nvSpPr>
            <p:spPr>
              <a:xfrm>
                <a:off x="2411760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Vývojový diagram: spojnice 79"/>
              <p:cNvSpPr/>
              <p:nvPr/>
            </p:nvSpPr>
            <p:spPr>
              <a:xfrm>
                <a:off x="495391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Vývojový diagram: spojnice 80"/>
              <p:cNvSpPr/>
              <p:nvPr/>
            </p:nvSpPr>
            <p:spPr>
              <a:xfrm>
                <a:off x="63001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Vývojový diagram: spojnice 81"/>
              <p:cNvSpPr/>
              <p:nvPr/>
            </p:nvSpPr>
            <p:spPr>
              <a:xfrm>
                <a:off x="305983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Vývojový diagram: spojnice 82"/>
              <p:cNvSpPr/>
              <p:nvPr/>
            </p:nvSpPr>
            <p:spPr>
              <a:xfrm>
                <a:off x="6896691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Vývojový diagram: spojnice 83"/>
              <p:cNvSpPr/>
              <p:nvPr/>
            </p:nvSpPr>
            <p:spPr>
              <a:xfrm>
                <a:off x="7524328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Vývojový diagram: spojnice 84"/>
              <p:cNvSpPr/>
              <p:nvPr/>
            </p:nvSpPr>
            <p:spPr>
              <a:xfrm>
                <a:off x="8100392" y="3215161"/>
                <a:ext cx="432048" cy="432048"/>
              </a:xfrm>
              <a:prstGeom prst="flowChartConnector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89" name="TextovéPole 88"/>
          <p:cNvSpPr txBox="1"/>
          <p:nvPr/>
        </p:nvSpPr>
        <p:spPr>
          <a:xfrm>
            <a:off x="5770271" y="1096763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12-3=12-2-1=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5747142" y="205683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12-4=</a:t>
            </a:r>
          </a:p>
        </p:txBody>
      </p:sp>
      <p:sp>
        <p:nvSpPr>
          <p:cNvPr id="93" name="TextovéPole 92"/>
          <p:cNvSpPr txBox="1"/>
          <p:nvPr/>
        </p:nvSpPr>
        <p:spPr>
          <a:xfrm>
            <a:off x="5770271" y="2951107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12-5=</a:t>
            </a:r>
          </a:p>
        </p:txBody>
      </p:sp>
      <p:sp>
        <p:nvSpPr>
          <p:cNvPr id="94" name="TextovéPole 93"/>
          <p:cNvSpPr txBox="1"/>
          <p:nvPr/>
        </p:nvSpPr>
        <p:spPr>
          <a:xfrm>
            <a:off x="5747142" y="3901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12-6=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5770271" y="4851037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12-7=</a:t>
            </a:r>
          </a:p>
        </p:txBody>
      </p:sp>
      <p:sp>
        <p:nvSpPr>
          <p:cNvPr id="96" name="TextovéPole 95"/>
          <p:cNvSpPr txBox="1"/>
          <p:nvPr/>
        </p:nvSpPr>
        <p:spPr>
          <a:xfrm>
            <a:off x="5747142" y="583600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12-8=</a:t>
            </a:r>
          </a:p>
        </p:txBody>
      </p:sp>
      <p:cxnSp>
        <p:nvCxnSpPr>
          <p:cNvPr id="98" name="Přímá spojnice 97"/>
          <p:cNvCxnSpPr/>
          <p:nvPr/>
        </p:nvCxnSpPr>
        <p:spPr>
          <a:xfrm>
            <a:off x="4848408" y="836712"/>
            <a:ext cx="0" cy="57606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05646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2" grpId="0"/>
      <p:bldP spid="93" grpId="0"/>
      <p:bldP spid="94" grpId="0"/>
      <p:bldP spid="95" grpId="0"/>
      <p:bldP spid="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53566" y="0"/>
            <a:ext cx="4572000" cy="68580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404664"/>
            <a:ext cx="2609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12 - 3 = </a:t>
            </a:r>
            <a:r>
              <a:rPr lang="cs-CZ" sz="3200" b="1" dirty="0">
                <a:solidFill>
                  <a:srgbClr val="FFC000"/>
                </a:solidFill>
              </a:rPr>
              <a:t>9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16546" y="1105580"/>
            <a:ext cx="264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– 8 = </a:t>
            </a:r>
            <a:r>
              <a:rPr lang="cs-CZ" sz="3200" b="1" dirty="0" smtClean="0">
                <a:solidFill>
                  <a:srgbClr val="FFC000"/>
                </a:solidFill>
              </a:rPr>
              <a:t>4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1750712"/>
            <a:ext cx="264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12 - 5 = </a:t>
            </a:r>
            <a:r>
              <a:rPr lang="cs-CZ" sz="3200" b="1" dirty="0">
                <a:solidFill>
                  <a:srgbClr val="FFC000"/>
                </a:solidFill>
              </a:rPr>
              <a:t>7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557677" y="3682568"/>
            <a:ext cx="2695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12 -2 = </a:t>
            </a:r>
            <a:r>
              <a:rPr lang="cs-CZ" sz="3200" b="1" dirty="0" smtClean="0">
                <a:solidFill>
                  <a:srgbClr val="FFC000"/>
                </a:solidFill>
              </a:rPr>
              <a:t>10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78907" y="2738790"/>
            <a:ext cx="264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12 - 9 = </a:t>
            </a:r>
            <a:r>
              <a:rPr lang="cs-CZ" sz="3200" b="1" dirty="0">
                <a:solidFill>
                  <a:srgbClr val="FFC000"/>
                </a:solidFill>
              </a:rPr>
              <a:t>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685625" y="5364173"/>
            <a:ext cx="27829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12 - 4 = </a:t>
            </a:r>
            <a:r>
              <a:rPr lang="cs-CZ" sz="3200" b="1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065801" y="4633610"/>
            <a:ext cx="264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12 - 7 = </a:t>
            </a:r>
            <a:r>
              <a:rPr lang="cs-CZ" sz="3200" b="1" dirty="0">
                <a:solidFill>
                  <a:srgbClr val="FFC000"/>
                </a:solidFill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65801" y="6149003"/>
            <a:ext cx="264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12 - 6 = </a:t>
            </a:r>
            <a:r>
              <a:rPr lang="cs-CZ" sz="3200" b="1" dirty="0">
                <a:solidFill>
                  <a:srgbClr val="FFC000"/>
                </a:solidFill>
              </a:rPr>
              <a:t>6</a:t>
            </a:r>
          </a:p>
        </p:txBody>
      </p:sp>
      <p:pic>
        <p:nvPicPr>
          <p:cNvPr id="1026" name="Picture 2" descr="C:\Users\Lenka\AppData\Local\Microsoft\Windows\Temporary Internet Files\Content.IE5\RZ19SGWO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161" y="1628800"/>
            <a:ext cx="3004810" cy="300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00390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1 0.01458 L -0.23072 0.34931 C -0.2684 0.42477 -0.32465 0.46597 -0.38333 0.46597 C -0.45017 0.46597 -0.50347 0.42477 -0.54131 0.34931 L -0.72048 0.01458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472" y="2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-0.12275 0.24977 C -0.14879 0.30602 -0.18698 0.33727 -0.22709 0.33727 C -0.27257 0.33727 -0.30886 0.30602 -0.33507 0.24977 L -0.45677 1.48148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1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-0.20573 0.15578 C -0.24878 0.19097 -0.31319 0.21018 -0.38038 0.21018 C -0.45694 0.21018 -0.51823 0.19097 -0.56128 0.15578 L -0.76684 3.33333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51" y="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5.55112E-17 L -0.62604 0.0310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02" y="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 L -0.78698 0.0090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358" y="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.01736 L -0.11667 -0.12315 C -0.14114 -0.1551 -0.1776 -0.17176 -0.2158 -0.17176 C -0.2592 -0.17176 -0.29392 -0.1551 -0.3184 -0.12315 L -0.43489 0.0173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53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18872 -0.17222 C -0.22813 -0.21111 -0.28715 -0.23102 -0.34878 -0.23102 C -0.41892 -0.23102 -0.52344 -0.24514 -0.56285 -0.20625 L -0.75382 -0.15162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91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-0.11458 -0.34282 C -0.13854 -0.42037 -0.17448 -0.46203 -0.2118 -0.46203 C -0.25451 -0.46203 -0.28854 -0.42037 -0.3125 -0.34282 L -0.42691 -4.07407E-6 " pathEditMode="relative" rAng="0" ptsTypes="FffFF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4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76651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144</TotalTime>
  <Words>243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NÁZEV ŠKOLY:  ZŠ Karla Klíče Hostinné AUTOR: Mgr. Lenka Stará NÁZEV: VY_32_INOVACE_13_A_13_ODČÍTÁNÍ S PŘECHODEM DESÍTKY 2 TÉMA: ODČÍTÁNÍ S PŘECHODEM DESÍTKY 2 ČÍSLO PROJEKTU: CZ.1.07/1.4.00/21.2131</vt:lpstr>
      <vt:lpstr>Prezentace aplikace PowerPoint</vt:lpstr>
      <vt:lpstr>Mgr. Lenka Stará datum 17.10.2012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22</cp:revision>
  <dcterms:created xsi:type="dcterms:W3CDTF">2012-07-08T13:51:49Z</dcterms:created>
  <dcterms:modified xsi:type="dcterms:W3CDTF">2012-10-17T15:06:43Z</dcterms:modified>
</cp:coreProperties>
</file>