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6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17.10.2012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wmf"/><Relationship Id="rId4" Type="http://schemas.openxmlformats.org/officeDocument/2006/relationships/slide" Target="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251520" y="476672"/>
            <a:ext cx="8568952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NÁZEV ŠKOLY:  ZŠ Karla Klíče Hostinné</a:t>
            </a:r>
            <a:b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AUTOR: Mgr. Lenka Stará</a:t>
            </a:r>
            <a:b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NÁZEV: </a:t>
            </a:r>
            <a:r>
              <a:rPr kumimoji="0" lang="cs-CZ" sz="16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VY_32_INOVACE_13_A_15_ODČÍTÁNÍ</a:t>
            </a:r>
            <a:r>
              <a:rPr kumimoji="0" lang="cs-CZ" sz="1600" b="1" i="0" u="none" strike="noStrike" kern="0" cap="small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 S PŘECHODEM DESÍTKY 4</a:t>
            </a:r>
            <a: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TÉMA: </a:t>
            </a:r>
            <a:r>
              <a:rPr kumimoji="0" lang="cs-CZ" sz="1600" b="1" i="0" u="none" strike="noStrike" kern="0" cap="small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ODČÍTÁNÍ S PŘECHODEM DESÍTKY 4</a:t>
            </a:r>
            <a: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/>
            </a:r>
            <a:b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</a:br>
            <a: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Century Schoolbook"/>
              </a:rPr>
              <a:t>ČÍSLO PROJEKTU: </a:t>
            </a:r>
            <a:r>
              <a:rPr kumimoji="0" lang="cs-CZ" sz="1600" b="1" i="0" u="none" strike="noStrike" kern="0" cap="small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Schoolbook"/>
              </a:rPr>
              <a:t>CZ.1.07/1.4.00/21.2131</a:t>
            </a:r>
            <a:endParaRPr kumimoji="0" lang="cs-CZ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2564904"/>
            <a:ext cx="8280920" cy="1752600"/>
          </a:xfrm>
        </p:spPr>
        <p:txBody>
          <a:bodyPr>
            <a:normAutofit/>
          </a:bodyPr>
          <a:lstStyle/>
          <a:p>
            <a:pPr algn="ctr"/>
            <a:r>
              <a:rPr lang="cs-CZ" sz="4000" b="1" i="1" dirty="0" smtClean="0"/>
              <a:t>ODČÍTÁNÍ S PŘECHODEM DESÍTKY 4</a:t>
            </a:r>
            <a:endParaRPr lang="cs-CZ" sz="4000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087" y="5400971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452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4883907"/>
              </p:ext>
            </p:extLst>
          </p:nvPr>
        </p:nvGraphicFramePr>
        <p:xfrm>
          <a:off x="1009650" y="1806575"/>
          <a:ext cx="7124700" cy="3408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2350"/>
                <a:gridCol w="1187450"/>
                <a:gridCol w="1187450"/>
                <a:gridCol w="11874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17.10.2012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</a:t>
                      </a:r>
                      <a:endParaRPr lang="cs-CZ" dirty="0"/>
                    </a:p>
                  </a:txBody>
                  <a:tcPr marL="79163" marR="79163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79163" marR="7916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 marL="79163" marR="7916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2.A</a:t>
                      </a:r>
                      <a:endParaRPr lang="cs-CZ" dirty="0"/>
                    </a:p>
                  </a:txBody>
                  <a:tcPr marL="79163" marR="7916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 a její</a:t>
                      </a:r>
                      <a:r>
                        <a:rPr lang="cs-CZ" baseline="0" dirty="0" smtClean="0"/>
                        <a:t> aplikace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Odčítání do</a:t>
                      </a:r>
                      <a:r>
                        <a:rPr lang="cs-CZ" baseline="0" dirty="0" smtClean="0"/>
                        <a:t> dvaceti s přechodem přes desítku</a:t>
                      </a:r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Klíčová slova</a:t>
                      </a:r>
                      <a:endParaRPr lang="cs-CZ"/>
                    </a:p>
                  </a:txBody>
                  <a:tcPr marL="79163" marR="79163"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Odčítání, sčítání, procvičování, odkrývání obrázku</a:t>
                      </a:r>
                      <a:endParaRPr lang="cs-CZ" dirty="0"/>
                    </a:p>
                  </a:txBody>
                  <a:tcPr marL="79163" marR="79163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03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Mgr. Lenka Stará</a:t>
            </a:r>
            <a:r>
              <a:rPr kumimoji="0" lang="cs-CZ" sz="2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2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datum 17.10.2012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Určeno pro </a:t>
            </a:r>
            <a:r>
              <a:rPr kumimoji="0" lang="cs-CZ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2. </a:t>
            </a: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ročník</a:t>
            </a:r>
            <a:b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Prezentace obsahuje animace.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ANOTACE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Praktické činnosti</a:t>
            </a:r>
            <a:r>
              <a:rPr kumimoji="0" lang="cs-CZ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:  </a:t>
            </a:r>
          </a:p>
          <a:p>
            <a:pPr marL="0" lvl="0" indent="0">
              <a:spcAft>
                <a:spcPts val="0"/>
              </a:spcAft>
              <a:buClrTx/>
              <a:buNone/>
              <a:defRPr/>
            </a:pPr>
            <a:endParaRPr lang="cs-CZ" sz="1400" b="1" i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spcAft>
                <a:spcPts val="0"/>
              </a:spcAft>
              <a:buClrTx/>
              <a:buNone/>
              <a:defRPr/>
            </a:pP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4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4 – 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16  </a:t>
            </a:r>
            <a:r>
              <a:rPr lang="cs-CZ" sz="14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děti spočítají příklad, kliknutím na správný výsledek se obraz posune v prezentaci o obrázek dál, pokud kliknou na špatný výsledek, nic se nestane… pod kartičkami se skrývá obrázek se </a:t>
            </a:r>
            <a:r>
              <a:rPr lang="cs-CZ" sz="14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dětí, které pouští draka</a:t>
            </a:r>
            <a:endParaRPr lang="cs-CZ" dirty="0">
              <a:solidFill>
                <a:sysClr val="windowText" lastClr="000000"/>
              </a:solidFill>
              <a:latin typeface="Calibri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109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délník 16">
            <a:hlinkClick r:id="rId3" action="ppaction://hlinksldjump"/>
          </p:cNvPr>
          <p:cNvSpPr/>
          <p:nvPr/>
        </p:nvSpPr>
        <p:spPr>
          <a:xfrm>
            <a:off x="1115616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6</a:t>
            </a:r>
            <a:endParaRPr lang="cs-CZ" sz="3200" b="1" i="1" dirty="0"/>
          </a:p>
        </p:txBody>
      </p:sp>
      <p:sp>
        <p:nvSpPr>
          <p:cNvPr id="18" name="Obdélník 17"/>
          <p:cNvSpPr/>
          <p:nvPr/>
        </p:nvSpPr>
        <p:spPr>
          <a:xfrm>
            <a:off x="3176736" y="505123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19" name="Obdélník 18"/>
          <p:cNvSpPr/>
          <p:nvPr/>
        </p:nvSpPr>
        <p:spPr>
          <a:xfrm>
            <a:off x="5553000" y="505123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0" name="Obdélník 19">
            <a:hlinkClick r:id="rId4" action="ppaction://hlinksldjump"/>
          </p:cNvPr>
          <p:cNvSpPr/>
          <p:nvPr/>
        </p:nvSpPr>
        <p:spPr>
          <a:xfrm>
            <a:off x="2819028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12</a:t>
            </a:r>
            <a:endParaRPr lang="cs-CZ" sz="3200" b="1" i="1" dirty="0"/>
          </a:p>
        </p:txBody>
      </p:sp>
      <p:sp>
        <p:nvSpPr>
          <p:cNvPr id="21" name="Obdélník 20">
            <a:hlinkClick r:id="rId4" action="ppaction://hlinksldjump"/>
          </p:cNvPr>
          <p:cNvSpPr/>
          <p:nvPr/>
        </p:nvSpPr>
        <p:spPr>
          <a:xfrm>
            <a:off x="4522440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7</a:t>
            </a:r>
            <a:endParaRPr lang="cs-CZ" sz="3200" b="1" i="1" dirty="0"/>
          </a:p>
        </p:txBody>
      </p:sp>
      <p:sp>
        <p:nvSpPr>
          <p:cNvPr id="22" name="Obdélník 21">
            <a:hlinkClick r:id="rId4" action="ppaction://hlinksldjump"/>
          </p:cNvPr>
          <p:cNvSpPr/>
          <p:nvPr/>
        </p:nvSpPr>
        <p:spPr>
          <a:xfrm>
            <a:off x="6225852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14</a:t>
            </a:r>
            <a:endParaRPr lang="cs-CZ" sz="3200" b="1" i="1" dirty="0"/>
          </a:p>
        </p:txBody>
      </p:sp>
      <p:sp>
        <p:nvSpPr>
          <p:cNvPr id="25" name="Obdélník 24">
            <a:hlinkClick r:id="rId4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26" name="Obdélník 25"/>
          <p:cNvSpPr/>
          <p:nvPr/>
        </p:nvSpPr>
        <p:spPr>
          <a:xfrm>
            <a:off x="3176736" y="355004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7" name="Obdélník 26"/>
          <p:cNvSpPr/>
          <p:nvPr/>
        </p:nvSpPr>
        <p:spPr>
          <a:xfrm>
            <a:off x="5553000" y="355004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8" name="Obdélník 27">
            <a:hlinkClick r:id="rId4" action="ppaction://hlinksldjump"/>
          </p:cNvPr>
          <p:cNvSpPr/>
          <p:nvPr/>
        </p:nvSpPr>
        <p:spPr>
          <a:xfrm>
            <a:off x="2819028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9</a:t>
            </a:r>
            <a:endParaRPr lang="cs-CZ" sz="3200" b="1" i="1" dirty="0"/>
          </a:p>
        </p:txBody>
      </p:sp>
      <p:sp>
        <p:nvSpPr>
          <p:cNvPr id="29" name="Obdélník 28">
            <a:hlinkClick r:id="rId4" action="ppaction://hlinksldjump"/>
          </p:cNvPr>
          <p:cNvSpPr/>
          <p:nvPr/>
        </p:nvSpPr>
        <p:spPr>
          <a:xfrm>
            <a:off x="4522440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3</a:t>
            </a:r>
            <a:endParaRPr lang="cs-CZ" sz="3200" b="1" i="1" dirty="0"/>
          </a:p>
        </p:txBody>
      </p:sp>
      <p:sp>
        <p:nvSpPr>
          <p:cNvPr id="30" name="Obdélník 29">
            <a:hlinkClick r:id="rId4" action="ppaction://hlinksldjump"/>
          </p:cNvPr>
          <p:cNvSpPr/>
          <p:nvPr/>
        </p:nvSpPr>
        <p:spPr>
          <a:xfrm>
            <a:off x="6225852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5</a:t>
            </a:r>
            <a:endParaRPr lang="cs-CZ" sz="3200" b="1" i="1" dirty="0"/>
          </a:p>
        </p:txBody>
      </p:sp>
      <p:sp>
        <p:nvSpPr>
          <p:cNvPr id="32" name="Obdélník 31">
            <a:hlinkClick r:id="rId4" action="ppaction://hlinksldjump"/>
          </p:cNvPr>
          <p:cNvSpPr/>
          <p:nvPr/>
        </p:nvSpPr>
        <p:spPr>
          <a:xfrm>
            <a:off x="1115616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15</a:t>
            </a:r>
            <a:endParaRPr lang="cs-CZ" sz="3200" b="1" i="1" dirty="0"/>
          </a:p>
        </p:txBody>
      </p:sp>
      <p:sp>
        <p:nvSpPr>
          <p:cNvPr id="33" name="Obdélník 32"/>
          <p:cNvSpPr/>
          <p:nvPr/>
        </p:nvSpPr>
        <p:spPr>
          <a:xfrm>
            <a:off x="3176736" y="204508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34" name="Obdélník 33"/>
          <p:cNvSpPr/>
          <p:nvPr/>
        </p:nvSpPr>
        <p:spPr>
          <a:xfrm>
            <a:off x="5553000" y="204508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35" name="Obdélník 34">
            <a:hlinkClick r:id="rId4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sp>
        <p:nvSpPr>
          <p:cNvPr id="36" name="Obdélník 35">
            <a:hlinkClick r:id="rId4" action="ppaction://hlinksldjump"/>
          </p:cNvPr>
          <p:cNvSpPr/>
          <p:nvPr/>
        </p:nvSpPr>
        <p:spPr>
          <a:xfrm>
            <a:off x="4522440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13</a:t>
            </a:r>
            <a:endParaRPr lang="cs-CZ" sz="3200" b="1" i="1" dirty="0"/>
          </a:p>
        </p:txBody>
      </p:sp>
      <p:sp>
        <p:nvSpPr>
          <p:cNvPr id="37" name="Obdélník 36">
            <a:hlinkClick r:id="rId4" action="ppaction://hlinksldjump"/>
          </p:cNvPr>
          <p:cNvSpPr/>
          <p:nvPr/>
        </p:nvSpPr>
        <p:spPr>
          <a:xfrm>
            <a:off x="6225852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8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" name="Zaoblený obdélníkový popisek 2047"/>
          <p:cNvSpPr/>
          <p:nvPr/>
        </p:nvSpPr>
        <p:spPr>
          <a:xfrm>
            <a:off x="6028506" y="406239"/>
            <a:ext cx="1857486" cy="1044451"/>
          </a:xfrm>
          <a:prstGeom prst="wedgeRoundRectCallout">
            <a:avLst>
              <a:gd name="adj1" fmla="val -69035"/>
              <a:gd name="adj2" fmla="val 40613"/>
              <a:gd name="adj3" fmla="val 16667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i="1" dirty="0" smtClean="0"/>
              <a:t>Počítej se mnou!</a:t>
            </a:r>
            <a:endParaRPr lang="cs-CZ" sz="2000" i="1" dirty="0"/>
          </a:p>
        </p:txBody>
      </p:sp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14 - 8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228625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" grpId="0" animBg="1"/>
      <p:bldP spid="20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3176736" y="505123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19" name="Obdélník 18"/>
          <p:cNvSpPr/>
          <p:nvPr/>
        </p:nvSpPr>
        <p:spPr>
          <a:xfrm>
            <a:off x="5553000" y="505123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0" name="Obdélník 19">
            <a:hlinkClick r:id="rId3" action="ppaction://hlinksldjump"/>
          </p:cNvPr>
          <p:cNvSpPr/>
          <p:nvPr/>
        </p:nvSpPr>
        <p:spPr>
          <a:xfrm>
            <a:off x="2819028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12</a:t>
            </a:r>
            <a:endParaRPr lang="cs-CZ" sz="3200" b="1" i="1" dirty="0"/>
          </a:p>
        </p:txBody>
      </p:sp>
      <p:sp>
        <p:nvSpPr>
          <p:cNvPr id="21" name="Obdélník 20">
            <a:hlinkClick r:id="rId3" action="ppaction://hlinksldjump"/>
          </p:cNvPr>
          <p:cNvSpPr/>
          <p:nvPr/>
        </p:nvSpPr>
        <p:spPr>
          <a:xfrm>
            <a:off x="4522440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7</a:t>
            </a:r>
            <a:endParaRPr lang="cs-CZ" sz="3200" b="1" i="1" dirty="0"/>
          </a:p>
        </p:txBody>
      </p:sp>
      <p:sp>
        <p:nvSpPr>
          <p:cNvPr id="22" name="Obdélník 21">
            <a:hlinkClick r:id="rId3" action="ppaction://hlinksldjump"/>
          </p:cNvPr>
          <p:cNvSpPr/>
          <p:nvPr/>
        </p:nvSpPr>
        <p:spPr>
          <a:xfrm>
            <a:off x="6225852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14</a:t>
            </a:r>
            <a:endParaRPr lang="cs-CZ" sz="3200" b="1" i="1" dirty="0"/>
          </a:p>
        </p:txBody>
      </p:sp>
      <p:sp>
        <p:nvSpPr>
          <p:cNvPr id="25" name="Obdélník 24">
            <a:hlinkClick r:id="rId3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26" name="Obdélník 25"/>
          <p:cNvSpPr/>
          <p:nvPr/>
        </p:nvSpPr>
        <p:spPr>
          <a:xfrm>
            <a:off x="3176736" y="355004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7" name="Obdélník 26"/>
          <p:cNvSpPr/>
          <p:nvPr/>
        </p:nvSpPr>
        <p:spPr>
          <a:xfrm>
            <a:off x="5553000" y="355004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8" name="Obdélník 27">
            <a:hlinkClick r:id="rId3" action="ppaction://hlinksldjump"/>
          </p:cNvPr>
          <p:cNvSpPr/>
          <p:nvPr/>
        </p:nvSpPr>
        <p:spPr>
          <a:xfrm>
            <a:off x="2819028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9</a:t>
            </a:r>
            <a:endParaRPr lang="cs-CZ" sz="3200" b="1" i="1" dirty="0"/>
          </a:p>
        </p:txBody>
      </p:sp>
      <p:sp>
        <p:nvSpPr>
          <p:cNvPr id="29" name="Obdélník 28">
            <a:hlinkClick r:id="rId3" action="ppaction://hlinksldjump"/>
          </p:cNvPr>
          <p:cNvSpPr/>
          <p:nvPr/>
        </p:nvSpPr>
        <p:spPr>
          <a:xfrm>
            <a:off x="4522440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3</a:t>
            </a:r>
            <a:endParaRPr lang="cs-CZ" sz="3200" b="1" i="1" dirty="0"/>
          </a:p>
        </p:txBody>
      </p:sp>
      <p:sp>
        <p:nvSpPr>
          <p:cNvPr id="30" name="Obdélník 29">
            <a:hlinkClick r:id="rId3" action="ppaction://hlinksldjump"/>
          </p:cNvPr>
          <p:cNvSpPr/>
          <p:nvPr/>
        </p:nvSpPr>
        <p:spPr>
          <a:xfrm>
            <a:off x="6225852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5</a:t>
            </a:r>
            <a:endParaRPr lang="cs-CZ" sz="3200" b="1" i="1" dirty="0"/>
          </a:p>
        </p:txBody>
      </p:sp>
      <p:sp>
        <p:nvSpPr>
          <p:cNvPr id="32" name="Obdélník 31">
            <a:hlinkClick r:id="rId3" action="ppaction://hlinksldjump"/>
          </p:cNvPr>
          <p:cNvSpPr/>
          <p:nvPr/>
        </p:nvSpPr>
        <p:spPr>
          <a:xfrm>
            <a:off x="1115616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15</a:t>
            </a:r>
            <a:endParaRPr lang="cs-CZ" sz="3200" b="1" i="1" dirty="0"/>
          </a:p>
        </p:txBody>
      </p:sp>
      <p:sp>
        <p:nvSpPr>
          <p:cNvPr id="33" name="Obdélník 32"/>
          <p:cNvSpPr/>
          <p:nvPr/>
        </p:nvSpPr>
        <p:spPr>
          <a:xfrm>
            <a:off x="3176736" y="204508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34" name="Obdélník 33"/>
          <p:cNvSpPr/>
          <p:nvPr/>
        </p:nvSpPr>
        <p:spPr>
          <a:xfrm>
            <a:off x="5553000" y="204508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35" name="Obdélník 34">
            <a:hlinkClick r:id="rId3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sp>
        <p:nvSpPr>
          <p:cNvPr id="36" name="Obdélník 35">
            <a:hlinkClick r:id="rId3" action="ppaction://hlinksldjump"/>
          </p:cNvPr>
          <p:cNvSpPr/>
          <p:nvPr/>
        </p:nvSpPr>
        <p:spPr>
          <a:xfrm>
            <a:off x="4522440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13</a:t>
            </a:r>
            <a:endParaRPr lang="cs-CZ" sz="3200" b="1" i="1" dirty="0"/>
          </a:p>
        </p:txBody>
      </p:sp>
      <p:sp>
        <p:nvSpPr>
          <p:cNvPr id="37" name="Obdélník 36">
            <a:hlinkClick r:id="rId4" action="ppaction://hlinksldjump"/>
          </p:cNvPr>
          <p:cNvSpPr/>
          <p:nvPr/>
        </p:nvSpPr>
        <p:spPr>
          <a:xfrm>
            <a:off x="6225852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8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14 - 6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66157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3176736" y="505123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19" name="Obdélník 18"/>
          <p:cNvSpPr/>
          <p:nvPr/>
        </p:nvSpPr>
        <p:spPr>
          <a:xfrm>
            <a:off x="5553000" y="505123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0" name="Obdélník 19">
            <a:hlinkClick r:id="rId3" action="ppaction://hlinksldjump"/>
          </p:cNvPr>
          <p:cNvSpPr/>
          <p:nvPr/>
        </p:nvSpPr>
        <p:spPr>
          <a:xfrm>
            <a:off x="2819028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12</a:t>
            </a:r>
            <a:endParaRPr lang="cs-CZ" sz="3200" b="1" i="1" dirty="0"/>
          </a:p>
        </p:txBody>
      </p:sp>
      <p:sp>
        <p:nvSpPr>
          <p:cNvPr id="21" name="Obdélník 20">
            <a:hlinkClick r:id="rId3" action="ppaction://hlinksldjump"/>
          </p:cNvPr>
          <p:cNvSpPr/>
          <p:nvPr/>
        </p:nvSpPr>
        <p:spPr>
          <a:xfrm>
            <a:off x="4522440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7</a:t>
            </a:r>
            <a:endParaRPr lang="cs-CZ" sz="3200" b="1" i="1" dirty="0"/>
          </a:p>
        </p:txBody>
      </p:sp>
      <p:sp>
        <p:nvSpPr>
          <p:cNvPr id="22" name="Obdélník 21">
            <a:hlinkClick r:id="rId4" action="ppaction://hlinksldjump"/>
          </p:cNvPr>
          <p:cNvSpPr/>
          <p:nvPr/>
        </p:nvSpPr>
        <p:spPr>
          <a:xfrm>
            <a:off x="6225852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14</a:t>
            </a:r>
            <a:endParaRPr lang="cs-CZ" sz="3200" b="1" i="1" dirty="0"/>
          </a:p>
        </p:txBody>
      </p:sp>
      <p:sp>
        <p:nvSpPr>
          <p:cNvPr id="25" name="Obdélník 24">
            <a:hlinkClick r:id="rId3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26" name="Obdélník 25"/>
          <p:cNvSpPr/>
          <p:nvPr/>
        </p:nvSpPr>
        <p:spPr>
          <a:xfrm>
            <a:off x="3176736" y="355004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7" name="Obdélník 26"/>
          <p:cNvSpPr/>
          <p:nvPr/>
        </p:nvSpPr>
        <p:spPr>
          <a:xfrm>
            <a:off x="5553000" y="355004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8" name="Obdélník 27">
            <a:hlinkClick r:id="rId3" action="ppaction://hlinksldjump"/>
          </p:cNvPr>
          <p:cNvSpPr/>
          <p:nvPr/>
        </p:nvSpPr>
        <p:spPr>
          <a:xfrm>
            <a:off x="2819028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9</a:t>
            </a:r>
            <a:endParaRPr lang="cs-CZ" sz="3200" b="1" i="1" dirty="0"/>
          </a:p>
        </p:txBody>
      </p:sp>
      <p:sp>
        <p:nvSpPr>
          <p:cNvPr id="29" name="Obdélník 28">
            <a:hlinkClick r:id="rId3" action="ppaction://hlinksldjump"/>
          </p:cNvPr>
          <p:cNvSpPr/>
          <p:nvPr/>
        </p:nvSpPr>
        <p:spPr>
          <a:xfrm>
            <a:off x="4522440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3</a:t>
            </a:r>
            <a:endParaRPr lang="cs-CZ" sz="3200" b="1" i="1" dirty="0"/>
          </a:p>
        </p:txBody>
      </p:sp>
      <p:sp>
        <p:nvSpPr>
          <p:cNvPr id="30" name="Obdélník 29">
            <a:hlinkClick r:id="rId3" action="ppaction://hlinksldjump"/>
          </p:cNvPr>
          <p:cNvSpPr/>
          <p:nvPr/>
        </p:nvSpPr>
        <p:spPr>
          <a:xfrm>
            <a:off x="6225852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5</a:t>
            </a:r>
            <a:endParaRPr lang="cs-CZ" sz="3200" b="1" i="1" dirty="0"/>
          </a:p>
        </p:txBody>
      </p:sp>
      <p:sp>
        <p:nvSpPr>
          <p:cNvPr id="32" name="Obdélník 31">
            <a:hlinkClick r:id="rId3" action="ppaction://hlinksldjump"/>
          </p:cNvPr>
          <p:cNvSpPr/>
          <p:nvPr/>
        </p:nvSpPr>
        <p:spPr>
          <a:xfrm>
            <a:off x="1115616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15</a:t>
            </a:r>
            <a:endParaRPr lang="cs-CZ" sz="3200" b="1" i="1" dirty="0"/>
          </a:p>
        </p:txBody>
      </p:sp>
      <p:sp>
        <p:nvSpPr>
          <p:cNvPr id="33" name="Obdélník 32"/>
          <p:cNvSpPr/>
          <p:nvPr/>
        </p:nvSpPr>
        <p:spPr>
          <a:xfrm>
            <a:off x="3176736" y="204508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35" name="Obdélník 34">
            <a:hlinkClick r:id="rId3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sp>
        <p:nvSpPr>
          <p:cNvPr id="36" name="Obdélník 35">
            <a:hlinkClick r:id="rId3" action="ppaction://hlinksldjump"/>
          </p:cNvPr>
          <p:cNvSpPr/>
          <p:nvPr/>
        </p:nvSpPr>
        <p:spPr>
          <a:xfrm>
            <a:off x="4522440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13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9 + 5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394962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3176736" y="505123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0" name="Obdélník 19">
            <a:hlinkClick r:id="rId3" action="ppaction://hlinksldjump"/>
          </p:cNvPr>
          <p:cNvSpPr/>
          <p:nvPr/>
        </p:nvSpPr>
        <p:spPr>
          <a:xfrm>
            <a:off x="2819028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12</a:t>
            </a:r>
            <a:endParaRPr lang="cs-CZ" sz="3200" b="1" i="1" dirty="0"/>
          </a:p>
        </p:txBody>
      </p:sp>
      <p:sp>
        <p:nvSpPr>
          <p:cNvPr id="21" name="Obdélník 20">
            <a:hlinkClick r:id="rId3" action="ppaction://hlinksldjump"/>
          </p:cNvPr>
          <p:cNvSpPr/>
          <p:nvPr/>
        </p:nvSpPr>
        <p:spPr>
          <a:xfrm>
            <a:off x="4522440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7</a:t>
            </a:r>
            <a:endParaRPr lang="cs-CZ" sz="3200" b="1" i="1" dirty="0"/>
          </a:p>
        </p:txBody>
      </p:sp>
      <p:sp>
        <p:nvSpPr>
          <p:cNvPr id="25" name="Obdélník 24">
            <a:hlinkClick r:id="rId3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26" name="Obdélník 25"/>
          <p:cNvSpPr/>
          <p:nvPr/>
        </p:nvSpPr>
        <p:spPr>
          <a:xfrm>
            <a:off x="3176736" y="355004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7" name="Obdélník 26"/>
          <p:cNvSpPr/>
          <p:nvPr/>
        </p:nvSpPr>
        <p:spPr>
          <a:xfrm>
            <a:off x="5553000" y="355004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8" name="Obdélník 27">
            <a:hlinkClick r:id="rId3" action="ppaction://hlinksldjump"/>
          </p:cNvPr>
          <p:cNvSpPr/>
          <p:nvPr/>
        </p:nvSpPr>
        <p:spPr>
          <a:xfrm>
            <a:off x="2819028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9</a:t>
            </a:r>
            <a:endParaRPr lang="cs-CZ" sz="3200" b="1" i="1" dirty="0"/>
          </a:p>
        </p:txBody>
      </p:sp>
      <p:sp>
        <p:nvSpPr>
          <p:cNvPr id="29" name="Obdélník 28">
            <a:hlinkClick r:id="rId3" action="ppaction://hlinksldjump"/>
          </p:cNvPr>
          <p:cNvSpPr/>
          <p:nvPr/>
        </p:nvSpPr>
        <p:spPr>
          <a:xfrm>
            <a:off x="4522440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3</a:t>
            </a:r>
            <a:endParaRPr lang="cs-CZ" sz="3200" b="1" i="1" dirty="0"/>
          </a:p>
        </p:txBody>
      </p:sp>
      <p:sp>
        <p:nvSpPr>
          <p:cNvPr id="30" name="Obdélník 29">
            <a:hlinkClick r:id="rId4" action="ppaction://hlinksldjump"/>
          </p:cNvPr>
          <p:cNvSpPr/>
          <p:nvPr/>
        </p:nvSpPr>
        <p:spPr>
          <a:xfrm>
            <a:off x="6225852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5</a:t>
            </a:r>
            <a:endParaRPr lang="cs-CZ" sz="3200" b="1" i="1" dirty="0"/>
          </a:p>
        </p:txBody>
      </p:sp>
      <p:sp>
        <p:nvSpPr>
          <p:cNvPr id="32" name="Obdélník 31">
            <a:hlinkClick r:id="rId3" action="ppaction://hlinksldjump"/>
          </p:cNvPr>
          <p:cNvSpPr/>
          <p:nvPr/>
        </p:nvSpPr>
        <p:spPr>
          <a:xfrm>
            <a:off x="1115616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15</a:t>
            </a:r>
            <a:endParaRPr lang="cs-CZ" sz="3200" b="1" i="1" dirty="0"/>
          </a:p>
        </p:txBody>
      </p:sp>
      <p:sp>
        <p:nvSpPr>
          <p:cNvPr id="33" name="Obdélník 32"/>
          <p:cNvSpPr/>
          <p:nvPr/>
        </p:nvSpPr>
        <p:spPr>
          <a:xfrm>
            <a:off x="3176736" y="204508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35" name="Obdélník 34">
            <a:hlinkClick r:id="rId3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sp>
        <p:nvSpPr>
          <p:cNvPr id="36" name="Obdélník 35">
            <a:hlinkClick r:id="rId3" action="ppaction://hlinksldjump"/>
          </p:cNvPr>
          <p:cNvSpPr/>
          <p:nvPr/>
        </p:nvSpPr>
        <p:spPr>
          <a:xfrm>
            <a:off x="4522440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13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14 - 9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385181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3176736" y="505123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0" name="Obdélník 19">
            <a:hlinkClick r:id="rId3" action="ppaction://hlinksldjump"/>
          </p:cNvPr>
          <p:cNvSpPr/>
          <p:nvPr/>
        </p:nvSpPr>
        <p:spPr>
          <a:xfrm>
            <a:off x="2819028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12</a:t>
            </a:r>
            <a:endParaRPr lang="cs-CZ" sz="3200" b="1" i="1" dirty="0"/>
          </a:p>
        </p:txBody>
      </p:sp>
      <p:sp>
        <p:nvSpPr>
          <p:cNvPr id="21" name="Obdélník 20">
            <a:hlinkClick r:id="rId3" action="ppaction://hlinksldjump"/>
          </p:cNvPr>
          <p:cNvSpPr/>
          <p:nvPr/>
        </p:nvSpPr>
        <p:spPr>
          <a:xfrm>
            <a:off x="4522440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7</a:t>
            </a:r>
            <a:endParaRPr lang="cs-CZ" sz="3200" b="1" i="1" dirty="0"/>
          </a:p>
        </p:txBody>
      </p:sp>
      <p:sp>
        <p:nvSpPr>
          <p:cNvPr id="25" name="Obdélník 24">
            <a:hlinkClick r:id="rId3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28" name="Obdélník 27">
            <a:hlinkClick r:id="rId4" action="ppaction://hlinksldjump"/>
          </p:cNvPr>
          <p:cNvSpPr/>
          <p:nvPr/>
        </p:nvSpPr>
        <p:spPr>
          <a:xfrm>
            <a:off x="2819028" y="3539986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9</a:t>
            </a:r>
            <a:endParaRPr lang="cs-CZ" sz="3200" b="1" i="1" dirty="0"/>
          </a:p>
        </p:txBody>
      </p:sp>
      <p:sp>
        <p:nvSpPr>
          <p:cNvPr id="29" name="Obdélník 28">
            <a:hlinkClick r:id="rId3" action="ppaction://hlinksldjump"/>
          </p:cNvPr>
          <p:cNvSpPr/>
          <p:nvPr/>
        </p:nvSpPr>
        <p:spPr>
          <a:xfrm>
            <a:off x="4522440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3</a:t>
            </a:r>
            <a:endParaRPr lang="cs-CZ" sz="3200" b="1" i="1" dirty="0"/>
          </a:p>
        </p:txBody>
      </p:sp>
      <p:sp>
        <p:nvSpPr>
          <p:cNvPr id="32" name="Obdélník 31">
            <a:hlinkClick r:id="rId3" action="ppaction://hlinksldjump"/>
          </p:cNvPr>
          <p:cNvSpPr/>
          <p:nvPr/>
        </p:nvSpPr>
        <p:spPr>
          <a:xfrm>
            <a:off x="1115616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15</a:t>
            </a:r>
            <a:endParaRPr lang="cs-CZ" sz="3200" b="1" i="1" dirty="0"/>
          </a:p>
        </p:txBody>
      </p:sp>
      <p:sp>
        <p:nvSpPr>
          <p:cNvPr id="33" name="Obdélník 32"/>
          <p:cNvSpPr/>
          <p:nvPr/>
        </p:nvSpPr>
        <p:spPr>
          <a:xfrm>
            <a:off x="3176736" y="204508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35" name="Obdélník 34">
            <a:hlinkClick r:id="rId3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sp>
        <p:nvSpPr>
          <p:cNvPr id="36" name="Obdélník 35">
            <a:hlinkClick r:id="rId3" action="ppaction://hlinksldjump"/>
          </p:cNvPr>
          <p:cNvSpPr/>
          <p:nvPr/>
        </p:nvSpPr>
        <p:spPr>
          <a:xfrm>
            <a:off x="4522440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13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11 - 2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422057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3176736" y="505123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20" name="Obdélník 19">
            <a:hlinkClick r:id="rId3" action="ppaction://hlinksldjump"/>
          </p:cNvPr>
          <p:cNvSpPr/>
          <p:nvPr/>
        </p:nvSpPr>
        <p:spPr>
          <a:xfrm>
            <a:off x="2819028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12</a:t>
            </a:r>
            <a:endParaRPr lang="cs-CZ" sz="3200" b="1" i="1" dirty="0"/>
          </a:p>
        </p:txBody>
      </p:sp>
      <p:sp>
        <p:nvSpPr>
          <p:cNvPr id="21" name="Obdélník 20">
            <a:hlinkClick r:id="rId4" action="ppaction://hlinksldjump"/>
          </p:cNvPr>
          <p:cNvSpPr/>
          <p:nvPr/>
        </p:nvSpPr>
        <p:spPr>
          <a:xfrm>
            <a:off x="4522440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7</a:t>
            </a:r>
            <a:endParaRPr lang="cs-CZ" sz="3200" b="1" i="1" dirty="0"/>
          </a:p>
        </p:txBody>
      </p:sp>
      <p:sp>
        <p:nvSpPr>
          <p:cNvPr id="25" name="Obdélník 24">
            <a:hlinkClick r:id="rId3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29" name="Obdélník 28">
            <a:hlinkClick r:id="rId3" action="ppaction://hlinksldjump"/>
          </p:cNvPr>
          <p:cNvSpPr/>
          <p:nvPr/>
        </p:nvSpPr>
        <p:spPr>
          <a:xfrm>
            <a:off x="4522440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3</a:t>
            </a:r>
            <a:endParaRPr lang="cs-CZ" sz="3200" b="1" i="1" dirty="0"/>
          </a:p>
        </p:txBody>
      </p:sp>
      <p:sp>
        <p:nvSpPr>
          <p:cNvPr id="32" name="Obdélník 31">
            <a:hlinkClick r:id="rId3" action="ppaction://hlinksldjump"/>
          </p:cNvPr>
          <p:cNvSpPr/>
          <p:nvPr/>
        </p:nvSpPr>
        <p:spPr>
          <a:xfrm>
            <a:off x="1115616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15</a:t>
            </a:r>
            <a:endParaRPr lang="cs-CZ" sz="3200" b="1" i="1" dirty="0"/>
          </a:p>
        </p:txBody>
      </p:sp>
      <p:sp>
        <p:nvSpPr>
          <p:cNvPr id="33" name="Obdélník 32"/>
          <p:cNvSpPr/>
          <p:nvPr/>
        </p:nvSpPr>
        <p:spPr>
          <a:xfrm>
            <a:off x="3176736" y="204508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35" name="Obdélník 34">
            <a:hlinkClick r:id="rId3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sp>
        <p:nvSpPr>
          <p:cNvPr id="36" name="Obdélník 35">
            <a:hlinkClick r:id="rId3" action="ppaction://hlinksldjump"/>
          </p:cNvPr>
          <p:cNvSpPr/>
          <p:nvPr/>
        </p:nvSpPr>
        <p:spPr>
          <a:xfrm>
            <a:off x="4522440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13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14 - 7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81040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bdélník 19">
            <a:hlinkClick r:id="rId3" action="ppaction://hlinksldjump"/>
          </p:cNvPr>
          <p:cNvSpPr/>
          <p:nvPr/>
        </p:nvSpPr>
        <p:spPr>
          <a:xfrm>
            <a:off x="2819028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12</a:t>
            </a:r>
            <a:endParaRPr lang="cs-CZ" sz="3200" b="1" i="1" dirty="0"/>
          </a:p>
        </p:txBody>
      </p:sp>
      <p:sp>
        <p:nvSpPr>
          <p:cNvPr id="25" name="Obdélník 24">
            <a:hlinkClick r:id="rId3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29" name="Obdélník 28">
            <a:hlinkClick r:id="rId3" action="ppaction://hlinksldjump"/>
          </p:cNvPr>
          <p:cNvSpPr/>
          <p:nvPr/>
        </p:nvSpPr>
        <p:spPr>
          <a:xfrm>
            <a:off x="4522440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3</a:t>
            </a:r>
            <a:endParaRPr lang="cs-CZ" sz="3200" b="1" i="1" dirty="0"/>
          </a:p>
        </p:txBody>
      </p:sp>
      <p:sp>
        <p:nvSpPr>
          <p:cNvPr id="32" name="Obdélník 31">
            <a:hlinkClick r:id="rId4" action="ppaction://hlinksldjump"/>
          </p:cNvPr>
          <p:cNvSpPr/>
          <p:nvPr/>
        </p:nvSpPr>
        <p:spPr>
          <a:xfrm>
            <a:off x="1115616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15</a:t>
            </a:r>
            <a:endParaRPr lang="cs-CZ" sz="3200" b="1" i="1" dirty="0"/>
          </a:p>
        </p:txBody>
      </p:sp>
      <p:sp>
        <p:nvSpPr>
          <p:cNvPr id="33" name="Obdélník 32"/>
          <p:cNvSpPr/>
          <p:nvPr/>
        </p:nvSpPr>
        <p:spPr>
          <a:xfrm>
            <a:off x="3176736" y="204508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35" name="Obdélník 34">
            <a:hlinkClick r:id="rId3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sp>
        <p:nvSpPr>
          <p:cNvPr id="36" name="Obdélník 35">
            <a:hlinkClick r:id="rId3" action="ppaction://hlinksldjump"/>
          </p:cNvPr>
          <p:cNvSpPr/>
          <p:nvPr/>
        </p:nvSpPr>
        <p:spPr>
          <a:xfrm>
            <a:off x="4522440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13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7 + 8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321514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bdélník 19">
            <a:hlinkClick r:id="rId3" action="ppaction://hlinksldjump"/>
          </p:cNvPr>
          <p:cNvSpPr/>
          <p:nvPr/>
        </p:nvSpPr>
        <p:spPr>
          <a:xfrm>
            <a:off x="2819028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12</a:t>
            </a:r>
            <a:endParaRPr lang="cs-CZ" sz="3200" b="1" i="1" dirty="0"/>
          </a:p>
        </p:txBody>
      </p:sp>
      <p:sp>
        <p:nvSpPr>
          <p:cNvPr id="25" name="Obdélník 24">
            <a:hlinkClick r:id="rId3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29" name="Obdélník 28">
            <a:hlinkClick r:id="rId3" action="ppaction://hlinksldjump"/>
          </p:cNvPr>
          <p:cNvSpPr/>
          <p:nvPr/>
        </p:nvSpPr>
        <p:spPr>
          <a:xfrm>
            <a:off x="4522440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3</a:t>
            </a:r>
            <a:endParaRPr lang="cs-CZ" sz="3200" b="1" i="1" dirty="0"/>
          </a:p>
        </p:txBody>
      </p:sp>
      <p:sp>
        <p:nvSpPr>
          <p:cNvPr id="33" name="Obdélník 32"/>
          <p:cNvSpPr/>
          <p:nvPr/>
        </p:nvSpPr>
        <p:spPr>
          <a:xfrm>
            <a:off x="3176736" y="2045083"/>
            <a:ext cx="2376264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i="1"/>
          </a:p>
        </p:txBody>
      </p:sp>
      <p:sp>
        <p:nvSpPr>
          <p:cNvPr id="35" name="Obdélník 34">
            <a:hlinkClick r:id="rId3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sp>
        <p:nvSpPr>
          <p:cNvPr id="36" name="Obdélník 35">
            <a:hlinkClick r:id="rId4" action="ppaction://hlinksldjump"/>
          </p:cNvPr>
          <p:cNvSpPr/>
          <p:nvPr/>
        </p:nvSpPr>
        <p:spPr>
          <a:xfrm>
            <a:off x="4522440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13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9 + </a:t>
            </a:r>
            <a:r>
              <a:rPr lang="cs-CZ" sz="3200" i="1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71923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bdélník 19">
            <a:hlinkClick r:id="rId3" action="ppaction://hlinksldjump"/>
          </p:cNvPr>
          <p:cNvSpPr/>
          <p:nvPr/>
        </p:nvSpPr>
        <p:spPr>
          <a:xfrm>
            <a:off x="2819028" y="505123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12</a:t>
            </a:r>
            <a:endParaRPr lang="cs-CZ" sz="3200" b="1" i="1" dirty="0"/>
          </a:p>
        </p:txBody>
      </p:sp>
      <p:sp>
        <p:nvSpPr>
          <p:cNvPr id="25" name="Obdélník 24">
            <a:hlinkClick r:id="rId4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29" name="Obdélník 28">
            <a:hlinkClick r:id="rId4" action="ppaction://hlinksldjump"/>
          </p:cNvPr>
          <p:cNvSpPr/>
          <p:nvPr/>
        </p:nvSpPr>
        <p:spPr>
          <a:xfrm>
            <a:off x="4522440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3</a:t>
            </a:r>
            <a:endParaRPr lang="cs-CZ" sz="3200" b="1" i="1" dirty="0"/>
          </a:p>
        </p:txBody>
      </p:sp>
      <p:sp>
        <p:nvSpPr>
          <p:cNvPr id="35" name="Obdélník 34">
            <a:hlinkClick r:id="rId4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7 + 5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339924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bdélník 24">
            <a:hlinkClick r:id="rId3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29" name="Obdélník 28">
            <a:hlinkClick r:id="rId4" action="ppaction://hlinksldjump"/>
          </p:cNvPr>
          <p:cNvSpPr/>
          <p:nvPr/>
        </p:nvSpPr>
        <p:spPr>
          <a:xfrm>
            <a:off x="4522440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3</a:t>
            </a:r>
            <a:endParaRPr lang="cs-CZ" sz="3200" b="1" i="1" dirty="0"/>
          </a:p>
        </p:txBody>
      </p:sp>
      <p:sp>
        <p:nvSpPr>
          <p:cNvPr id="35" name="Obdélník 34">
            <a:hlinkClick r:id="rId3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12 – 9 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93051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bdélník 24">
            <a:hlinkClick r:id="rId3" action="ppaction://hlinksldjump"/>
          </p:cNvPr>
          <p:cNvSpPr/>
          <p:nvPr/>
        </p:nvSpPr>
        <p:spPr>
          <a:xfrm>
            <a:off x="1115616" y="355004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11</a:t>
            </a:r>
            <a:endParaRPr lang="cs-CZ" sz="3200" b="1" i="1" dirty="0"/>
          </a:p>
        </p:txBody>
      </p:sp>
      <p:sp>
        <p:nvSpPr>
          <p:cNvPr id="35" name="Obdélník 34">
            <a:hlinkClick r:id="rId4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3 + 8 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81245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Obdélník 34">
            <a:hlinkClick r:id="rId3" action="ppaction://hlinksldjump"/>
          </p:cNvPr>
          <p:cNvSpPr/>
          <p:nvPr/>
        </p:nvSpPr>
        <p:spPr>
          <a:xfrm>
            <a:off x="2819028" y="2045083"/>
            <a:ext cx="1703412" cy="1504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i="1" dirty="0" smtClean="0"/>
              <a:t>4</a:t>
            </a:r>
            <a:endParaRPr lang="cs-CZ" sz="3200" b="1" i="1" dirty="0"/>
          </a:p>
        </p:txBody>
      </p:sp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11 – 7  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182994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JKPMF78U\MP900262302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" t="-472" r="375" b="474"/>
          <a:stretch/>
        </p:blipFill>
        <p:spPr bwMode="auto">
          <a:xfrm>
            <a:off x="1115616" y="2028738"/>
            <a:ext cx="6813648" cy="452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ka\AppData\Local\Microsoft\Windows\Temporary Internet Files\Content.IE5\JKPMF78U\MC9004377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8800" y="273497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" name="Zaoblený obdélníkový popisek 2048"/>
          <p:cNvSpPr/>
          <p:nvPr/>
        </p:nvSpPr>
        <p:spPr>
          <a:xfrm>
            <a:off x="1259632" y="406239"/>
            <a:ext cx="1902668" cy="1110821"/>
          </a:xfrm>
          <a:prstGeom prst="wedgeRoundRectCallout">
            <a:avLst>
              <a:gd name="adj1" fmla="val 72238"/>
              <a:gd name="adj2" fmla="val 3129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i="1" dirty="0" smtClean="0"/>
              <a:t>Jupí!!!  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365605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marL="0" indent="0">
              <a:buNone/>
            </a:pPr>
            <a:r>
              <a:rPr lang="cs-CZ" dirty="0" smtClean="0"/>
              <a:t>Otevřená galerie 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307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89</TotalTime>
  <Words>229</Words>
  <Application>Microsoft Office PowerPoint</Application>
  <PresentationFormat>Předvádění na obrazovce (4:3)</PresentationFormat>
  <Paragraphs>116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Summer</vt:lpstr>
      <vt:lpstr>NÁZEV ŠKOLY:  ZŠ Karla Klíče Hostinné AUTOR: Mgr. Lenka Stará NÁZEV: VY_32_INOVACE_13_A_15_ODČÍTÁNÍ S PŘECHODEM DESÍTKY 4 TÉMA: ODČÍTÁNÍ S PŘECHODEM DESÍTKY 4 ČÍSLO PROJEKTU: CZ.1.07/1.4.00/21.2131</vt:lpstr>
      <vt:lpstr>Prezentace aplikace PowerPoint</vt:lpstr>
      <vt:lpstr>Mgr. Lenka Stará datum 17.10.2012 Určeno pro 2. ročník Prezentace obsahuje animace.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Stará</cp:lastModifiedBy>
  <cp:revision>17</cp:revision>
  <dcterms:created xsi:type="dcterms:W3CDTF">2012-07-08T13:52:13Z</dcterms:created>
  <dcterms:modified xsi:type="dcterms:W3CDTF">2012-10-17T19:17:23Z</dcterms:modified>
</cp:coreProperties>
</file>