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8" r:id="rId2"/>
    <p:sldId id="269" r:id="rId3"/>
    <p:sldId id="256" r:id="rId4"/>
    <p:sldId id="257" r:id="rId5"/>
    <p:sldId id="258" r:id="rId6"/>
    <p:sldId id="259" r:id="rId7"/>
    <p:sldId id="262" r:id="rId8"/>
    <p:sldId id="263" r:id="rId9"/>
    <p:sldId id="264" r:id="rId10"/>
    <p:sldId id="265" r:id="rId11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6699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AD835B4B-0387-4434-A02D-0520A72C386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319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2150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D5138CE9-103A-4083-BA13-8DCF337160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1327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806C27-6521-4D7D-A4C5-D66AFCEF05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96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6C17F8-5226-4D5C-840D-B503F2262D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452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80FE8-FFF7-478E-9397-7D1882700CA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314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55D01-8DC2-42C3-B565-A1C32F403B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340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7DD9F-FAA0-4F78-857B-91DAA9704A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877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3FB13E-1BC7-489F-B8EA-85B824B530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216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FCCAA0-0B81-4861-802D-B916FD2112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75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9B649-D2D2-4DB3-81AF-CFF851850CD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698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C76EB-B52C-4C59-9D1E-37F5EBD68A5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378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B4B9AA-D606-4FED-919C-8D47D53E0A2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206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B9A208-DA92-49EE-9834-3991687C1BC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11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4254B5D-8E54-4D0C-8300-14352DAADB9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r>
              <a:rPr lang="cs-CZ" sz="1600" b="1">
                <a:solidFill>
                  <a:schemeClr val="tx1"/>
                </a:solidFill>
              </a:rPr>
              <a:t/>
            </a:r>
            <a:br>
              <a:rPr lang="cs-CZ" sz="1600" b="1">
                <a:solidFill>
                  <a:schemeClr val="tx1"/>
                </a:solidFill>
              </a:rPr>
            </a:br>
            <a:r>
              <a:rPr lang="cs-CZ" sz="2800" b="1" u="sng">
                <a:solidFill>
                  <a:schemeClr val="tx1"/>
                </a:solidFill>
              </a:rPr>
              <a:t>Za jógou se zvířátky I. část</a:t>
            </a:r>
            <a:r>
              <a:rPr lang="cs-CZ" sz="2000" b="1" u="sng">
                <a:solidFill>
                  <a:schemeClr val="tx1"/>
                </a:solidFill>
              </a:rPr>
              <a:t/>
            </a:r>
            <a:br>
              <a:rPr lang="cs-CZ" sz="2000" b="1" u="sng">
                <a:solidFill>
                  <a:schemeClr val="tx1"/>
                </a:solidFill>
              </a:rPr>
            </a:br>
            <a:endParaRPr lang="cs-CZ" sz="2000" b="1" u="sng">
              <a:solidFill>
                <a:schemeClr val="tx1"/>
              </a:solidFill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276475"/>
            <a:ext cx="8280400" cy="40322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/>
              <a:t>Výukový materiál č.: VY_INOVACE_32_63_Za jógou se zvířátky 1. část</a:t>
            </a:r>
          </a:p>
          <a:p>
            <a:pPr algn="l">
              <a:lnSpc>
                <a:spcPct val="80000"/>
              </a:lnSpc>
            </a:pPr>
            <a:r>
              <a:rPr lang="cs-CZ" sz="1800"/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r>
              <a:rPr lang="cs-CZ" sz="1800"/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oblast: </a:t>
            </a:r>
            <a:r>
              <a:rPr lang="cs-CZ" sz="1800"/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obor: </a:t>
            </a:r>
            <a:r>
              <a:rPr lang="cs-CZ" sz="1800"/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Tématický okruh: </a:t>
            </a:r>
            <a:r>
              <a:rPr lang="cs-CZ" sz="1800"/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Vytvořeno dne: </a:t>
            </a:r>
            <a:r>
              <a:rPr lang="cs-CZ" sz="1800"/>
              <a:t>17.12.2011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Odpilotováno dne: </a:t>
            </a:r>
            <a:r>
              <a:rPr lang="cs-CZ" sz="1800"/>
              <a:t>5.1.2012</a:t>
            </a:r>
          </a:p>
          <a:p>
            <a:pPr algn="l">
              <a:lnSpc>
                <a:spcPct val="80000"/>
              </a:lnSpc>
            </a:pPr>
            <a:endParaRPr lang="cs-CZ" sz="1800" b="1"/>
          </a:p>
          <a:p>
            <a:pPr algn="l">
              <a:lnSpc>
                <a:spcPct val="80000"/>
              </a:lnSpc>
            </a:pPr>
            <a:r>
              <a:rPr lang="cs-CZ" sz="1800" b="1"/>
              <a:t>Anotace: </a:t>
            </a:r>
            <a:r>
              <a:rPr lang="cs-CZ" sz="1800"/>
              <a:t>Učební materiál byl vytvořen pro 8. ročníku ZŠ speciální. Učební materiál obsahuje cvičební karty, které jsou určeny k vytištění a individuální i kolektivní práci žáků. Cvičební karty seznamují žáky s jógovými cviky. Cvičební karty s jednotlivými cviky slouží jako didaktická pomůcka podporující aktivitu žáků při pohybové aktivitě v rámci úvodní části nebo hlavní části vyučovací jednotky v tělesné výchově. 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endParaRPr lang="cs-CZ" sz="1800"/>
          </a:p>
        </p:txBody>
      </p:sp>
      <p:pic>
        <p:nvPicPr>
          <p:cNvPr id="23557" name="Picture 5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/>
              <a:t>Metodický pokyn k učebnímu materiálu:</a:t>
            </a:r>
            <a:r>
              <a:rPr lang="cs-CZ" sz="2400"/>
              <a:t/>
            </a:r>
            <a:br>
              <a:rPr lang="cs-CZ" sz="2400"/>
            </a:br>
            <a:endParaRPr lang="cs-CZ" sz="240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/>
              <a:t>Učební materiál tvoří čtyři cvičební karty. Každá karta představuje jeden jógový cvik. Karty z jedné strany obsahují obrázek zvířete, které napomáhá zábavnou formou přiblížit podobu cviku. Z druhé strany je příslušný popis cviku, který slouží jako návod především pro vedoucího učitele. </a:t>
            </a:r>
          </a:p>
          <a:p>
            <a:pPr>
              <a:lnSpc>
                <a:spcPct val="80000"/>
              </a:lnSpc>
            </a:pPr>
            <a:r>
              <a:rPr lang="cs-CZ" sz="1800"/>
              <a:t>Žáky pomocí obrázku a motivačního popisu cviku seznámíme s daným cvikem. </a:t>
            </a:r>
          </a:p>
          <a:p>
            <a:pPr>
              <a:lnSpc>
                <a:spcPct val="80000"/>
              </a:lnSpc>
            </a:pPr>
            <a:r>
              <a:rPr lang="cs-CZ" sz="1800"/>
              <a:t>Cvik si názorně předvedeme. Snažíme se o co nejvíce správné provedení. </a:t>
            </a:r>
          </a:p>
          <a:p>
            <a:pPr>
              <a:lnSpc>
                <a:spcPct val="80000"/>
              </a:lnSpc>
            </a:pPr>
            <a:endParaRPr lang="cs-CZ" sz="1800"/>
          </a:p>
        </p:txBody>
      </p:sp>
      <p:sp>
        <p:nvSpPr>
          <p:cNvPr id="24580" name="Text Box 4"/>
          <p:cNvSpPr txBox="1">
            <a:spLocks noChangeArrowheads="1"/>
          </p:cNvSpPr>
          <p:nvPr/>
        </p:nvSpPr>
        <p:spPr bwMode="auto">
          <a:xfrm>
            <a:off x="395288" y="3332163"/>
            <a:ext cx="7775575" cy="217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Zdroje:</a:t>
            </a:r>
          </a:p>
          <a:p>
            <a:pPr>
              <a:spcBef>
                <a:spcPct val="50000"/>
              </a:spcBef>
            </a:pPr>
            <a:r>
              <a:rPr lang="cs-CZ" sz="1400"/>
              <a:t>NEŠPOR, Karel. </a:t>
            </a:r>
            <a:r>
              <a:rPr lang="cs-CZ" sz="1400" i="1"/>
              <a:t>Jóga pro deti ve veku pet až deset let aneb Hrajeme si, cvicíme a povídáme si pohádky</a:t>
            </a:r>
            <a:r>
              <a:rPr lang="cs-CZ" sz="1400"/>
              <a:t> [online]. Praha: Velryba, 1996 [cit. 2011-12-17]. Dostupné z: http://www.google.cz/url?sa=t&amp;rct=j&amp;q=j%C3%B3ga%20pro%20deti%20ve%20veku%20pet%20a%C5%BE%20deset%20let%20aneb%20hrajeme%20si%2C%20cvic%C3%ADme%20a%20pov%C3%ADd%C3%A1me%20si%20poh%C3%A1dky&amp;source=web&amp;cd=2&amp;cad=rja&amp;sqi=2&amp;ved=0CCcQFjAB&amp;url=http%3A%2F%2Ffiles.antigambling.webnode.cz%2F200000137-b0354b228d%2Fjoga%2520pro%2520deti.pdf&amp;ei=_5RDUICNFs3Xsgav6oCICA&amp;usg=AFQjCNEw4F3y6ksxSU8J4pLGtE6EPFo6Kw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KOČKA</a:t>
            </a:r>
          </a:p>
        </p:txBody>
      </p:sp>
      <p:pic>
        <p:nvPicPr>
          <p:cNvPr id="2053" name="Picture 5" descr="koč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628775"/>
            <a:ext cx="7345362" cy="392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Určitě jste si už někdy všimli, jak se protahuje kočka. </a:t>
            </a:r>
          </a:p>
          <a:p>
            <a:endParaRPr lang="cs-CZ" sz="2000"/>
          </a:p>
          <a:p>
            <a:r>
              <a:rPr lang="cs-CZ" sz="2000"/>
              <a:t>Ze sedu na patách přejdeme s nádechem do kleku a opřeme natažené paže o zem. Paže i stehna jsou kolmo k podložce. </a:t>
            </a:r>
          </a:p>
          <a:p>
            <a:endParaRPr lang="cs-CZ" sz="2000"/>
          </a:p>
          <a:p>
            <a:r>
              <a:rPr lang="cs-CZ" sz="2000"/>
              <a:t>S výdechem se jako kočka nakrčíme – uděláme kočičí hřbet a bradu přitlačíme na prsa. S nádechem se prohneme tak, že břicho a hrudník přiblížíme k podložce. Zakloníme hlavu a trup </a:t>
            </a:r>
          </a:p>
          <a:p>
            <a:endParaRPr lang="cs-CZ" sz="2000"/>
          </a:p>
          <a:p>
            <a:r>
              <a:rPr lang="cs-CZ" sz="2000"/>
              <a:t>Kočičí cvik si zopakujeme 5x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PES</a:t>
            </a:r>
          </a:p>
        </p:txBody>
      </p:sp>
      <p:pic>
        <p:nvPicPr>
          <p:cNvPr id="5125" name="Picture 5" descr="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1289050"/>
            <a:ext cx="6264275" cy="427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Každý pes dobře ví, jak správně protáhnout celé tělo. Zkusíme to jako on.</a:t>
            </a:r>
          </a:p>
          <a:p>
            <a:endParaRPr lang="cs-CZ" sz="2000"/>
          </a:p>
          <a:p>
            <a:r>
              <a:rPr lang="cs-CZ" sz="2000"/>
              <a:t>Ze sedu na patách přejdeme s nádechem do kleku a opřeme natažené paže o zem. Srovnáme si pěkně záda, hlava je v prodloužení těla. </a:t>
            </a:r>
          </a:p>
          <a:p>
            <a:endParaRPr lang="cs-CZ" sz="2000"/>
          </a:p>
          <a:p>
            <a:r>
              <a:rPr lang="cs-CZ" sz="2000"/>
              <a:t>S výdechem pomalu propínáme nohy, zadeček stoupá nahoru a chodidla nám zůstávají na podložce. Hlavu máme volně a díváme se na svá kolena. </a:t>
            </a:r>
          </a:p>
          <a:p>
            <a:endParaRPr lang="cs-CZ" sz="2000"/>
          </a:p>
          <a:p>
            <a:r>
              <a:rPr lang="cs-CZ" sz="2000"/>
              <a:t>Jako pes se protáhneme 5x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MOTÝL</a:t>
            </a:r>
          </a:p>
        </p:txBody>
      </p:sp>
      <p:pic>
        <p:nvPicPr>
          <p:cNvPr id="11269" name="Picture 5" descr="Motý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8775"/>
            <a:ext cx="5056188" cy="44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Zkusíme se protáhnout jako když motýl mává křídly. </a:t>
            </a:r>
          </a:p>
          <a:p>
            <a:endParaRPr lang="cs-CZ" sz="2000"/>
          </a:p>
          <a:p>
            <a:r>
              <a:rPr lang="cs-CZ" sz="2000"/>
              <a:t>Sedneme si do tureckého sedu. Poté uchopíme chodidla tak, aby se vzájemně dotýkala. Paty přitáhneme rukama k rozkroku. </a:t>
            </a:r>
          </a:p>
          <a:p>
            <a:endParaRPr lang="cs-CZ" sz="2000"/>
          </a:p>
          <a:p>
            <a:r>
              <a:rPr lang="cs-CZ" sz="2000"/>
              <a:t>Koleny pohybujeme pomalu nahoru a dolů jako když motýl mává křídly. </a:t>
            </a:r>
          </a:p>
          <a:p>
            <a:endParaRPr lang="cs-CZ" sz="2000"/>
          </a:p>
          <a:p>
            <a:r>
              <a:rPr lang="cs-CZ" sz="2000"/>
              <a:t>Cvik si zopakujeme alespoň 10x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KOBRA</a:t>
            </a:r>
          </a:p>
        </p:txBody>
      </p:sp>
      <p:pic>
        <p:nvPicPr>
          <p:cNvPr id="16389" name="Picture 5" descr="Ko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628775"/>
            <a:ext cx="5400675" cy="477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Kobra je velmi ohebné zvíře. Zkusíme se protáhnout jako ona. </a:t>
            </a:r>
          </a:p>
          <a:p>
            <a:endParaRPr lang="cs-CZ" sz="2000"/>
          </a:p>
          <a:p>
            <a:r>
              <a:rPr lang="cs-CZ" sz="2000"/>
              <a:t>Stejně jako kobra, lehneme si na břicho, dlaně položíme vedle ramen, čelo opřeme o zem. </a:t>
            </a:r>
          </a:p>
          <a:p>
            <a:endParaRPr lang="cs-CZ" sz="2000"/>
          </a:p>
          <a:p>
            <a:r>
              <a:rPr lang="cs-CZ" sz="2000"/>
              <a:t>Zhluboka se nadechneme a zvedneme horní část trupu vzhůru. Nezakláníme při tom hlavu. Zkusíme zasyčet jako kobra a hlavu při tom otáčíme z jedné strany na druhou. </a:t>
            </a:r>
          </a:p>
          <a:p>
            <a:endParaRPr lang="cs-CZ" sz="2000"/>
          </a:p>
          <a:p>
            <a:r>
              <a:rPr lang="cs-CZ" sz="2000"/>
              <a:t>Zopakujeme si cvik 3x.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437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Arial</vt:lpstr>
      <vt:lpstr>Výchozí návrh</vt:lpstr>
      <vt:lpstr> Za jógou se zvířátky I. část </vt:lpstr>
      <vt:lpstr>Metodický pokyn k učebnímu materiálu: </vt:lpstr>
      <vt:lpstr>KOČKA</vt:lpstr>
      <vt:lpstr>POPIS CVIKU:</vt:lpstr>
      <vt:lpstr>PES</vt:lpstr>
      <vt:lpstr>POPIS CVIKU:</vt:lpstr>
      <vt:lpstr>MOTÝL</vt:lpstr>
      <vt:lpstr>POPIS CVIKU:</vt:lpstr>
      <vt:lpstr>KOBRA</vt:lpstr>
      <vt:lpstr>POPIS CVIKU: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KOČKA</dc:title>
  <dc:creator>_</dc:creator>
  <cp:lastModifiedBy>Jakl Petr</cp:lastModifiedBy>
  <cp:revision>7</cp:revision>
  <dcterms:created xsi:type="dcterms:W3CDTF">2012-08-30T17:52:29Z</dcterms:created>
  <dcterms:modified xsi:type="dcterms:W3CDTF">2012-10-01T06:00:42Z</dcterms:modified>
</cp:coreProperties>
</file>