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9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7102475" cy="102330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1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428DD78E-B3DE-4BDE-9783-4C81F470E6B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8792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2725" y="0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endParaRPr lang="cs-CZ"/>
          </a:p>
        </p:txBody>
      </p:sp>
      <p:sp>
        <p:nvSpPr>
          <p:cNvPr id="1638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92188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63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3" y="4860925"/>
            <a:ext cx="5683250" cy="4605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defTabSz="990600">
              <a:defRPr sz="1300"/>
            </a:lvl1pPr>
          </a:lstStyle>
          <a:p>
            <a:endParaRPr lang="cs-CZ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2725" y="9720263"/>
            <a:ext cx="3078163" cy="511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9057" tIns="49528" rIns="99057" bIns="49528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/>
            </a:lvl1pPr>
          </a:lstStyle>
          <a:p>
            <a:fld id="{E3C605E3-9D8E-414D-B952-370DAC9382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9863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740EA-D054-4ACD-9A38-6A873921A3B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004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E2E270-D0BF-49C5-872C-DCE6072793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525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DEEC6C-1963-459B-8E24-F597E10B104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024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12B199-1E0E-42CB-AEB1-1E794377BF2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402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EC10B3-F06D-430D-9ABE-7ED45BC302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446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F86A1C-5F19-4EFC-9A6C-1D3641BD753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1260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944A6D-D3B7-4918-ACE1-DD193EA7E54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842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A245D5-56D7-4634-A40B-3C4319EF69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501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D9215B-C196-433D-AFFC-948EA5FE44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208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8189D7-62AF-49E4-AAFD-E2BBE2625F3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523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7A1F41-4CE1-4AB3-BA1B-4C7F45BF723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192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5BA6C10-58DD-4AD1-AF25-85091F52596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58888" y="1196975"/>
            <a:ext cx="6840537" cy="1079500"/>
          </a:xfrm>
        </p:spPr>
        <p:txBody>
          <a:bodyPr/>
          <a:lstStyle/>
          <a:p>
            <a:r>
              <a:rPr lang="cs-CZ" sz="1600" b="1">
                <a:solidFill>
                  <a:schemeClr val="tx1"/>
                </a:solidFill>
              </a:rPr>
              <a:t/>
            </a:r>
            <a:br>
              <a:rPr lang="cs-CZ" sz="1600" b="1">
                <a:solidFill>
                  <a:schemeClr val="tx1"/>
                </a:solidFill>
              </a:rPr>
            </a:br>
            <a:r>
              <a:rPr lang="cs-CZ" sz="2800" b="1" u="sng">
                <a:solidFill>
                  <a:schemeClr val="tx1"/>
                </a:solidFill>
              </a:rPr>
              <a:t>Za jógou se zvířátky II. část</a:t>
            </a:r>
            <a:r>
              <a:rPr lang="cs-CZ" sz="2000" b="1" u="sng">
                <a:solidFill>
                  <a:schemeClr val="tx1"/>
                </a:solidFill>
              </a:rPr>
              <a:t/>
            </a:r>
            <a:br>
              <a:rPr lang="cs-CZ" sz="2000" b="1" u="sng">
                <a:solidFill>
                  <a:schemeClr val="tx1"/>
                </a:solidFill>
              </a:rPr>
            </a:br>
            <a:endParaRPr lang="cs-CZ" sz="2000" b="1" u="sng">
              <a:solidFill>
                <a:schemeClr val="tx1"/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8313" y="2276475"/>
            <a:ext cx="8280400" cy="4032250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1800"/>
              <a:t>Výukový materiál č.: VY_INOVACE_32_64_Za jógou se zvířátky 2. část</a:t>
            </a:r>
          </a:p>
          <a:p>
            <a:pPr algn="l">
              <a:lnSpc>
                <a:spcPct val="80000"/>
              </a:lnSpc>
            </a:pPr>
            <a:r>
              <a:rPr lang="cs-CZ" sz="1800"/>
              <a:t>Vypracovala: Mgr. Miroslava Spurná</a:t>
            </a:r>
          </a:p>
          <a:p>
            <a:pPr algn="l">
              <a:lnSpc>
                <a:spcPct val="80000"/>
              </a:lnSpc>
            </a:pPr>
            <a:endParaRPr lang="cs-CZ" sz="1800"/>
          </a:p>
          <a:p>
            <a:pPr algn="l">
              <a:lnSpc>
                <a:spcPct val="80000"/>
              </a:lnSpc>
            </a:pPr>
            <a:r>
              <a:rPr lang="cs-CZ" sz="1800"/>
              <a:t>Určeno pro 8. ročník, ZŠ speciální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Vzdělávací oblast: </a:t>
            </a:r>
            <a:r>
              <a:rPr lang="cs-CZ" sz="1800"/>
              <a:t>Člověk a zdraví 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Vzdělávací obor: </a:t>
            </a:r>
            <a:r>
              <a:rPr lang="cs-CZ" sz="1800"/>
              <a:t>Tělesná výchova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Tématický okruh: </a:t>
            </a:r>
            <a:r>
              <a:rPr lang="cs-CZ" sz="1800"/>
              <a:t>Činnosti ovlivňující zdraví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Vytvořeno dne: </a:t>
            </a:r>
            <a:r>
              <a:rPr lang="cs-CZ" sz="1800"/>
              <a:t>17.12.2011</a:t>
            </a:r>
          </a:p>
          <a:p>
            <a:pPr algn="l">
              <a:lnSpc>
                <a:spcPct val="80000"/>
              </a:lnSpc>
            </a:pPr>
            <a:r>
              <a:rPr lang="cs-CZ" sz="1800" b="1"/>
              <a:t>Odpilotováno dne: </a:t>
            </a:r>
            <a:r>
              <a:rPr lang="cs-CZ" sz="1800"/>
              <a:t>12.1.2012</a:t>
            </a:r>
          </a:p>
          <a:p>
            <a:pPr algn="l">
              <a:lnSpc>
                <a:spcPct val="80000"/>
              </a:lnSpc>
            </a:pPr>
            <a:endParaRPr lang="cs-CZ" sz="1800" b="1"/>
          </a:p>
          <a:p>
            <a:pPr algn="l">
              <a:lnSpc>
                <a:spcPct val="80000"/>
              </a:lnSpc>
            </a:pPr>
            <a:r>
              <a:rPr lang="cs-CZ" sz="1800" b="1"/>
              <a:t>Anotace: </a:t>
            </a:r>
            <a:r>
              <a:rPr lang="cs-CZ" sz="1800"/>
              <a:t>Učební materiál byl vytvořen pro 8. ročníku ZŠ speciální. Učební materiál obsahuje cvičební karty, které jsou určeny k vytištění a individuální i kolektivní práci žáků. Cvičební karty seznamují žáky s jógovými cviky. Cvičební karty s jednotlivými cviky slouží jako didaktická pomůcka podporující aktivitu žáků při pohybové aktivitě v rámci úvodní části nebo hlavní části vyučovací jednotky v tělesné výchově. </a:t>
            </a:r>
          </a:p>
          <a:p>
            <a:pPr algn="l">
              <a:lnSpc>
                <a:spcPct val="80000"/>
              </a:lnSpc>
            </a:pPr>
            <a:endParaRPr lang="cs-CZ" sz="1800"/>
          </a:p>
          <a:p>
            <a:pPr algn="l">
              <a:lnSpc>
                <a:spcPct val="80000"/>
              </a:lnSpc>
            </a:pPr>
            <a:endParaRPr lang="cs-CZ" sz="1800"/>
          </a:p>
        </p:txBody>
      </p:sp>
      <p:pic>
        <p:nvPicPr>
          <p:cNvPr id="18436" name="Picture 4" descr="OPVK_hor_zakladni_logolink_CB_c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260350"/>
            <a:ext cx="4464050" cy="9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7" name="Picture 5" descr="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60350"/>
            <a:ext cx="1368425" cy="48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438" name="Rectangle 6"/>
          <p:cNvSpPr>
            <a:spLocks noChangeArrowheads="1"/>
          </p:cNvSpPr>
          <p:nvPr/>
        </p:nvSpPr>
        <p:spPr bwMode="auto">
          <a:xfrm>
            <a:off x="-4572000" y="36671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68313" y="765175"/>
            <a:ext cx="7272337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/>
              <a:t>Základní škola a Střední škola CREDO, o.p.s</a:t>
            </a:r>
            <a:br>
              <a:rPr lang="cs-CZ" sz="1400"/>
            </a:br>
            <a:r>
              <a:rPr lang="cs-CZ" sz="1400"/>
              <a:t>Číslo projektu: CZ.1.07/1.4.00/21.2963</a:t>
            </a:r>
            <a:r>
              <a:rPr lang="cs-CZ" sz="1400">
                <a:solidFill>
                  <a:schemeClr val="tx2"/>
                </a:solidFill>
              </a:rPr>
              <a:t> </a:t>
            </a:r>
            <a:r>
              <a:rPr lang="cs-CZ" sz="1400" b="1"/>
              <a:t/>
            </a:r>
            <a:br>
              <a:rPr lang="cs-CZ" sz="1400" b="1"/>
            </a:br>
            <a:r>
              <a:rPr lang="cs-CZ" b="1"/>
              <a:t/>
            </a:r>
            <a:br>
              <a:rPr lang="cs-CZ" b="1"/>
            </a:br>
            <a:endParaRPr lang="cs-CZ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b="1"/>
              <a:t>Metodický pokyn k učebnímu materiálu:</a:t>
            </a:r>
            <a:r>
              <a:rPr lang="cs-CZ" sz="2400"/>
              <a:t/>
            </a:r>
            <a:br>
              <a:rPr lang="cs-CZ" sz="2400"/>
            </a:br>
            <a:endParaRPr lang="cs-CZ" sz="240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268413"/>
            <a:ext cx="8229600" cy="22320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800"/>
              <a:t>Učební materiál tvoří čtyři cvičební karty. Každá karta představuje jeden jógový cvik. Karty z jedné strany obsahují obrázek zvířete, které napomáhá zábavnou formou přiblížit podobu cviku. Z druhé strany je příslušný popis cviku, který slouží jako návod především pro vedoucího učitele. </a:t>
            </a:r>
          </a:p>
          <a:p>
            <a:pPr>
              <a:lnSpc>
                <a:spcPct val="80000"/>
              </a:lnSpc>
            </a:pPr>
            <a:r>
              <a:rPr lang="cs-CZ" sz="1800"/>
              <a:t>Žáky pomocí obrázku a motivačního popisu cviku seznámíme s daným cvikem. </a:t>
            </a:r>
          </a:p>
          <a:p>
            <a:pPr>
              <a:lnSpc>
                <a:spcPct val="80000"/>
              </a:lnSpc>
            </a:pPr>
            <a:r>
              <a:rPr lang="cs-CZ" sz="1800"/>
              <a:t>Cvik si názorně předvedeme. Snažíme se o co nejvíce správné provedení. </a:t>
            </a:r>
          </a:p>
          <a:p>
            <a:pPr>
              <a:lnSpc>
                <a:spcPct val="80000"/>
              </a:lnSpc>
            </a:pPr>
            <a:endParaRPr lang="cs-CZ" sz="1800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468313" y="3357563"/>
            <a:ext cx="7775575" cy="217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Zdroje:</a:t>
            </a:r>
          </a:p>
          <a:p>
            <a:pPr>
              <a:spcBef>
                <a:spcPct val="50000"/>
              </a:spcBef>
            </a:pPr>
            <a:r>
              <a:rPr lang="cs-CZ" sz="1400"/>
              <a:t>NEŠPOR, Karel. </a:t>
            </a:r>
            <a:r>
              <a:rPr lang="cs-CZ" sz="1400" i="1"/>
              <a:t>Jóga pro deti ve veku pet až deset let aneb Hrajeme si, cvicíme a povídáme si pohádky</a:t>
            </a:r>
            <a:r>
              <a:rPr lang="cs-CZ" sz="1400"/>
              <a:t> [online]. Praha: Velryba, 1996 [cit. 2011-12-17]. Dostupné z: http://www.google.cz/url?sa=t&amp;rct=j&amp;q=j%C3%B3ga%20pro%20deti%20ve%20veku%20pet%20a%C5%BE%20deset%20let%20aneb%20hrajeme%20si%2C%20cvic%C3%ADme%20a%20pov%C3%ADd%C3%A1me%20si%20poh%C3%A1dky&amp;source=web&amp;cd=2&amp;cad=rja&amp;sqi=2&amp;ved=0CCcQFjAB&amp;url=http%3A%2F%2Ffiles.antigambling.webnode.cz%2F200000137-b0354b228d%2Fjoga%2520pro%2520deti.pdf&amp;ei=_5RDUICNFs3Xsgav6oCICA&amp;usg=AFQjCNEw4F3y6ksxSU8J4pLGtE6EPFo6Kw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TYGŘÍK</a:t>
            </a:r>
          </a:p>
        </p:txBody>
      </p:sp>
      <p:pic>
        <p:nvPicPr>
          <p:cNvPr id="4100" name="Picture 4" descr="Tygř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628775"/>
            <a:ext cx="5999162" cy="479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Tygra jen tak někdo nedohoní. Je to tím, že se umí správně protáhnout.</a:t>
            </a:r>
          </a:p>
          <a:p>
            <a:endParaRPr lang="cs-CZ" sz="2000"/>
          </a:p>
          <a:p>
            <a:r>
              <a:rPr lang="cs-CZ" sz="2000"/>
              <a:t>Ze sedu na patách přejdeme s nádechem do kleku a opřeme natažené paže o zem. Paže i stehna jsou kolmo k podložce. </a:t>
            </a:r>
          </a:p>
          <a:p>
            <a:endParaRPr lang="cs-CZ" sz="2000"/>
          </a:p>
          <a:p>
            <a:r>
              <a:rPr lang="cs-CZ" sz="2000"/>
              <a:t>S výdechem přiblížíme pokrčené stehno pravé nohy k trupu a koleno k bradě. S nádechem nohu začneme natahovat a zanožovat, pak pokrčíme koleno tak, že nám chodidlo směřuje k temeni zakloněné hlavy. </a:t>
            </a:r>
          </a:p>
          <a:p>
            <a:endParaRPr lang="cs-CZ" sz="2000"/>
          </a:p>
          <a:p>
            <a:r>
              <a:rPr lang="cs-CZ" sz="2000"/>
              <a:t>Jako tygr se protáhneme nejprve 3x s pravou nohou a pak 3x s levou nohou.</a:t>
            </a:r>
          </a:p>
          <a:p>
            <a:endParaRPr lang="cs-CZ" sz="20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OPIČÁK</a:t>
            </a:r>
          </a:p>
        </p:txBody>
      </p:sp>
      <p:pic>
        <p:nvPicPr>
          <p:cNvPr id="7173" name="Picture 5" descr="Opi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1412875"/>
            <a:ext cx="4129088" cy="457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Viděli jste už někdy opici na procházce? </a:t>
            </a:r>
          </a:p>
          <a:p>
            <a:endParaRPr lang="cs-CZ" sz="2000"/>
          </a:p>
          <a:p>
            <a:r>
              <a:rPr lang="cs-CZ" sz="2000"/>
              <a:t>ve stoji se rozkročíme a s nádechem vzpažíme. S výdechem se prohnutě předkláníme, až se natažené paže opřou dlaněmi o podložku. Hlava zůstane v záklonu. </a:t>
            </a:r>
          </a:p>
          <a:p>
            <a:endParaRPr lang="cs-CZ" sz="2000"/>
          </a:p>
          <a:p>
            <a:r>
              <a:rPr lang="cs-CZ" sz="2000"/>
              <a:t>Pokud nejsme ještě tak pružní jako opice, můžeme mírně pokrčit nohy v kolenou. Pak se pohybujeme jako opice po všech čtyřech končetinách. </a:t>
            </a:r>
          </a:p>
          <a:p>
            <a:endParaRPr lang="cs-CZ" sz="2000"/>
          </a:p>
          <a:p>
            <a:r>
              <a:rPr lang="cs-CZ" sz="2000"/>
              <a:t>Po procházce se s nádechem vrátíme do stoje a do vzpažení. S výdechem připažíme.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VOLAVKA </a:t>
            </a:r>
          </a:p>
        </p:txBody>
      </p:sp>
      <p:pic>
        <p:nvPicPr>
          <p:cNvPr id="10244" name="Picture 4" descr="Volav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484313"/>
            <a:ext cx="3878262" cy="482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Volavka je velmi trpělivý pták. Celý den stojí ve vodě a velmi pomalu se pohybuje, aby nevyplašila ryby, kterými se živí. </a:t>
            </a:r>
          </a:p>
          <a:p>
            <a:endParaRPr lang="cs-CZ" sz="2000"/>
          </a:p>
          <a:p>
            <a:r>
              <a:rPr lang="cs-CZ" sz="2000"/>
              <a:t>Ve stoji skrčíme pravou nohu a zdvihneme ji tak, aby stehno bylo rovnoběžně se zemí a noha od kolene dolů k zemi. Paže jsou u těla, předloktí směřují vodorovně se zemí, ruce máme ohnuté v zápěstí (prsty směřují dolů k zemi. </a:t>
            </a:r>
          </a:p>
          <a:p>
            <a:endParaRPr lang="cs-CZ" sz="2000"/>
          </a:p>
          <a:p>
            <a:r>
              <a:rPr lang="cs-CZ" sz="2000"/>
              <a:t>Nezapomeneme vystřídat obě nohy.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250825" y="260350"/>
            <a:ext cx="8642350" cy="633730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>
              <a:solidFill>
                <a:srgbClr val="008000"/>
              </a:solidFill>
            </a:endParaRP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669900"/>
                </a:solidFill>
              </a:rPr>
              <a:t>ČMELÁK </a:t>
            </a:r>
          </a:p>
        </p:txBody>
      </p:sp>
      <p:pic>
        <p:nvPicPr>
          <p:cNvPr id="12293" name="Picture 5" descr="Čmelá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628775"/>
            <a:ext cx="4645025" cy="4773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b="1">
                <a:solidFill>
                  <a:srgbClr val="008000"/>
                </a:solidFill>
              </a:rPr>
              <a:t>POPIS CVIKU: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/>
              <a:t>Oddychnout si jako čmelák je velmi příjemné.</a:t>
            </a:r>
          </a:p>
          <a:p>
            <a:endParaRPr lang="cs-CZ" sz="2000"/>
          </a:p>
          <a:p>
            <a:r>
              <a:rPr lang="cs-CZ" sz="2000"/>
              <a:t>Posadíme se pohodlně do tureckého sedu. Zhluboka se nadechneme nosem a s výdechem zkusíme bzučet hluboce a dlouze jako čmelák: „bzzzzzzzzzzzzzzzzzzzzzzzzzzzzzzz“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454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Arial</vt:lpstr>
      <vt:lpstr>Výchozí návrh</vt:lpstr>
      <vt:lpstr> Za jógou se zvířátky II. část </vt:lpstr>
      <vt:lpstr>Metodický pokyn k učebnímu materiálu: </vt:lpstr>
      <vt:lpstr>TYGŘÍK</vt:lpstr>
      <vt:lpstr>POPIS CVIKU:</vt:lpstr>
      <vt:lpstr>OPIČÁK</vt:lpstr>
      <vt:lpstr>POPIS CVIKU:</vt:lpstr>
      <vt:lpstr>VOLAVKA </vt:lpstr>
      <vt:lpstr>POPIS CVIKU:</vt:lpstr>
      <vt:lpstr>ČMELÁK </vt:lpstr>
      <vt:lpstr>POPIS CVIKU: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TYGŘÍK</dc:title>
  <dc:creator>_</dc:creator>
  <cp:lastModifiedBy>Jakl Petr</cp:lastModifiedBy>
  <cp:revision>6</cp:revision>
  <dcterms:created xsi:type="dcterms:W3CDTF">2012-08-30T18:39:40Z</dcterms:created>
  <dcterms:modified xsi:type="dcterms:W3CDTF">2012-10-01T05:59:50Z</dcterms:modified>
</cp:coreProperties>
</file>