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9" r:id="rId2"/>
    <p:sldId id="260" r:id="rId3"/>
    <p:sldId id="257" r:id="rId4"/>
    <p:sldId id="258" r:id="rId5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996633"/>
    <a:srgbClr val="33CC33"/>
    <a:srgbClr val="66FF66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 varScale="1">
        <p:scale>
          <a:sx n="44" d="100"/>
          <a:sy n="44" d="100"/>
        </p:scale>
        <p:origin x="-10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BC2573F6-DD47-414A-B0A3-5A3999CBF995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DDC24AD7-5494-4D9A-B262-FEB86B2E14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1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AB9F5621-71C0-4C5D-BDE3-056F34DF427A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74AA7D41-89C8-46D8-8D45-C70875D498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0137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5631F-A513-4F52-98E7-2A577A79BC57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E8590-78DB-45DE-A0D5-8AAE23674D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088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F51F4-28FF-4708-84FE-23ED00BAF8DD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967AE-EBB7-494D-81EC-ABE4A39887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9511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DC773-E4D0-4D5F-992A-2AA8FC47FA13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8D030-7B11-4DEE-B499-DB8993F93C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53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73DB7-7F42-4ACF-84AE-16630CDE18BD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CDAF4-7194-4A90-8555-D60114A6E0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071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CA331-7CD3-4BA5-81C7-B74F11D93450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B4843-AF60-4A02-B6B2-174C319583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556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5BA1-3C9A-4E0A-A172-929206EF62AC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EDC29-BE25-4F0E-A5D5-B6BA207583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11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D9119-848B-45AC-9D0E-B25499ADA16B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15867-D261-478C-A891-E00782B341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80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715D2-290F-4483-9184-3C8EDD0F6399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215AB-BAE2-4BBF-9DCF-BB36A8A0EA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59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3722C-5BD4-43A8-BF5C-F0E62A9EC734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0C36C-702E-45FE-870D-70C72416BF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612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6EB2-2952-4D21-A3C8-AF5B0715A4DC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56940-D651-4284-8C96-70FC5F79F7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335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63B28-65F9-441B-8DBB-3A0299B0B333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C8E79-633B-43EA-A0F7-8AFBBE68B1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204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30B009-CF49-479E-A032-5EC94AC18A29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4D2857-7D2D-4C13-A530-8937BB851B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r>
              <a:rPr lang="cs-CZ" sz="2800" b="1" u="sng" smtClean="0">
                <a:latin typeface="Arial" charset="0"/>
              </a:rPr>
              <a:t>Protahovací cvičení pro oblast krku</a:t>
            </a:r>
            <a:r>
              <a:rPr lang="cs-CZ" sz="2800" b="1" u="sng" smtClean="0"/>
              <a:t/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25603" name="Rectangle 3"/>
          <p:cNvSpPr>
            <a:spLocks noGrp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Výukový materiál č.: VY_INOVACE_32_67_protahovací cvičení – krční páteř</a:t>
            </a: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oblast: </a:t>
            </a:r>
            <a:r>
              <a:rPr lang="cs-CZ" sz="1800" smtClean="0">
                <a:solidFill>
                  <a:schemeClr val="tx1"/>
                </a:solidFill>
              </a:rPr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obor: </a:t>
            </a:r>
            <a:r>
              <a:rPr lang="cs-CZ" sz="1800" smtClean="0">
                <a:solidFill>
                  <a:schemeClr val="tx1"/>
                </a:solidFill>
              </a:rPr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Tématický okruh: </a:t>
            </a:r>
            <a:r>
              <a:rPr lang="cs-CZ" sz="1800" smtClean="0">
                <a:solidFill>
                  <a:schemeClr val="tx1"/>
                </a:solidFill>
              </a:rPr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Vytvořeno dne: </a:t>
            </a:r>
            <a:r>
              <a:rPr lang="cs-CZ" sz="1800" smtClean="0">
                <a:solidFill>
                  <a:schemeClr val="tx1"/>
                </a:solidFill>
              </a:rPr>
              <a:t>27.12.2011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Odpilotováno dne: </a:t>
            </a:r>
            <a:r>
              <a:rPr lang="cs-CZ" sz="1800" smtClean="0">
                <a:solidFill>
                  <a:schemeClr val="tx1"/>
                </a:solidFill>
              </a:rPr>
              <a:t>2.2.2012</a:t>
            </a:r>
          </a:p>
          <a:p>
            <a:pPr algn="l">
              <a:lnSpc>
                <a:spcPct val="80000"/>
              </a:lnSpc>
            </a:pPr>
            <a:endParaRPr lang="cs-CZ" sz="18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Anotace: </a:t>
            </a:r>
            <a:r>
              <a:rPr lang="cs-CZ" sz="1800" smtClean="0">
                <a:solidFill>
                  <a:schemeClr val="tx1"/>
                </a:solidFill>
              </a:rPr>
              <a:t>Učební materiál byl vytvořen pro 8. ročníku ZŠ speciální. Učební materiál obsahuje cvičební karty, které seznamují žáky s cviky pro protažení krční oblasti. Učebné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</p:txBody>
      </p:sp>
      <p:pic>
        <p:nvPicPr>
          <p:cNvPr id="25604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5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Učební materiál tvoří dvě cvičební karty, které žákům představují různé typy cviků sloužící k protažení krční oblasti. Každá karta obsahuje jednoduchý slovní popis daného cviku a je doplněna fotografií, která znázorňuje správné provedení cviku.  </a:t>
            </a:r>
          </a:p>
          <a:p>
            <a:r>
              <a:rPr lang="cs-CZ" sz="1800" smtClean="0"/>
              <a:t>Žáky nejprve s uvedenými cviky seznámíme. Podle slovního popisu cviku a jeho znázornění na fotografii si předvedeme správné provedení cviku. </a:t>
            </a:r>
          </a:p>
          <a:p>
            <a:r>
              <a:rPr lang="cs-CZ" sz="1800" smtClean="0"/>
              <a:t>Jsou-li žáci s cvičebními kartami seznámení, lze karty použít při sestavování rozcvičky. Žáci tím získají jasný přehled o tom, jaké cviky budou následovat. </a:t>
            </a:r>
          </a:p>
          <a:p>
            <a:r>
              <a:rPr lang="cs-CZ" sz="1800" smtClean="0"/>
              <a:t>Pomocí cvičebních karet si mohou žáci volit jednotlivé cviky a tím se i samostatně podílet na sestavování rozcvičky.</a:t>
            </a:r>
          </a:p>
          <a:p>
            <a:r>
              <a:rPr lang="cs-CZ" sz="1800" smtClean="0"/>
              <a:t>Cvičební karty lze použít pro cvičení na stanovištích. Na každém stanovišti provádí vždy jeden žák daný cvik dle cvičební karty. Žáci se na každém stanovišti vystřídají. 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 </a:t>
            </a:r>
            <a:r>
              <a:rPr lang="cs-CZ">
                <a:latin typeface="Calibri" pitchFamily="34" charset="0"/>
              </a:rPr>
              <a:t>vlastní tvorba autora</a:t>
            </a: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4000" b="1" smtClean="0">
                <a:solidFill>
                  <a:srgbClr val="996633"/>
                </a:solidFill>
              </a:rPr>
              <a:t>Krční páteř – úklony hlavou na stranu</a:t>
            </a:r>
            <a:r>
              <a:rPr lang="cs-CZ" sz="4000" smtClean="0"/>
              <a:t> 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68413"/>
            <a:ext cx="8229600" cy="1108075"/>
          </a:xfrm>
        </p:spPr>
        <p:txBody>
          <a:bodyPr/>
          <a:lstStyle/>
          <a:p>
            <a:r>
              <a:rPr lang="cs-CZ" sz="2000" b="1" smtClean="0"/>
              <a:t>Ve stoji či v sedě ukloníme hlavu k pravému rameni (napočítáme do pěti) a poté k levému rameni (napočítáme do pěti). </a:t>
            </a:r>
          </a:p>
          <a:p>
            <a:r>
              <a:rPr lang="cs-CZ" sz="2000" b="1" smtClean="0"/>
              <a:t>Cvik provedeme 2x na levou stranu a 2x na pravou stranu</a:t>
            </a:r>
            <a:endParaRPr lang="cs-CZ" sz="2400" b="1" smtClean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492375"/>
            <a:ext cx="3024188" cy="4032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492375"/>
            <a:ext cx="3095625" cy="4129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8" name="Oval 6"/>
          <p:cNvSpPr>
            <a:spLocks noChangeArrowheads="1"/>
          </p:cNvSpPr>
          <p:nvPr/>
        </p:nvSpPr>
        <p:spPr bwMode="auto">
          <a:xfrm>
            <a:off x="1908175" y="2924175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59" name="Oval 7"/>
          <p:cNvSpPr>
            <a:spLocks noChangeArrowheads="1"/>
          </p:cNvSpPr>
          <p:nvPr/>
        </p:nvSpPr>
        <p:spPr bwMode="auto">
          <a:xfrm>
            <a:off x="5867400" y="3068638"/>
            <a:ext cx="360363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 idx="4294967295"/>
          </p:nvPr>
        </p:nvSpPr>
        <p:spPr>
          <a:xfrm>
            <a:off x="-468313" y="260350"/>
            <a:ext cx="8229601" cy="633413"/>
          </a:xfrm>
        </p:spPr>
        <p:txBody>
          <a:bodyPr/>
          <a:lstStyle/>
          <a:p>
            <a:r>
              <a:rPr lang="cs-CZ" sz="4000" b="1" smtClean="0">
                <a:solidFill>
                  <a:srgbClr val="996633"/>
                </a:solidFill>
              </a:rPr>
              <a:t>Krční páteř – předklon hlavy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196975"/>
            <a:ext cx="8229600" cy="11080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smtClean="0"/>
              <a:t>Ve stoji či v sedě narovnáme záda. Dáme si ruce za hlavu, s výdechem pomalu předkloníme bradu až k hrudníku, s nádechem se znovu narovnáme. </a:t>
            </a:r>
          </a:p>
          <a:p>
            <a:pPr>
              <a:lnSpc>
                <a:spcPct val="80000"/>
              </a:lnSpc>
            </a:pPr>
            <a:r>
              <a:rPr lang="cs-CZ" sz="2000" b="1" smtClean="0"/>
              <a:t>Cvik provedeme 2x</a:t>
            </a:r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492375"/>
            <a:ext cx="2938462" cy="3917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492375"/>
            <a:ext cx="2914650" cy="3886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82" name="Oval 6"/>
          <p:cNvSpPr>
            <a:spLocks noChangeArrowheads="1"/>
          </p:cNvSpPr>
          <p:nvPr/>
        </p:nvSpPr>
        <p:spPr bwMode="auto">
          <a:xfrm>
            <a:off x="2051050" y="2924175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3" name="Oval 7"/>
          <p:cNvSpPr>
            <a:spLocks noChangeArrowheads="1"/>
          </p:cNvSpPr>
          <p:nvPr/>
        </p:nvSpPr>
        <p:spPr bwMode="auto">
          <a:xfrm>
            <a:off x="6156325" y="3068638"/>
            <a:ext cx="360363" cy="360362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124</TotalTime>
  <Words>187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DUM-PPT-šablona</vt:lpstr>
      <vt:lpstr>Protahovací cvičení pro oblast krku </vt:lpstr>
      <vt:lpstr>Metodický pokyn k učebnímu materiálu: </vt:lpstr>
      <vt:lpstr>Krční páteř – úklony hlavou na stranu </vt:lpstr>
      <vt:lpstr>Krční páteř – předklon hlavy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Jakl Petr</cp:lastModifiedBy>
  <cp:revision>14</cp:revision>
  <dcterms:created xsi:type="dcterms:W3CDTF">2010-10-19T08:27:42Z</dcterms:created>
  <dcterms:modified xsi:type="dcterms:W3CDTF">2012-10-01T06:08:14Z</dcterms:modified>
</cp:coreProperties>
</file>