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2" r:id="rId2"/>
    <p:sldId id="263" r:id="rId3"/>
    <p:sldId id="257" r:id="rId4"/>
    <p:sldId id="258" r:id="rId5"/>
    <p:sldId id="259" r:id="rId6"/>
    <p:sldId id="260" r:id="rId7"/>
  </p:sldIdLst>
  <p:sldSz cx="9144000" cy="6858000" type="screen4x3"/>
  <p:notesSz cx="7102475" cy="102330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66FF66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 varScale="1">
        <p:scale>
          <a:sx n="44" d="100"/>
          <a:sy n="44" d="100"/>
        </p:scale>
        <p:origin x="-108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 eaLnBrk="0" hangingPunct="0">
              <a:defRPr sz="1300"/>
            </a:lvl1pPr>
          </a:lstStyle>
          <a:p>
            <a:endParaRPr lang="cs-CZ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 eaLnBrk="0" hangingPunct="0">
              <a:defRPr sz="1300"/>
            </a:lvl1pPr>
          </a:lstStyle>
          <a:p>
            <a:fld id="{C4B7C7C6-3CEF-41D4-A433-6FC0BDC8DF54}" type="datetimeFigureOut">
              <a:rPr lang="cs-CZ"/>
              <a:pPr/>
              <a:t>1.10.2012</a:t>
            </a:fld>
            <a:endParaRPr lang="cs-CZ"/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 eaLnBrk="0" hangingPunct="0">
              <a:defRPr sz="1300"/>
            </a:lvl1pPr>
          </a:lstStyle>
          <a:p>
            <a:endParaRPr lang="cs-CZ"/>
          </a:p>
        </p:txBody>
      </p:sp>
      <p:sp>
        <p:nvSpPr>
          <p:cNvPr id="3686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2725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 eaLnBrk="0" hangingPunct="0">
              <a:defRPr sz="1300"/>
            </a:lvl1pPr>
          </a:lstStyle>
          <a:p>
            <a:fld id="{0D56BFC6-BAC7-4613-B702-F3C63BA1417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5775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3621426C-FE67-4B2A-96B7-55515C82524E}" type="datetimeFigureOut">
              <a:rPr lang="cs-CZ"/>
              <a:pPr/>
              <a:t>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 bwMode="auto">
          <a:xfrm>
            <a:off x="709613" y="4860925"/>
            <a:ext cx="5683250" cy="4605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 bwMode="auto">
          <a:xfrm>
            <a:off x="0" y="9720263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 bwMode="auto">
          <a:xfrm>
            <a:off x="4022725" y="9720263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07670FCF-80B1-48F0-8EE5-6281A1C7408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7986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895C9-2E24-4C16-AA0D-5693EA520CC6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E91EA-8ECB-4F46-8E8D-E9E1A48F79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8431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89900-B58D-4BEE-A09D-C532BF11388B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90D49-F1D2-4425-B07E-7FA1BC7A6B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8962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46801-681F-4C19-A86B-AAACA99877BC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E2860-755A-473D-B497-8D7F7097D9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9617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3F117A-D5B6-497E-8022-3F21D98F3D41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32C5E-E8E2-4904-90E8-5AA9F48B5D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8094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F8E08-8F4C-44FF-B03D-6434CD0BA448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74FD44-7D0C-492C-BA9F-127B82ACEEB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338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D1113-002A-4E59-8E23-3DCFCC83AC57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1A080-8C05-4A52-B45B-2E9C0FC6D5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7169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5718B4-EF52-4696-83A9-5BC6C8486FC4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9F74-C77A-47A4-94D6-21B05E7B50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5454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6486F6-F6B3-44B7-A21F-9C4FE638AA00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B1664-005D-4D00-ACB5-E5D5F50A87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5857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911F9-1275-47EA-80CF-EFFC00853BC4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F7E77-2B7E-4E5D-AE23-1194E505350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165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593722-46DA-44D1-9D54-CB842B46D673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CF7F1-CB00-4134-B4F0-C57FD5FD09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8130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5C88F-6C0F-4B69-BC09-8DA3C5A6DDE7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2CA01-9421-458B-849F-3E88FA4A47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1153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FC6442B-8D73-44A1-8967-E1C7F2FFA183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B7B90CF-B8D1-484F-86FD-5B6B1A910D8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/>
          </p:cNvSpPr>
          <p:nvPr>
            <p:ph type="ctrTitle"/>
          </p:nvPr>
        </p:nvSpPr>
        <p:spPr>
          <a:xfrm>
            <a:off x="539750" y="1412875"/>
            <a:ext cx="8280400" cy="720725"/>
          </a:xfrm>
        </p:spPr>
        <p:txBody>
          <a:bodyPr/>
          <a:lstStyle/>
          <a:p>
            <a:r>
              <a:rPr lang="cs-CZ" sz="2800" b="1" u="sng" smtClean="0">
                <a:latin typeface="Arial" charset="0"/>
              </a:rPr>
              <a:t>Protahovací cvičení pro zádové svaly a páteř</a:t>
            </a:r>
            <a:r>
              <a:rPr lang="cs-CZ" sz="2800" b="1" u="sng" smtClean="0"/>
              <a:t/>
            </a:r>
            <a:br>
              <a:rPr lang="cs-CZ" sz="2800" b="1" u="sng" smtClean="0"/>
            </a:br>
            <a:endParaRPr lang="cs-CZ" sz="2800" b="1" u="sng" smtClean="0"/>
          </a:p>
        </p:txBody>
      </p:sp>
      <p:sp>
        <p:nvSpPr>
          <p:cNvPr id="34819" name="Rectangle 3"/>
          <p:cNvSpPr>
            <a:spLocks noGrp="1"/>
          </p:cNvSpPr>
          <p:nvPr>
            <p:ph type="subTitle" idx="1"/>
          </p:nvPr>
        </p:nvSpPr>
        <p:spPr>
          <a:xfrm>
            <a:off x="395288" y="1989138"/>
            <a:ext cx="8353425" cy="4464050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1800" smtClean="0">
                <a:solidFill>
                  <a:schemeClr val="tx1"/>
                </a:solidFill>
              </a:rPr>
              <a:t>Výukový materiál č.: VY_INOVACE_32_68_protahovací cvičení – záda a páteř</a:t>
            </a:r>
          </a:p>
          <a:p>
            <a:pPr algn="l">
              <a:lnSpc>
                <a:spcPct val="80000"/>
              </a:lnSpc>
            </a:pPr>
            <a:r>
              <a:rPr lang="cs-CZ" sz="1800" smtClean="0">
                <a:solidFill>
                  <a:schemeClr val="tx1"/>
                </a:solidFill>
              </a:rPr>
              <a:t>Vypracovala: Mgr. Miroslava Spurná</a:t>
            </a:r>
          </a:p>
          <a:p>
            <a:pPr algn="l">
              <a:lnSpc>
                <a:spcPct val="80000"/>
              </a:lnSpc>
            </a:pPr>
            <a:endParaRPr lang="cs-CZ" sz="180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800" smtClean="0">
                <a:solidFill>
                  <a:schemeClr val="tx1"/>
                </a:solidFill>
              </a:rPr>
              <a:t>Určeno pro 8. ročník, ZŠ speciální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Vzdělávací oblast: </a:t>
            </a:r>
            <a:r>
              <a:rPr lang="cs-CZ" sz="1800" smtClean="0">
                <a:solidFill>
                  <a:schemeClr val="tx1"/>
                </a:solidFill>
              </a:rPr>
              <a:t>Člověk a zdraví 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Vzdělávací obor: </a:t>
            </a:r>
            <a:r>
              <a:rPr lang="cs-CZ" sz="1800" smtClean="0">
                <a:solidFill>
                  <a:schemeClr val="tx1"/>
                </a:solidFill>
              </a:rPr>
              <a:t>Tělesná výchova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Tématický okruh: </a:t>
            </a:r>
            <a:r>
              <a:rPr lang="cs-CZ" sz="1800" smtClean="0">
                <a:solidFill>
                  <a:schemeClr val="tx1"/>
                </a:solidFill>
              </a:rPr>
              <a:t>Činnosti ovlivňující zdraví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Vytvořeno dne: </a:t>
            </a:r>
            <a:r>
              <a:rPr lang="cs-CZ" sz="1800" smtClean="0">
                <a:solidFill>
                  <a:schemeClr val="tx1"/>
                </a:solidFill>
              </a:rPr>
              <a:t>27.12.2011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Odpilotováno dne: </a:t>
            </a:r>
            <a:r>
              <a:rPr lang="cs-CZ" sz="1800" smtClean="0">
                <a:solidFill>
                  <a:schemeClr val="tx1"/>
                </a:solidFill>
              </a:rPr>
              <a:t>2.2.2012</a:t>
            </a:r>
          </a:p>
          <a:p>
            <a:pPr algn="l">
              <a:lnSpc>
                <a:spcPct val="80000"/>
              </a:lnSpc>
            </a:pPr>
            <a:endParaRPr lang="cs-CZ" sz="1800" b="1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Anotace: </a:t>
            </a:r>
            <a:r>
              <a:rPr lang="cs-CZ" sz="1800" smtClean="0">
                <a:solidFill>
                  <a:schemeClr val="tx1"/>
                </a:solidFill>
              </a:rPr>
              <a:t>Učební materiál byl vytvořen pro 8. ročníku ZŠ speciální. Učební materiál obsahuje cvičební karty, které seznamují žáky s cviky pro protažení zádových svalů a páteře. Učebné materiál slouží k vytištění. Cvičební karty s jednotlivými cviky slouží jako didaktická pomůcka podporující aktivitu žáků při kolektivní i individuální pohybové aktivitě v rámci základní přípravy organismu před pohybovou činností v tělesné výchově. Cvičební karty také nabízí žákům strukturalizaci činností v úvodní části hodiny tělesné výchovy. </a:t>
            </a:r>
          </a:p>
          <a:p>
            <a:pPr algn="l">
              <a:lnSpc>
                <a:spcPct val="80000"/>
              </a:lnSpc>
            </a:pPr>
            <a:endParaRPr lang="cs-CZ" sz="1800" smtClean="0">
              <a:solidFill>
                <a:schemeClr val="tx1"/>
              </a:solidFill>
            </a:endParaRPr>
          </a:p>
        </p:txBody>
      </p:sp>
      <p:pic>
        <p:nvPicPr>
          <p:cNvPr id="34820" name="Picture 4" descr="OPVK_hor_zakladni_logolink_CB_c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60350"/>
            <a:ext cx="4464050" cy="97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21" name="Picture 5" descr="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0350"/>
            <a:ext cx="1368425" cy="48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-4572000" y="36671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468313" y="765175"/>
            <a:ext cx="7272337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Základní škola a Střední škola CREDO, o.p.s</a:t>
            </a:r>
            <a:br>
              <a:rPr lang="cs-CZ" sz="1400"/>
            </a:br>
            <a:r>
              <a:rPr lang="cs-CZ" sz="1400"/>
              <a:t>Číslo projektu: CZ.1.07/1.4.00/21.2963</a:t>
            </a:r>
            <a:r>
              <a:rPr lang="cs-CZ" sz="1400">
                <a:solidFill>
                  <a:schemeClr val="tx2"/>
                </a:solidFill>
              </a:rPr>
              <a:t> </a:t>
            </a:r>
            <a:r>
              <a:rPr lang="cs-CZ" sz="1400" b="1"/>
              <a:t/>
            </a:r>
            <a:br>
              <a:rPr lang="cs-CZ" sz="1400" b="1"/>
            </a:br>
            <a:r>
              <a:rPr lang="cs-CZ" b="1"/>
              <a:t/>
            </a:r>
            <a:br>
              <a:rPr lang="cs-CZ" b="1"/>
            </a:br>
            <a:endParaRPr lang="cs-CZ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 smtClean="0"/>
              <a:t>Metodický pokyn k učebnímu materiálu:</a:t>
            </a:r>
            <a:r>
              <a:rPr lang="cs-CZ" sz="2400" smtClean="0"/>
              <a:t/>
            </a:r>
            <a:br>
              <a:rPr lang="cs-CZ" sz="2400" smtClean="0"/>
            </a:br>
            <a:endParaRPr lang="cs-CZ" sz="2400" smtClean="0"/>
          </a:p>
        </p:txBody>
      </p:sp>
      <p:sp>
        <p:nvSpPr>
          <p:cNvPr id="35843" name="Rectangle 3"/>
          <p:cNvSpPr>
            <a:spLocks noGrp="1"/>
          </p:cNvSpPr>
          <p:nvPr>
            <p:ph type="body" idx="1"/>
          </p:nvPr>
        </p:nvSpPr>
        <p:spPr>
          <a:xfrm>
            <a:off x="468313" y="1268413"/>
            <a:ext cx="8229600" cy="22320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Učební materiál tvoří čtyři cvičební karty, které žákům představují různé typy cviků sloužící k protažení zádových svalů a páteře. Každá karta obsahuje jednoduchý slovní popis daného cviku a je doplněna fotografií, která znázorňuje správné provedení cviku.  </a:t>
            </a:r>
          </a:p>
          <a:p>
            <a:r>
              <a:rPr lang="cs-CZ" sz="1800" smtClean="0"/>
              <a:t>Žáky nejprve s uvedenými cviky seznámíme. Podle slovního popisu cviku a jeho znázornění na fotografii si předvedeme správné provedení cviku. </a:t>
            </a:r>
          </a:p>
          <a:p>
            <a:r>
              <a:rPr lang="cs-CZ" sz="1800" smtClean="0"/>
              <a:t>Jsou-li žáci s cvičebními kartami seznámení, lze karty použít při sestavování rozcvičky. Žáci tím získají jasný přehled o tom, jaké cviky budou následovat. </a:t>
            </a:r>
          </a:p>
          <a:p>
            <a:r>
              <a:rPr lang="cs-CZ" sz="1800" smtClean="0"/>
              <a:t>Pomocí cvičebních karet si mohou žáci volit jednotlivé cviky a tím se i samostatně podílet na sestavování rozcvičky.</a:t>
            </a:r>
          </a:p>
          <a:p>
            <a:r>
              <a:rPr lang="cs-CZ" sz="1800" smtClean="0"/>
              <a:t>Cvičební karty lze použít pro cvičení na stanovištích. Na každém stanovišti provádí vždy jeden žák daný cvik dle cvičební karty. Žáci se na každém stanovišti vystřídají. </a:t>
            </a:r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395288" y="4724400"/>
            <a:ext cx="7775575" cy="109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b="1"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r>
              <a:rPr lang="cs-CZ" b="1">
                <a:latin typeface="Calibri" pitchFamily="34" charset="0"/>
              </a:rPr>
              <a:t>Zdroje: </a:t>
            </a:r>
            <a:r>
              <a:rPr lang="cs-CZ">
                <a:latin typeface="Calibri" pitchFamily="34" charset="0"/>
              </a:rPr>
              <a:t>vlastní tvorba autora</a:t>
            </a:r>
            <a:endParaRPr lang="cs-CZ" b="1"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endParaRPr lang="cs-CZ" sz="14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 idx="4294967295"/>
          </p:nvPr>
        </p:nvSpPr>
        <p:spPr>
          <a:xfrm>
            <a:off x="-252413" y="260350"/>
            <a:ext cx="8229601" cy="633413"/>
          </a:xfrm>
        </p:spPr>
        <p:txBody>
          <a:bodyPr/>
          <a:lstStyle/>
          <a:p>
            <a:r>
              <a:rPr lang="cs-CZ" sz="4000" b="1" smtClean="0">
                <a:solidFill>
                  <a:schemeClr val="accent2"/>
                </a:solidFill>
              </a:rPr>
              <a:t>Záda a páteř – úklony na stranu</a:t>
            </a:r>
            <a:r>
              <a:rPr lang="cs-CZ" sz="4000" smtClean="0"/>
              <a:t> </a:t>
            </a:r>
          </a:p>
        </p:txBody>
      </p:sp>
      <p:sp>
        <p:nvSpPr>
          <p:cNvPr id="28675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268413"/>
            <a:ext cx="8229600" cy="129698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000" b="1" smtClean="0"/>
              <a:t>Ve stoji či v sedě ukloníme trup na pravou stranu, levou ruku máme přitisknutou k hlavě a  natahujeme ji ve směru úklonu. Napočítej do pěti a proveď cvik i na druhou stranu. </a:t>
            </a:r>
          </a:p>
          <a:p>
            <a:pPr>
              <a:lnSpc>
                <a:spcPct val="80000"/>
              </a:lnSpc>
            </a:pPr>
            <a:r>
              <a:rPr lang="cs-CZ" sz="2000" b="1" smtClean="0"/>
              <a:t>Cvik provedeme 2x na pravou stranu a 2x na levou stranu   </a:t>
            </a:r>
          </a:p>
        </p:txBody>
      </p:sp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36838"/>
            <a:ext cx="3935412" cy="2952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6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2636838"/>
            <a:ext cx="3959225" cy="29702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678" name="Oval 6"/>
          <p:cNvSpPr>
            <a:spLocks noChangeArrowheads="1"/>
          </p:cNvSpPr>
          <p:nvPr/>
        </p:nvSpPr>
        <p:spPr bwMode="auto">
          <a:xfrm>
            <a:off x="2268538" y="3500438"/>
            <a:ext cx="287337" cy="288925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679" name="Oval 7"/>
          <p:cNvSpPr>
            <a:spLocks noChangeArrowheads="1"/>
          </p:cNvSpPr>
          <p:nvPr/>
        </p:nvSpPr>
        <p:spPr bwMode="auto">
          <a:xfrm>
            <a:off x="6877050" y="3500438"/>
            <a:ext cx="288925" cy="360362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/>
          </p:cNvSpPr>
          <p:nvPr>
            <p:ph type="title" idx="4294967295"/>
          </p:nvPr>
        </p:nvSpPr>
        <p:spPr>
          <a:xfrm>
            <a:off x="-180975" y="260350"/>
            <a:ext cx="8229600" cy="633413"/>
          </a:xfrm>
        </p:spPr>
        <p:txBody>
          <a:bodyPr/>
          <a:lstStyle/>
          <a:p>
            <a:r>
              <a:rPr lang="cs-CZ" sz="4000" b="1" smtClean="0">
                <a:solidFill>
                  <a:schemeClr val="accent2"/>
                </a:solidFill>
              </a:rPr>
              <a:t>Záda a páteř – hluboký předklon</a:t>
            </a:r>
            <a:r>
              <a:rPr lang="cs-CZ" sz="4000" smtClean="0"/>
              <a:t> </a:t>
            </a:r>
          </a:p>
        </p:txBody>
      </p:sp>
      <p:sp>
        <p:nvSpPr>
          <p:cNvPr id="29699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268413"/>
            <a:ext cx="8229600" cy="1108075"/>
          </a:xfrm>
        </p:spPr>
        <p:txBody>
          <a:bodyPr/>
          <a:lstStyle/>
          <a:p>
            <a:r>
              <a:rPr lang="cs-CZ" sz="2000" b="1" smtClean="0"/>
              <a:t>Ve stoji se pomalu předkláníme do hlubokého předklonu, v předklonu napočítáme do pěti a pomalu se vracíme do vzpřímeného stoje.  </a:t>
            </a:r>
          </a:p>
          <a:p>
            <a:r>
              <a:rPr lang="cs-CZ" sz="2000" b="1" smtClean="0"/>
              <a:t>Cvik provedeme 2x</a:t>
            </a:r>
          </a:p>
        </p:txBody>
      </p:sp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492375"/>
            <a:ext cx="3024187" cy="4032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701" name="Oval 5"/>
          <p:cNvSpPr>
            <a:spLocks noChangeArrowheads="1"/>
          </p:cNvSpPr>
          <p:nvPr/>
        </p:nvSpPr>
        <p:spPr bwMode="auto">
          <a:xfrm>
            <a:off x="2555875" y="4076700"/>
            <a:ext cx="360363" cy="360363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9702" name="AutoShape 6"/>
          <p:cNvSpPr>
            <a:spLocks noChangeArrowheads="1"/>
          </p:cNvSpPr>
          <p:nvPr/>
        </p:nvSpPr>
        <p:spPr bwMode="auto">
          <a:xfrm>
            <a:off x="4140200" y="2708275"/>
            <a:ext cx="503238" cy="3529013"/>
          </a:xfrm>
          <a:prstGeom prst="downArrow">
            <a:avLst>
              <a:gd name="adj1" fmla="val 50000"/>
              <a:gd name="adj2" fmla="val 175315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4140200" y="2349500"/>
            <a:ext cx="3455988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UKLÁNÍME SE POMALU DOLŮ 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29704" name="AutoShape 8"/>
          <p:cNvSpPr>
            <a:spLocks noChangeArrowheads="1"/>
          </p:cNvSpPr>
          <p:nvPr/>
        </p:nvSpPr>
        <p:spPr bwMode="auto">
          <a:xfrm>
            <a:off x="7812088" y="2852738"/>
            <a:ext cx="576262" cy="3240087"/>
          </a:xfrm>
          <a:prstGeom prst="upArrow">
            <a:avLst>
              <a:gd name="adj1" fmla="val 50000"/>
              <a:gd name="adj2" fmla="val 140565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4932363" y="6092825"/>
            <a:ext cx="4032250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ZVEDÁME SE POMALU VZHŮRU 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/>
          </p:cNvSpPr>
          <p:nvPr>
            <p:ph type="title" idx="4294967295"/>
          </p:nvPr>
        </p:nvSpPr>
        <p:spPr>
          <a:xfrm>
            <a:off x="-468313" y="260350"/>
            <a:ext cx="6994526" cy="633413"/>
          </a:xfrm>
        </p:spPr>
        <p:txBody>
          <a:bodyPr/>
          <a:lstStyle/>
          <a:p>
            <a:r>
              <a:rPr lang="cs-CZ" sz="4000" b="1" smtClean="0">
                <a:solidFill>
                  <a:schemeClr val="accent2"/>
                </a:solidFill>
              </a:rPr>
              <a:t>Záda a páteř – kolíbka</a:t>
            </a:r>
            <a:r>
              <a:rPr lang="cs-CZ" sz="4000" smtClean="0"/>
              <a:t> </a:t>
            </a:r>
          </a:p>
        </p:txBody>
      </p:sp>
      <p:sp>
        <p:nvSpPr>
          <p:cNvPr id="30723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268413"/>
            <a:ext cx="8229600" cy="1108075"/>
          </a:xfrm>
        </p:spPr>
        <p:txBody>
          <a:bodyPr/>
          <a:lstStyle/>
          <a:p>
            <a:r>
              <a:rPr lang="cs-CZ" sz="2000" b="1" smtClean="0"/>
              <a:t>V lehu na zádech obě kolena přitahujeme co nejblíže k bradě. Houpeme se dopředu a dozadu.  </a:t>
            </a:r>
          </a:p>
          <a:p>
            <a:r>
              <a:rPr lang="cs-CZ" sz="2000" b="1" smtClean="0"/>
              <a:t>Cvik provedeme 5x</a:t>
            </a:r>
          </a:p>
        </p:txBody>
      </p:sp>
      <p:pic>
        <p:nvPicPr>
          <p:cNvPr id="307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565400"/>
            <a:ext cx="4416425" cy="331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5" name="Oval 5"/>
          <p:cNvSpPr>
            <a:spLocks noChangeArrowheads="1"/>
          </p:cNvSpPr>
          <p:nvPr/>
        </p:nvSpPr>
        <p:spPr bwMode="auto">
          <a:xfrm>
            <a:off x="1763713" y="4005263"/>
            <a:ext cx="360362" cy="360362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 rot="5400000">
            <a:off x="6156325" y="3213100"/>
            <a:ext cx="1655763" cy="2951163"/>
          </a:xfrm>
          <a:prstGeom prst="curvedLeftArrow">
            <a:avLst>
              <a:gd name="adj1" fmla="val 35647"/>
              <a:gd name="adj2" fmla="val 71294"/>
              <a:gd name="adj3" fmla="val 3333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5399088" y="3213100"/>
            <a:ext cx="374491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/>
              <a:t>HOUPEME SE DOPŘEDU A DOZADU</a:t>
            </a:r>
            <a:r>
              <a:rPr lang="cs-CZ" sz="140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/>
          </p:cNvSpPr>
          <p:nvPr>
            <p:ph type="title" idx="4294967295"/>
          </p:nvPr>
        </p:nvSpPr>
        <p:spPr>
          <a:xfrm>
            <a:off x="-1404938" y="333375"/>
            <a:ext cx="8229601" cy="633413"/>
          </a:xfrm>
        </p:spPr>
        <p:txBody>
          <a:bodyPr/>
          <a:lstStyle/>
          <a:p>
            <a:r>
              <a:rPr lang="cs-CZ" sz="4000" b="1" smtClean="0">
                <a:solidFill>
                  <a:schemeClr val="accent2"/>
                </a:solidFill>
              </a:rPr>
              <a:t>Záda a páteř – pluh</a:t>
            </a:r>
            <a:r>
              <a:rPr lang="cs-CZ" sz="4000" b="1" smtClean="0">
                <a:solidFill>
                  <a:srgbClr val="990033"/>
                </a:solidFill>
              </a:rPr>
              <a:t> </a:t>
            </a:r>
            <a:r>
              <a:rPr lang="cs-CZ" sz="4000" smtClean="0"/>
              <a:t> </a:t>
            </a:r>
          </a:p>
        </p:txBody>
      </p:sp>
      <p:sp>
        <p:nvSpPr>
          <p:cNvPr id="31747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268413"/>
            <a:ext cx="8229600" cy="1108075"/>
          </a:xfrm>
        </p:spPr>
        <p:txBody>
          <a:bodyPr/>
          <a:lstStyle/>
          <a:p>
            <a:r>
              <a:rPr lang="cs-CZ" sz="2000" b="1" smtClean="0"/>
              <a:t>V lehu na zádech překlopíme nohy za hlavu, ruce jsou podél těla. V pluhu napočítáme do deseti a vrátíme nohy zpět na zem.   </a:t>
            </a:r>
          </a:p>
          <a:p>
            <a:r>
              <a:rPr lang="cs-CZ" sz="2000" b="1" smtClean="0"/>
              <a:t>Cvik provedeme 2x</a:t>
            </a:r>
          </a:p>
        </p:txBody>
      </p:sp>
      <p:pic>
        <p:nvPicPr>
          <p:cNvPr id="317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492375"/>
            <a:ext cx="4416425" cy="331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9" name="Oval 5"/>
          <p:cNvSpPr>
            <a:spLocks noChangeArrowheads="1"/>
          </p:cNvSpPr>
          <p:nvPr/>
        </p:nvSpPr>
        <p:spPr bwMode="auto">
          <a:xfrm>
            <a:off x="1979613" y="4581525"/>
            <a:ext cx="288925" cy="287338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61</TotalTime>
  <Words>267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DUM-PPT-šablona</vt:lpstr>
      <vt:lpstr>Protahovací cvičení pro zádové svaly a páteř </vt:lpstr>
      <vt:lpstr>Metodický pokyn k učebnímu materiálu: </vt:lpstr>
      <vt:lpstr>Záda a páteř – úklony na stranu </vt:lpstr>
      <vt:lpstr>Záda a páteř – hluboký předklon </vt:lpstr>
      <vt:lpstr>Záda a páteř – kolíbka </vt:lpstr>
      <vt:lpstr>Záda a páteř – pluh 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Jakl Petr</cp:lastModifiedBy>
  <cp:revision>18</cp:revision>
  <dcterms:created xsi:type="dcterms:W3CDTF">2010-10-19T08:27:42Z</dcterms:created>
  <dcterms:modified xsi:type="dcterms:W3CDTF">2012-10-01T06:10:11Z</dcterms:modified>
</cp:coreProperties>
</file>