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handoutMasterIdLst>
    <p:handoutMasterId r:id="rId8"/>
  </p:handoutMasterIdLst>
  <p:sldIdLst>
    <p:sldId id="260" r:id="rId2"/>
    <p:sldId id="261" r:id="rId3"/>
    <p:sldId id="257" r:id="rId4"/>
    <p:sldId id="258" r:id="rId5"/>
    <p:sldId id="259" r:id="rId6"/>
  </p:sldIdLst>
  <p:sldSz cx="9144000" cy="6858000" type="screen4x3"/>
  <p:notesSz cx="7102475" cy="102330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006600"/>
    <a:srgbClr val="33CC33"/>
    <a:srgbClr val="66FF66"/>
    <a:srgbClr val="99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 varScale="1">
        <p:scale>
          <a:sx n="44" d="100"/>
          <a:sy n="44" d="100"/>
        </p:scale>
        <p:origin x="-108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8163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>
            <a:lvl1pPr defTabSz="990600" eaLnBrk="0" hangingPunct="0">
              <a:defRPr sz="1300"/>
            </a:lvl1pPr>
          </a:lstStyle>
          <a:p>
            <a:endParaRPr lang="cs-CZ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022725" y="0"/>
            <a:ext cx="3078163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>
            <a:lvl1pPr algn="r" defTabSz="990600" eaLnBrk="0" hangingPunct="0">
              <a:defRPr sz="1300"/>
            </a:lvl1pPr>
          </a:lstStyle>
          <a:p>
            <a:fld id="{42F7BD02-9C2E-4E46-9B87-C141C4B345E1}" type="datetimeFigureOut">
              <a:rPr lang="cs-CZ"/>
              <a:pPr/>
              <a:t>1.10.2012</a:t>
            </a:fld>
            <a:endParaRPr lang="cs-CZ"/>
          </a:p>
        </p:txBody>
      </p:sp>
      <p:sp>
        <p:nvSpPr>
          <p:cNvPr id="2560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720263"/>
            <a:ext cx="3078163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57" tIns="49528" rIns="99057" bIns="49528" numCol="1" anchor="b" anchorCtr="0" compatLnSpc="1">
            <a:prstTxWarp prst="textNoShape">
              <a:avLst/>
            </a:prstTxWarp>
          </a:bodyPr>
          <a:lstStyle>
            <a:lvl1pPr defTabSz="990600" eaLnBrk="0" hangingPunct="0">
              <a:defRPr sz="1300"/>
            </a:lvl1pPr>
          </a:lstStyle>
          <a:p>
            <a:endParaRPr lang="cs-CZ"/>
          </a:p>
        </p:txBody>
      </p:sp>
      <p:sp>
        <p:nvSpPr>
          <p:cNvPr id="2560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022725" y="9720263"/>
            <a:ext cx="3078163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57" tIns="49528" rIns="99057" bIns="49528" numCol="1" anchor="b" anchorCtr="0" compatLnSpc="1">
            <a:prstTxWarp prst="textNoShape">
              <a:avLst/>
            </a:prstTxWarp>
          </a:bodyPr>
          <a:lstStyle>
            <a:lvl1pPr algn="r" defTabSz="990600" eaLnBrk="0" hangingPunct="0">
              <a:defRPr sz="1300"/>
            </a:lvl1pPr>
          </a:lstStyle>
          <a:p>
            <a:fld id="{AF29FA85-4D1E-456A-81C1-96B3CF2FD64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05993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 bwMode="auto">
          <a:xfrm>
            <a:off x="0" y="0"/>
            <a:ext cx="3078163" cy="5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>
            <a:lvl1pPr defTabSz="990600">
              <a:defRPr sz="13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 bwMode="auto">
          <a:xfrm>
            <a:off x="4022725" y="0"/>
            <a:ext cx="3078163" cy="5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>
            <a:lvl1pPr algn="r" defTabSz="990600">
              <a:defRPr sz="1300">
                <a:latin typeface="Calibri" pitchFamily="34" charset="0"/>
              </a:defRPr>
            </a:lvl1pPr>
          </a:lstStyle>
          <a:p>
            <a:fld id="{63A33D1D-5EF6-457E-8C5A-D27DB84DE668}" type="datetimeFigureOut">
              <a:rPr lang="cs-CZ"/>
              <a:pPr/>
              <a:t>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6763"/>
            <a:ext cx="5118100" cy="3838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 bwMode="auto">
          <a:xfrm>
            <a:off x="709613" y="4860925"/>
            <a:ext cx="5683250" cy="4605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 bwMode="auto">
          <a:xfrm>
            <a:off x="0" y="9720263"/>
            <a:ext cx="3078163" cy="5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9057" tIns="49528" rIns="99057" bIns="49528" numCol="1" anchor="b" anchorCtr="0" compatLnSpc="1">
            <a:prstTxWarp prst="textNoShape">
              <a:avLst/>
            </a:prstTxWarp>
          </a:bodyPr>
          <a:lstStyle>
            <a:lvl1pPr defTabSz="990600">
              <a:defRPr sz="13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 bwMode="auto">
          <a:xfrm>
            <a:off x="4022725" y="9720263"/>
            <a:ext cx="3078163" cy="5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9057" tIns="49528" rIns="99057" bIns="49528" numCol="1" anchor="b" anchorCtr="0" compatLnSpc="1">
            <a:prstTxWarp prst="textNoShape">
              <a:avLst/>
            </a:prstTxWarp>
          </a:bodyPr>
          <a:lstStyle>
            <a:lvl1pPr algn="r" defTabSz="990600">
              <a:defRPr sz="1300">
                <a:latin typeface="Calibri" pitchFamily="34" charset="0"/>
              </a:defRPr>
            </a:lvl1pPr>
          </a:lstStyle>
          <a:p>
            <a:fld id="{D13618F4-9ECD-46CA-8789-1EFCE43B9ED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18276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CC5433-6D31-426A-9ECD-A48FECD204F4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8467A8-E548-4D4F-B174-470A0552558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7100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1430D-2C1A-4F1D-8CD3-45C9A4EB859C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0CF445-B298-4D73-BB74-BB950DD98FA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07571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61A253-581C-467D-8392-ABF680AEF948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6D1153-CEE8-4EB2-B7CD-CAD63FEA78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15864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BD12C1-DC07-47F4-B1D2-931780CE082E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39B645-62A3-468F-A6EC-3AB15DB6B66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8277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299A45-1F2E-45C4-AE79-B1C2AD3FD8FD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4A55A8-6C7D-46C2-A3EF-1FB278CF64C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08562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09000C-2ACB-4CA7-B7F9-173C8F5A3861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C324DF-4CD7-4132-8709-8802F7128B6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83147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D18547-CF31-4FAC-83D2-A2B487ABE240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36DA88-4E68-4463-92F9-76D142D2407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54160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422CA8-425D-4A0F-AA82-D9E057CB1805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E9F621-323C-4DED-BADD-0162CC2CDF1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14283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6FF04F-3EF3-4ED2-A5C6-3BAF922100F1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226C29-EBCB-4781-9467-D7F5C212A5F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47127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EEAA48-93B1-4FE9-9BA7-35BDC7AA8D20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86FD13-365F-4DB7-AABA-7F26686ECBF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3443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DA6992-2FDE-4842-9F5C-F93EA364752F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BCD95B-9580-40E2-9AF6-BF7B2A4F001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58079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A988954-6EBB-4B75-A849-8CC87851FF7C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834D75A-D02D-4DC1-855C-233737C344E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/>
          </p:cNvSpPr>
          <p:nvPr>
            <p:ph type="ctrTitle"/>
          </p:nvPr>
        </p:nvSpPr>
        <p:spPr>
          <a:xfrm>
            <a:off x="539750" y="1412875"/>
            <a:ext cx="8280400" cy="720725"/>
          </a:xfrm>
        </p:spPr>
        <p:txBody>
          <a:bodyPr/>
          <a:lstStyle/>
          <a:p>
            <a:r>
              <a:rPr lang="cs-CZ" sz="2800" b="1" u="sng" smtClean="0">
                <a:latin typeface="Arial" charset="0"/>
              </a:rPr>
              <a:t>Protahovací cvičení pro horní končetiny</a:t>
            </a:r>
            <a:r>
              <a:rPr lang="cs-CZ" sz="2800" b="1" u="sng" smtClean="0"/>
              <a:t/>
            </a:r>
            <a:br>
              <a:rPr lang="cs-CZ" sz="2800" b="1" u="sng" smtClean="0"/>
            </a:br>
            <a:endParaRPr lang="cs-CZ" sz="2800" b="1" u="sng" smtClean="0"/>
          </a:p>
        </p:txBody>
      </p:sp>
      <p:sp>
        <p:nvSpPr>
          <p:cNvPr id="23555" name="Rectangle 3"/>
          <p:cNvSpPr>
            <a:spLocks noGrp="1"/>
          </p:cNvSpPr>
          <p:nvPr>
            <p:ph type="subTitle" idx="1"/>
          </p:nvPr>
        </p:nvSpPr>
        <p:spPr>
          <a:xfrm>
            <a:off x="395288" y="1989138"/>
            <a:ext cx="8353425" cy="4464050"/>
          </a:xfrm>
        </p:spPr>
        <p:txBody>
          <a:bodyPr/>
          <a:lstStyle/>
          <a:p>
            <a:pPr algn="l">
              <a:lnSpc>
                <a:spcPct val="80000"/>
              </a:lnSpc>
            </a:pPr>
            <a:r>
              <a:rPr lang="cs-CZ" sz="1800" smtClean="0">
                <a:solidFill>
                  <a:schemeClr val="tx1"/>
                </a:solidFill>
              </a:rPr>
              <a:t>Výukový materiál č.: VY_INOVACE_32_69_protahovací cvičení – horní končetiny</a:t>
            </a:r>
          </a:p>
          <a:p>
            <a:pPr algn="l">
              <a:lnSpc>
                <a:spcPct val="80000"/>
              </a:lnSpc>
            </a:pPr>
            <a:r>
              <a:rPr lang="cs-CZ" sz="1800" smtClean="0">
                <a:solidFill>
                  <a:schemeClr val="tx1"/>
                </a:solidFill>
              </a:rPr>
              <a:t>Vypracovala: Mgr. Miroslava Spurná</a:t>
            </a:r>
          </a:p>
          <a:p>
            <a:pPr algn="l">
              <a:lnSpc>
                <a:spcPct val="80000"/>
              </a:lnSpc>
            </a:pPr>
            <a:endParaRPr lang="cs-CZ" sz="1800" smtClean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800" smtClean="0">
                <a:solidFill>
                  <a:schemeClr val="tx1"/>
                </a:solidFill>
              </a:rPr>
              <a:t>Určeno pro 8. ročník, ZŠ speciální</a:t>
            </a:r>
          </a:p>
          <a:p>
            <a:pPr algn="l">
              <a:lnSpc>
                <a:spcPct val="80000"/>
              </a:lnSpc>
            </a:pPr>
            <a:r>
              <a:rPr lang="cs-CZ" sz="1800" b="1" smtClean="0">
                <a:solidFill>
                  <a:schemeClr val="tx1"/>
                </a:solidFill>
              </a:rPr>
              <a:t>Vzdělávací oblast: </a:t>
            </a:r>
            <a:r>
              <a:rPr lang="cs-CZ" sz="1800" smtClean="0">
                <a:solidFill>
                  <a:schemeClr val="tx1"/>
                </a:solidFill>
              </a:rPr>
              <a:t>Člověk a zdraví </a:t>
            </a:r>
          </a:p>
          <a:p>
            <a:pPr algn="l">
              <a:lnSpc>
                <a:spcPct val="80000"/>
              </a:lnSpc>
            </a:pPr>
            <a:r>
              <a:rPr lang="cs-CZ" sz="1800" b="1" smtClean="0">
                <a:solidFill>
                  <a:schemeClr val="tx1"/>
                </a:solidFill>
              </a:rPr>
              <a:t>Vzdělávací obor: </a:t>
            </a:r>
            <a:r>
              <a:rPr lang="cs-CZ" sz="1800" smtClean="0">
                <a:solidFill>
                  <a:schemeClr val="tx1"/>
                </a:solidFill>
              </a:rPr>
              <a:t>Tělesná výchova</a:t>
            </a:r>
          </a:p>
          <a:p>
            <a:pPr algn="l">
              <a:lnSpc>
                <a:spcPct val="80000"/>
              </a:lnSpc>
            </a:pPr>
            <a:r>
              <a:rPr lang="cs-CZ" sz="1800" b="1" smtClean="0">
                <a:solidFill>
                  <a:schemeClr val="tx1"/>
                </a:solidFill>
              </a:rPr>
              <a:t>Tématický okruh: </a:t>
            </a:r>
            <a:r>
              <a:rPr lang="cs-CZ" sz="1800" smtClean="0">
                <a:solidFill>
                  <a:schemeClr val="tx1"/>
                </a:solidFill>
              </a:rPr>
              <a:t>Činnosti ovlivňující zdraví</a:t>
            </a:r>
          </a:p>
          <a:p>
            <a:pPr algn="l">
              <a:lnSpc>
                <a:spcPct val="80000"/>
              </a:lnSpc>
            </a:pPr>
            <a:r>
              <a:rPr lang="cs-CZ" sz="1800" b="1" smtClean="0">
                <a:solidFill>
                  <a:schemeClr val="tx1"/>
                </a:solidFill>
              </a:rPr>
              <a:t>Vytvořeno dne: </a:t>
            </a:r>
            <a:r>
              <a:rPr lang="cs-CZ" sz="1800" smtClean="0">
                <a:solidFill>
                  <a:schemeClr val="tx1"/>
                </a:solidFill>
              </a:rPr>
              <a:t>27.12.2011</a:t>
            </a:r>
          </a:p>
          <a:p>
            <a:pPr algn="l">
              <a:lnSpc>
                <a:spcPct val="80000"/>
              </a:lnSpc>
            </a:pPr>
            <a:r>
              <a:rPr lang="cs-CZ" sz="1800" b="1" smtClean="0">
                <a:solidFill>
                  <a:schemeClr val="tx1"/>
                </a:solidFill>
              </a:rPr>
              <a:t>Odpilotováno dne: </a:t>
            </a:r>
            <a:r>
              <a:rPr lang="cs-CZ" sz="1800" smtClean="0">
                <a:solidFill>
                  <a:schemeClr val="tx1"/>
                </a:solidFill>
              </a:rPr>
              <a:t>9.2.2012</a:t>
            </a:r>
          </a:p>
          <a:p>
            <a:pPr algn="l">
              <a:lnSpc>
                <a:spcPct val="80000"/>
              </a:lnSpc>
            </a:pPr>
            <a:endParaRPr lang="cs-CZ" sz="1800" b="1" smtClean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800" b="1" smtClean="0">
                <a:solidFill>
                  <a:schemeClr val="tx1"/>
                </a:solidFill>
              </a:rPr>
              <a:t>Anotace: </a:t>
            </a:r>
            <a:r>
              <a:rPr lang="cs-CZ" sz="1800" smtClean="0">
                <a:solidFill>
                  <a:schemeClr val="tx1"/>
                </a:solidFill>
              </a:rPr>
              <a:t>Učební materiál byl vytvořen pro 8. ročníku ZŠ speciální. Učební materiál obsahuje cvičební karty, které seznamují žáky s cviky pro protažení horních končetin. Učební materiál slouží k vytištění. Cvičební karty s jednotlivými cviky slouží jako didaktická pomůcka podporující aktivitu žáků při kolektivní i individuální pohybové aktivitě v rámci základní přípravy organismu před pohybovou činností v tělesné výchově. Cvičební karty také nabízí žákům strukturalizaci činností v úvodní části hodiny tělesné výchovy. </a:t>
            </a:r>
          </a:p>
          <a:p>
            <a:pPr algn="l">
              <a:lnSpc>
                <a:spcPct val="80000"/>
              </a:lnSpc>
            </a:pPr>
            <a:endParaRPr lang="cs-CZ" sz="1800" smtClean="0">
              <a:solidFill>
                <a:schemeClr val="tx1"/>
              </a:solidFill>
            </a:endParaRPr>
          </a:p>
        </p:txBody>
      </p:sp>
      <p:pic>
        <p:nvPicPr>
          <p:cNvPr id="23556" name="Picture 4" descr="OPVK_hor_zakladni_logolink_CB_cz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538" y="260350"/>
            <a:ext cx="4464050" cy="973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557" name="Picture 5" descr="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260350"/>
            <a:ext cx="1368425" cy="487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-4572000" y="366713"/>
            <a:ext cx="1841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3559" name="Text Box 7"/>
          <p:cNvSpPr txBox="1">
            <a:spLocks noChangeArrowheads="1"/>
          </p:cNvSpPr>
          <p:nvPr/>
        </p:nvSpPr>
        <p:spPr bwMode="auto">
          <a:xfrm>
            <a:off x="468313" y="765175"/>
            <a:ext cx="7272337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/>
              <a:t>Základní škola a Střední škola CREDO, o.p.s</a:t>
            </a:r>
            <a:br>
              <a:rPr lang="cs-CZ" sz="1400"/>
            </a:br>
            <a:r>
              <a:rPr lang="cs-CZ" sz="1400"/>
              <a:t>Číslo projektu: CZ.1.07/1.4.00/21.2963</a:t>
            </a:r>
            <a:r>
              <a:rPr lang="cs-CZ" sz="1400">
                <a:solidFill>
                  <a:schemeClr val="tx2"/>
                </a:solidFill>
              </a:rPr>
              <a:t> </a:t>
            </a:r>
            <a:r>
              <a:rPr lang="cs-CZ" sz="1400" b="1"/>
              <a:t/>
            </a:r>
            <a:br>
              <a:rPr lang="cs-CZ" sz="1400" b="1"/>
            </a:br>
            <a:r>
              <a:rPr lang="cs-CZ" b="1"/>
              <a:t/>
            </a:r>
            <a:br>
              <a:rPr lang="cs-CZ" b="1"/>
            </a:br>
            <a:endParaRPr lang="cs-CZ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400" b="1" smtClean="0"/>
              <a:t>Metodický pokyn k učebnímu materiálu:</a:t>
            </a:r>
            <a:r>
              <a:rPr lang="cs-CZ" sz="2400" smtClean="0"/>
              <a:t/>
            </a:r>
            <a:br>
              <a:rPr lang="cs-CZ" sz="2400" smtClean="0"/>
            </a:br>
            <a:endParaRPr lang="cs-CZ" sz="2400" smtClean="0"/>
          </a:p>
        </p:txBody>
      </p:sp>
      <p:sp>
        <p:nvSpPr>
          <p:cNvPr id="24579" name="Rectangle 3"/>
          <p:cNvSpPr>
            <a:spLocks noGrp="1"/>
          </p:cNvSpPr>
          <p:nvPr>
            <p:ph type="body" idx="1"/>
          </p:nvPr>
        </p:nvSpPr>
        <p:spPr>
          <a:xfrm>
            <a:off x="468313" y="1268413"/>
            <a:ext cx="8229600" cy="223202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1800" smtClean="0"/>
              <a:t>Učební materiál tvoří tři cvičební karty, které žákům představují různé typy cviků sloužící k protažení horních končetin. Každá karta obsahuje jednoduchý slovní popis daného cviku a je doplněna fotografií, která znázorňuje správné provedení cviku.  </a:t>
            </a:r>
          </a:p>
          <a:p>
            <a:r>
              <a:rPr lang="cs-CZ" sz="1800" smtClean="0"/>
              <a:t>Žáky nejprve s uvedenými cviky seznámíme. Podle slovního popisu cviku a jeho znázornění na fotografii si předvedeme správné provedení cviku. </a:t>
            </a:r>
          </a:p>
          <a:p>
            <a:r>
              <a:rPr lang="cs-CZ" sz="1800" smtClean="0"/>
              <a:t>Jsou-li žáci s cvičebními kartami seznámení, lze karty použít při sestavování rozcvičky. Žáci tím získají jasný přehled o tom, jaké cviky budou následovat. </a:t>
            </a:r>
          </a:p>
          <a:p>
            <a:r>
              <a:rPr lang="cs-CZ" sz="1800" smtClean="0"/>
              <a:t>Pomocí cvičebních karet si mohou žáci volit jednotlivé cviky a tím se i samostatně podílet na sestavování rozcvičky.</a:t>
            </a:r>
          </a:p>
          <a:p>
            <a:r>
              <a:rPr lang="cs-CZ" sz="1800" smtClean="0"/>
              <a:t>Cvičební karty lze použít pro cvičení na stanovištích. Na každém stanovišti provádí vždy jeden žák daný cvik dle cvičební karty. Žáci se na každém stanovišti vystřídají. </a:t>
            </a:r>
          </a:p>
        </p:txBody>
      </p:sp>
      <p:sp>
        <p:nvSpPr>
          <p:cNvPr id="24580" name="Text Box 4"/>
          <p:cNvSpPr txBox="1">
            <a:spLocks noChangeArrowheads="1"/>
          </p:cNvSpPr>
          <p:nvPr/>
        </p:nvSpPr>
        <p:spPr bwMode="auto">
          <a:xfrm>
            <a:off x="395288" y="4724400"/>
            <a:ext cx="7775575" cy="1098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 b="1">
              <a:latin typeface="Calibri" pitchFamily="34" charset="0"/>
            </a:endParaRPr>
          </a:p>
          <a:p>
            <a:pPr>
              <a:spcBef>
                <a:spcPct val="50000"/>
              </a:spcBef>
            </a:pPr>
            <a:r>
              <a:rPr lang="cs-CZ" b="1">
                <a:latin typeface="Calibri" pitchFamily="34" charset="0"/>
              </a:rPr>
              <a:t>Zdroje: </a:t>
            </a:r>
            <a:r>
              <a:rPr lang="cs-CZ">
                <a:latin typeface="Calibri" pitchFamily="34" charset="0"/>
              </a:rPr>
              <a:t>vlastní tvorba autora</a:t>
            </a:r>
            <a:endParaRPr lang="cs-CZ" b="1">
              <a:latin typeface="Calibri" pitchFamily="34" charset="0"/>
            </a:endParaRPr>
          </a:p>
          <a:p>
            <a:pPr>
              <a:spcBef>
                <a:spcPct val="50000"/>
              </a:spcBef>
            </a:pPr>
            <a:endParaRPr lang="cs-CZ" sz="140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/>
          </p:cNvSpPr>
          <p:nvPr>
            <p:ph type="title" idx="4294967295"/>
          </p:nvPr>
        </p:nvSpPr>
        <p:spPr>
          <a:xfrm>
            <a:off x="395288" y="333375"/>
            <a:ext cx="8532812" cy="633413"/>
          </a:xfrm>
        </p:spPr>
        <p:txBody>
          <a:bodyPr/>
          <a:lstStyle/>
          <a:p>
            <a:r>
              <a:rPr lang="cs-CZ" sz="4000" b="1" smtClean="0">
                <a:solidFill>
                  <a:srgbClr val="008000"/>
                </a:solidFill>
              </a:rPr>
              <a:t>Horní končetiny – protažení paže vzad</a:t>
            </a:r>
            <a:r>
              <a:rPr lang="cs-CZ" sz="4000" smtClean="0"/>
              <a:t> </a:t>
            </a:r>
          </a:p>
        </p:txBody>
      </p:sp>
      <p:sp>
        <p:nvSpPr>
          <p:cNvPr id="17411" name="Rectangle 3"/>
          <p:cNvSpPr>
            <a:spLocks noGrp="1"/>
          </p:cNvSpPr>
          <p:nvPr>
            <p:ph type="body" idx="4294967295"/>
          </p:nvPr>
        </p:nvSpPr>
        <p:spPr>
          <a:xfrm>
            <a:off x="468313" y="1268413"/>
            <a:ext cx="8229600" cy="1108075"/>
          </a:xfrm>
        </p:spPr>
        <p:txBody>
          <a:bodyPr/>
          <a:lstStyle/>
          <a:p>
            <a:r>
              <a:rPr lang="cs-CZ" sz="2000" b="1" smtClean="0"/>
              <a:t>Ve stoji či v sedě loket táhneme tak, aby pokrčená paže směřovala k vnější lopatce. Napočítej do pěti a</a:t>
            </a:r>
            <a:r>
              <a:rPr lang="cs-CZ" sz="2000" b="1" smtClean="0">
                <a:latin typeface="Arial" charset="0"/>
              </a:rPr>
              <a:t> </a:t>
            </a:r>
            <a:r>
              <a:rPr lang="cs-CZ" sz="2000" b="1" smtClean="0"/>
              <a:t>proveď cvik i na druhé ruce. </a:t>
            </a:r>
          </a:p>
          <a:p>
            <a:r>
              <a:rPr lang="cs-CZ" sz="2000" b="1" smtClean="0"/>
              <a:t>Cvik provedeme 2x na pravé paži a 2x na levé paži  </a:t>
            </a:r>
          </a:p>
        </p:txBody>
      </p:sp>
      <p:pic>
        <p:nvPicPr>
          <p:cNvPr id="17412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2708275"/>
            <a:ext cx="3636963" cy="272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3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563" y="2708275"/>
            <a:ext cx="3600450" cy="27003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414" name="Oval 6"/>
          <p:cNvSpPr>
            <a:spLocks noChangeArrowheads="1"/>
          </p:cNvSpPr>
          <p:nvPr/>
        </p:nvSpPr>
        <p:spPr bwMode="auto">
          <a:xfrm>
            <a:off x="2124075" y="3644900"/>
            <a:ext cx="360363" cy="360363"/>
          </a:xfrm>
          <a:prstGeom prst="ellipse">
            <a:avLst/>
          </a:prstGeom>
          <a:solidFill>
            <a:srgbClr val="FFFF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7415" name="Oval 7"/>
          <p:cNvSpPr>
            <a:spLocks noChangeArrowheads="1"/>
          </p:cNvSpPr>
          <p:nvPr/>
        </p:nvSpPr>
        <p:spPr bwMode="auto">
          <a:xfrm>
            <a:off x="6372225" y="3573463"/>
            <a:ext cx="360363" cy="360362"/>
          </a:xfrm>
          <a:prstGeom prst="ellipse">
            <a:avLst/>
          </a:prstGeom>
          <a:solidFill>
            <a:srgbClr val="FFFF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/>
          </p:cNvSpPr>
          <p:nvPr>
            <p:ph type="title" idx="4294967295"/>
          </p:nvPr>
        </p:nvSpPr>
        <p:spPr>
          <a:xfrm>
            <a:off x="71438" y="260350"/>
            <a:ext cx="9072562" cy="633413"/>
          </a:xfrm>
        </p:spPr>
        <p:txBody>
          <a:bodyPr/>
          <a:lstStyle/>
          <a:p>
            <a:r>
              <a:rPr lang="cs-CZ" sz="4000" b="1" smtClean="0">
                <a:solidFill>
                  <a:srgbClr val="008000"/>
                </a:solidFill>
              </a:rPr>
              <a:t>Horní končetiny – protažení paže vpřed</a:t>
            </a:r>
            <a:r>
              <a:rPr lang="cs-CZ" sz="4000" smtClean="0"/>
              <a:t> </a:t>
            </a:r>
          </a:p>
        </p:txBody>
      </p:sp>
      <p:sp>
        <p:nvSpPr>
          <p:cNvPr id="21507" name="Rectangle 3"/>
          <p:cNvSpPr>
            <a:spLocks noGrp="1"/>
          </p:cNvSpPr>
          <p:nvPr>
            <p:ph type="body" idx="4294967295"/>
          </p:nvPr>
        </p:nvSpPr>
        <p:spPr>
          <a:xfrm>
            <a:off x="468313" y="1268413"/>
            <a:ext cx="8229600" cy="1108075"/>
          </a:xfrm>
        </p:spPr>
        <p:txBody>
          <a:bodyPr/>
          <a:lstStyle/>
          <a:p>
            <a:r>
              <a:rPr lang="cs-CZ" sz="2000" b="1" smtClean="0"/>
              <a:t>Ve stoji či v sedě loket táhneme co nejvíce k opačnému rameni </a:t>
            </a:r>
          </a:p>
          <a:p>
            <a:r>
              <a:rPr lang="cs-CZ" sz="2000" b="1" smtClean="0"/>
              <a:t>Cvik provedeme 2x na pravé paži a 2x na levé paži  </a:t>
            </a:r>
          </a:p>
        </p:txBody>
      </p:sp>
      <p:pic>
        <p:nvPicPr>
          <p:cNvPr id="2150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2924175"/>
            <a:ext cx="3590925" cy="26939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0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538" y="2924175"/>
            <a:ext cx="3600450" cy="27003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510" name="Oval 6"/>
          <p:cNvSpPr>
            <a:spLocks noChangeArrowheads="1"/>
          </p:cNvSpPr>
          <p:nvPr/>
        </p:nvSpPr>
        <p:spPr bwMode="auto">
          <a:xfrm>
            <a:off x="2411413" y="3500438"/>
            <a:ext cx="360362" cy="360362"/>
          </a:xfrm>
          <a:prstGeom prst="ellipse">
            <a:avLst/>
          </a:prstGeom>
          <a:solidFill>
            <a:srgbClr val="FFFF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1511" name="Oval 7"/>
          <p:cNvSpPr>
            <a:spLocks noChangeArrowheads="1"/>
          </p:cNvSpPr>
          <p:nvPr/>
        </p:nvSpPr>
        <p:spPr bwMode="auto">
          <a:xfrm>
            <a:off x="6156325" y="3284538"/>
            <a:ext cx="360363" cy="360362"/>
          </a:xfrm>
          <a:prstGeom prst="ellipse">
            <a:avLst/>
          </a:prstGeom>
          <a:solidFill>
            <a:srgbClr val="FFFF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/>
          </p:cNvSpPr>
          <p:nvPr>
            <p:ph type="title" idx="4294967295"/>
          </p:nvPr>
        </p:nvSpPr>
        <p:spPr>
          <a:xfrm>
            <a:off x="323850" y="333375"/>
            <a:ext cx="8229600" cy="633413"/>
          </a:xfrm>
        </p:spPr>
        <p:txBody>
          <a:bodyPr/>
          <a:lstStyle/>
          <a:p>
            <a:r>
              <a:rPr lang="cs-CZ" sz="4000" b="1" smtClean="0">
                <a:solidFill>
                  <a:srgbClr val="008000"/>
                </a:solidFill>
              </a:rPr>
              <a:t>Horní končetiny – protažení předloktí</a:t>
            </a:r>
            <a:r>
              <a:rPr lang="cs-CZ" sz="4000" smtClean="0"/>
              <a:t>  </a:t>
            </a:r>
          </a:p>
        </p:txBody>
      </p:sp>
      <p:sp>
        <p:nvSpPr>
          <p:cNvPr id="22531" name="Rectangle 3"/>
          <p:cNvSpPr>
            <a:spLocks noGrp="1"/>
          </p:cNvSpPr>
          <p:nvPr>
            <p:ph type="body" idx="4294967295"/>
          </p:nvPr>
        </p:nvSpPr>
        <p:spPr>
          <a:xfrm>
            <a:off x="468313" y="1268413"/>
            <a:ext cx="8229600" cy="1108075"/>
          </a:xfrm>
        </p:spPr>
        <p:txBody>
          <a:bodyPr/>
          <a:lstStyle/>
          <a:p>
            <a:r>
              <a:rPr lang="cs-CZ" sz="2000" b="1" smtClean="0"/>
              <a:t>Ve stoji či v sedě předpažíme pravou ruku dlaní vzhůru, levou rukou ohneme dlaň dolů. Cvik opakujeme i na levé ruce. </a:t>
            </a:r>
          </a:p>
          <a:p>
            <a:r>
              <a:rPr lang="cs-CZ" sz="2000" b="1" smtClean="0"/>
              <a:t>Cvik provedeme 2x na pravé paži a 2x na levé paži  </a:t>
            </a:r>
          </a:p>
        </p:txBody>
      </p:sp>
      <p:pic>
        <p:nvPicPr>
          <p:cNvPr id="2253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2636838"/>
            <a:ext cx="3756025" cy="281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563" y="2636838"/>
            <a:ext cx="3743325" cy="2808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4" name="Oval 6"/>
          <p:cNvSpPr>
            <a:spLocks noChangeArrowheads="1"/>
          </p:cNvSpPr>
          <p:nvPr/>
        </p:nvSpPr>
        <p:spPr bwMode="auto">
          <a:xfrm>
            <a:off x="2771775" y="3429000"/>
            <a:ext cx="360363" cy="360363"/>
          </a:xfrm>
          <a:prstGeom prst="ellipse">
            <a:avLst/>
          </a:prstGeom>
          <a:solidFill>
            <a:srgbClr val="FFFF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pic>
        <p:nvPicPr>
          <p:cNvPr id="22535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563" y="2636838"/>
            <a:ext cx="3743325" cy="2808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6" name="Oval 8"/>
          <p:cNvSpPr>
            <a:spLocks noChangeArrowheads="1"/>
          </p:cNvSpPr>
          <p:nvPr/>
        </p:nvSpPr>
        <p:spPr bwMode="auto">
          <a:xfrm>
            <a:off x="5795963" y="3429000"/>
            <a:ext cx="360362" cy="360363"/>
          </a:xfrm>
          <a:prstGeom prst="ellipse">
            <a:avLst/>
          </a:prstGeom>
          <a:solidFill>
            <a:srgbClr val="FFFF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DUM-PPT-šablona</Template>
  <TotalTime>65</TotalTime>
  <Words>221</Words>
  <Application>Microsoft Office PowerPoint</Application>
  <PresentationFormat>Předvádění na obrazovce (4:3)</PresentationFormat>
  <Paragraphs>30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Arial</vt:lpstr>
      <vt:lpstr>Calibri</vt:lpstr>
      <vt:lpstr>DUM-PPT-šablona</vt:lpstr>
      <vt:lpstr>Protahovací cvičení pro horní končetiny </vt:lpstr>
      <vt:lpstr>Metodický pokyn k učebnímu materiálu: </vt:lpstr>
      <vt:lpstr>Horní končetiny – protažení paže vzad </vt:lpstr>
      <vt:lpstr>Horní končetiny – protažení paže vpřed </vt:lpstr>
      <vt:lpstr>Horní končetiny – protažení předloktí 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Jakl Petr</cp:lastModifiedBy>
  <cp:revision>14</cp:revision>
  <dcterms:created xsi:type="dcterms:W3CDTF">2010-10-19T08:27:42Z</dcterms:created>
  <dcterms:modified xsi:type="dcterms:W3CDTF">2012-10-01T06:07:50Z</dcterms:modified>
</cp:coreProperties>
</file>