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1" r:id="rId2"/>
    <p:sldId id="262" r:id="rId3"/>
    <p:sldId id="257" r:id="rId4"/>
    <p:sldId id="258" r:id="rId5"/>
    <p:sldId id="259" r:id="rId6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66FF66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 varScale="1">
        <p:scale>
          <a:sx n="44" d="100"/>
          <a:sy n="44" d="100"/>
        </p:scale>
        <p:origin x="-10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 smtClean="0"/>
            </a:lvl1pPr>
          </a:lstStyle>
          <a:p>
            <a:pPr>
              <a:defRPr/>
            </a:pPr>
            <a:fld id="{1535F14F-A47F-4A3B-B8DB-8C081C8CC7CE}" type="datetimeFigureOut">
              <a:rPr lang="cs-CZ"/>
              <a:pPr>
                <a:defRPr/>
              </a:pPr>
              <a:t>1.10.2012</a:t>
            </a:fld>
            <a:endParaRPr lang="cs-CZ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 smtClean="0"/>
            </a:lvl1pPr>
          </a:lstStyle>
          <a:p>
            <a:pPr>
              <a:defRPr/>
            </a:pPr>
            <a:fld id="{97AD8A8E-DB07-4BCA-A728-EC09E15A63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6034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fld id="{AAB7EB58-ECE7-4C13-ACF9-14B3602BA3D7}" type="datetimeFigureOut">
              <a:rPr lang="cs-CZ"/>
              <a:pPr>
                <a:defRPr/>
              </a:pPr>
              <a:t>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 bwMode="auto">
          <a:xfrm>
            <a:off x="709613" y="4860925"/>
            <a:ext cx="5680075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fld id="{472AB89F-4F80-4CC3-8CC5-E018D4B499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604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85C84-E4B1-416D-A023-34A30FAB11EF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1E37F-DDDE-4322-8A4F-7BC0461104D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2167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2BEC9-708C-431E-9EB1-37EF6916E33E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D1D50-8C2F-47EF-AB78-B015D400B4F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198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5FF21-CFB4-4909-9A72-C5475A23F609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F9360-CE82-4475-84D8-86E7659678D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8269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A1483-14B7-49B4-8BF2-2B2207722D33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8F6F2-CD6F-47FF-9E07-D04E18FAE5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8556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3F5BF-1A2C-4074-84E3-17CA680CED4C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BE3A4-1B52-46AE-8254-3834DA0CDFB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4466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C65A5-2F72-442E-A8FB-D4B1146FB583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8D9E0-B397-418D-B38C-1719E5CBDE8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3579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6053C-FC9A-4699-B41A-F4CA3C157549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C54D4-F37E-4CB3-9F05-A1710682357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8985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83EEB-B8FB-4FF7-9965-A6C0443052AA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E9D21-8810-4AF3-859F-80E2BA36A04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9218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32808-ABB9-4C37-9BA1-A332E57B5C09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A91F8-4163-4FEF-B8B0-18FC2169B67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4413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52BE0-A1DC-4D96-B842-E09437F958D5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BC2EF-5A1E-4921-AA45-2164E28BE9D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1487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81B8A-D50E-4286-9258-2D072E7DA168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6FB44-FD25-4737-9C57-FA47D0ACF27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7483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46D538-5CEE-4111-ACED-361FB23730F9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385B9D-9004-4077-80FB-ECC451851C4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>
          <a:xfrm>
            <a:off x="539750" y="1412875"/>
            <a:ext cx="8280400" cy="720725"/>
          </a:xfrm>
        </p:spPr>
        <p:txBody>
          <a:bodyPr/>
          <a:lstStyle/>
          <a:p>
            <a:r>
              <a:rPr lang="cs-CZ" sz="2800" b="1" u="sng" smtClean="0">
                <a:latin typeface="Arial" charset="0"/>
              </a:rPr>
              <a:t>Protahovací cvičení pro dolní končetiny</a:t>
            </a:r>
            <a:r>
              <a:rPr lang="cs-CZ" sz="2800" b="1" u="sng" smtClean="0"/>
              <a:t/>
            </a:r>
            <a:br>
              <a:rPr lang="cs-CZ" sz="2800" b="1" u="sng" smtClean="0"/>
            </a:br>
            <a:endParaRPr lang="cs-CZ" sz="2800" b="1" u="sng" smtClean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>
          <a:xfrm>
            <a:off x="395288" y="1989138"/>
            <a:ext cx="8353425" cy="4464050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cs-CZ" sz="1800" smtClean="0">
                <a:solidFill>
                  <a:schemeClr val="tx1"/>
                </a:solidFill>
              </a:rPr>
              <a:t>Výukový materiál č.: VY_INOVACE_32_70_protahovací cvičení – dolní končetiny</a:t>
            </a:r>
          </a:p>
          <a:p>
            <a:pPr algn="l">
              <a:lnSpc>
                <a:spcPct val="80000"/>
              </a:lnSpc>
            </a:pPr>
            <a:r>
              <a:rPr lang="cs-CZ" sz="1800" smtClean="0">
                <a:solidFill>
                  <a:schemeClr val="tx1"/>
                </a:solidFill>
              </a:rPr>
              <a:t>Vypracovala: Mgr. Miroslava Spurná</a:t>
            </a:r>
          </a:p>
          <a:p>
            <a:pPr algn="l">
              <a:lnSpc>
                <a:spcPct val="80000"/>
              </a:lnSpc>
            </a:pPr>
            <a:endParaRPr lang="cs-CZ" sz="1800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800" smtClean="0">
                <a:solidFill>
                  <a:schemeClr val="tx1"/>
                </a:solidFill>
              </a:rPr>
              <a:t>Určeno pro 8. ročník, ZŠ speciální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Vzdělávací oblast: </a:t>
            </a:r>
            <a:r>
              <a:rPr lang="cs-CZ" sz="1800" smtClean="0">
                <a:solidFill>
                  <a:schemeClr val="tx1"/>
                </a:solidFill>
              </a:rPr>
              <a:t>Člověk a zdraví 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Vzdělávací obor: </a:t>
            </a:r>
            <a:r>
              <a:rPr lang="cs-CZ" sz="1800" smtClean="0">
                <a:solidFill>
                  <a:schemeClr val="tx1"/>
                </a:solidFill>
              </a:rPr>
              <a:t>Tělesná výchova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Tématický okruh: </a:t>
            </a:r>
            <a:r>
              <a:rPr lang="cs-CZ" sz="1800" smtClean="0">
                <a:solidFill>
                  <a:schemeClr val="tx1"/>
                </a:solidFill>
              </a:rPr>
              <a:t>Činnosti ovlivňující zdraví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Vytvořeno dne: </a:t>
            </a:r>
            <a:r>
              <a:rPr lang="cs-CZ" sz="1800" smtClean="0">
                <a:solidFill>
                  <a:schemeClr val="tx1"/>
                </a:solidFill>
              </a:rPr>
              <a:t>27.12.2011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Odpilotováno dne: </a:t>
            </a:r>
            <a:r>
              <a:rPr lang="cs-CZ" sz="1800" smtClean="0">
                <a:solidFill>
                  <a:schemeClr val="tx1"/>
                </a:solidFill>
              </a:rPr>
              <a:t>9.2.2012</a:t>
            </a:r>
          </a:p>
          <a:p>
            <a:pPr algn="l">
              <a:lnSpc>
                <a:spcPct val="80000"/>
              </a:lnSpc>
            </a:pPr>
            <a:endParaRPr lang="cs-CZ" sz="1800" b="1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Anotace: </a:t>
            </a:r>
            <a:r>
              <a:rPr lang="cs-CZ" sz="1800" smtClean="0">
                <a:solidFill>
                  <a:schemeClr val="tx1"/>
                </a:solidFill>
              </a:rPr>
              <a:t>Učební materiál byl vytvořen pro 8. ročníku ZŠ speciální. Učební materiál obsahuje cvičební karty, které seznamují žáky s cviky pro protažení dolních končetin. Učební materiál slouží k vytištění. Cvičební karty s jednotlivými cviky slouží jako didaktická pomůcka podporující aktivitu žáků při kolektivní i individuální pohybové aktivitě v rámci základní přípravy organismu před pohybovou činností v tělesné výchově. Cvičební karty také nabízí žákům strukturalizaci činností v úvodní části hodiny tělesné výchovy. </a:t>
            </a:r>
          </a:p>
          <a:p>
            <a:pPr algn="l">
              <a:lnSpc>
                <a:spcPct val="80000"/>
              </a:lnSpc>
            </a:pPr>
            <a:endParaRPr lang="cs-CZ" sz="1800" smtClean="0">
              <a:solidFill>
                <a:schemeClr val="tx1"/>
              </a:solidFill>
            </a:endParaRPr>
          </a:p>
        </p:txBody>
      </p:sp>
      <p:pic>
        <p:nvPicPr>
          <p:cNvPr id="2052" name="Picture 4" descr="OPVK_hor_zakladni_logolink_CB_c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60350"/>
            <a:ext cx="4464050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1368425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-4572000" y="3667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68313" y="765175"/>
            <a:ext cx="727233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400"/>
              <a:t>Základní škola a Střední škola CREDO, o.p.s</a:t>
            </a:r>
            <a:br>
              <a:rPr lang="cs-CZ" sz="1400"/>
            </a:br>
            <a:r>
              <a:rPr lang="cs-CZ" sz="1400"/>
              <a:t>Číslo projektu: CZ.1.07/1.4.00/21.2963</a:t>
            </a:r>
            <a:r>
              <a:rPr lang="cs-CZ" sz="1400">
                <a:solidFill>
                  <a:schemeClr val="tx2"/>
                </a:solidFill>
              </a:rPr>
              <a:t> </a:t>
            </a:r>
            <a:r>
              <a:rPr lang="cs-CZ" sz="1400" b="1"/>
              <a:t/>
            </a:r>
            <a:br>
              <a:rPr lang="cs-CZ" sz="1400" b="1"/>
            </a:br>
            <a:r>
              <a:rPr lang="cs-CZ" b="1"/>
              <a:t/>
            </a:r>
            <a:br>
              <a:rPr lang="cs-CZ" b="1"/>
            </a:br>
            <a:endParaRPr lang="cs-CZ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smtClean="0"/>
              <a:t>Metodický pokyn k učebnímu materiálu:</a:t>
            </a:r>
            <a:r>
              <a:rPr lang="cs-CZ" sz="2400" smtClean="0"/>
              <a:t/>
            </a:r>
            <a:br>
              <a:rPr lang="cs-CZ" sz="2400" smtClean="0"/>
            </a:br>
            <a:endParaRPr lang="cs-CZ" sz="2400" smtClean="0"/>
          </a:p>
        </p:txBody>
      </p:sp>
      <p:sp>
        <p:nvSpPr>
          <p:cNvPr id="3075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22320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1800" smtClean="0"/>
              <a:t>Učební materiál tvoří tři cvičební karty, které žákům představují různé typy cviků sloužící k protažení dolních končetin. Každá karta obsahuje jednoduchý slovní popis daného cviku a je doplněna fotografií, která znázorňuje správné provedení cviku.  </a:t>
            </a:r>
          </a:p>
          <a:p>
            <a:r>
              <a:rPr lang="cs-CZ" sz="1800" smtClean="0"/>
              <a:t>Žáky nejprve s uvedenými cviky seznámíme. Podle slovního popisu cviku a jeho znázornění na fotografii si předvedeme správné provedení cviku. </a:t>
            </a:r>
          </a:p>
          <a:p>
            <a:r>
              <a:rPr lang="cs-CZ" sz="1800" smtClean="0"/>
              <a:t>Jsou-li žáci s cvičebními kartami seznámení, lze karty použít při sestavování rozcvičky. Žáci tím získají jasný přehled o tom, jaké cviky budou následovat. </a:t>
            </a:r>
          </a:p>
          <a:p>
            <a:r>
              <a:rPr lang="cs-CZ" sz="1800" smtClean="0"/>
              <a:t>Pomocí cvičebních karet si mohou žáci volit jednotlivé cviky a tím se i samostatně podílet na sestavování rozcvičky.</a:t>
            </a:r>
          </a:p>
          <a:p>
            <a:r>
              <a:rPr lang="cs-CZ" sz="1800" smtClean="0"/>
              <a:t>Cvičební karty lze použít pro cvičení na stanovištích. Na každém stanovišti provádí vždy jeden žák daný cvik dle cvičební karty. Žáci se na každém stanovišti vystřídají. 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95288" y="4724400"/>
            <a:ext cx="7775575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b="1">
              <a:latin typeface="Calibri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cs-CZ" b="1">
                <a:latin typeface="Calibri" pitchFamily="34" charset="0"/>
              </a:rPr>
              <a:t>Zdroje: </a:t>
            </a:r>
            <a:r>
              <a:rPr lang="cs-CZ">
                <a:latin typeface="Calibri" pitchFamily="34" charset="0"/>
              </a:rPr>
              <a:t>vlastní tvorba autora</a:t>
            </a:r>
            <a:endParaRPr lang="cs-CZ" b="1">
              <a:latin typeface="Calibri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cs-CZ" sz="14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 idx="4294967295"/>
          </p:nvPr>
        </p:nvSpPr>
        <p:spPr>
          <a:xfrm>
            <a:off x="0" y="260350"/>
            <a:ext cx="8229600" cy="633413"/>
          </a:xfrm>
        </p:spPr>
        <p:txBody>
          <a:bodyPr/>
          <a:lstStyle/>
          <a:p>
            <a:r>
              <a:rPr lang="cs-CZ" sz="4000" b="1" smtClean="0">
                <a:solidFill>
                  <a:schemeClr val="tx2"/>
                </a:solidFill>
              </a:rPr>
              <a:t>Dolní končetiny – protažení nohou</a:t>
            </a:r>
            <a:r>
              <a:rPr lang="cs-CZ" sz="4000" b="1" smtClean="0">
                <a:solidFill>
                  <a:srgbClr val="003399"/>
                </a:solidFill>
              </a:rPr>
              <a:t> </a:t>
            </a:r>
            <a:endParaRPr lang="cs-CZ" sz="4000" smtClean="0"/>
          </a:p>
        </p:txBody>
      </p:sp>
      <p:sp>
        <p:nvSpPr>
          <p:cNvPr id="409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68413"/>
            <a:ext cx="8229600" cy="1108075"/>
          </a:xfrm>
        </p:spPr>
        <p:txBody>
          <a:bodyPr/>
          <a:lstStyle/>
          <a:p>
            <a:r>
              <a:rPr lang="cs-CZ" sz="2000" b="1" smtClean="0"/>
              <a:t>V překážkovém sedu pomalu předkláníme k natažené končetině. Ve výdrži napočítáme do deseti.   </a:t>
            </a:r>
          </a:p>
          <a:p>
            <a:r>
              <a:rPr lang="cs-CZ" sz="2000" b="1" smtClean="0"/>
              <a:t>Cvik provedeme 2x na levou nohu a 2x na pravou nohu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36838"/>
            <a:ext cx="4416425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2051050" y="3644900"/>
            <a:ext cx="360363" cy="360363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 idx="4294967295"/>
          </p:nvPr>
        </p:nvSpPr>
        <p:spPr>
          <a:xfrm>
            <a:off x="-323850" y="404813"/>
            <a:ext cx="7283450" cy="633412"/>
          </a:xfrm>
        </p:spPr>
        <p:txBody>
          <a:bodyPr/>
          <a:lstStyle/>
          <a:p>
            <a:r>
              <a:rPr lang="cs-CZ" sz="4000" b="1" smtClean="0">
                <a:solidFill>
                  <a:schemeClr val="tx2"/>
                </a:solidFill>
              </a:rPr>
              <a:t>Dolní končetiny – motýlek</a:t>
            </a:r>
            <a:r>
              <a:rPr lang="cs-CZ" sz="4000" b="1" smtClean="0">
                <a:solidFill>
                  <a:srgbClr val="003399"/>
                </a:solidFill>
              </a:rPr>
              <a:t> </a:t>
            </a:r>
            <a:endParaRPr lang="cs-CZ" sz="4000" smtClean="0"/>
          </a:p>
        </p:txBody>
      </p:sp>
      <p:sp>
        <p:nvSpPr>
          <p:cNvPr id="5123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68413"/>
            <a:ext cx="8229600" cy="1108075"/>
          </a:xfrm>
        </p:spPr>
        <p:txBody>
          <a:bodyPr/>
          <a:lstStyle/>
          <a:p>
            <a:r>
              <a:rPr lang="cs-CZ" sz="2000" b="1" smtClean="0"/>
              <a:t>V sedu na podložce tlačíme lokty kolena k zemi, zpevněný trup se mírně předklání.</a:t>
            </a:r>
          </a:p>
          <a:p>
            <a:r>
              <a:rPr lang="cs-CZ" sz="2000" b="1" smtClean="0"/>
              <a:t>Cvik opakujeme 2x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36838"/>
            <a:ext cx="4752975" cy="356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Oval 5"/>
          <p:cNvSpPr>
            <a:spLocks noChangeArrowheads="1"/>
          </p:cNvSpPr>
          <p:nvPr/>
        </p:nvSpPr>
        <p:spPr bwMode="auto">
          <a:xfrm>
            <a:off x="2771775" y="3644900"/>
            <a:ext cx="360363" cy="360363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 idx="4294967295"/>
          </p:nvPr>
        </p:nvSpPr>
        <p:spPr>
          <a:xfrm>
            <a:off x="0" y="260350"/>
            <a:ext cx="8229600" cy="633413"/>
          </a:xfrm>
        </p:spPr>
        <p:txBody>
          <a:bodyPr/>
          <a:lstStyle/>
          <a:p>
            <a:r>
              <a:rPr lang="cs-CZ" sz="4000" b="1" smtClean="0">
                <a:solidFill>
                  <a:schemeClr val="tx2"/>
                </a:solidFill>
              </a:rPr>
              <a:t>Dolní končetiny – ohýbání kolene</a:t>
            </a:r>
            <a:r>
              <a:rPr lang="cs-CZ" sz="4000" b="1" smtClean="0">
                <a:solidFill>
                  <a:srgbClr val="003399"/>
                </a:solidFill>
              </a:rPr>
              <a:t> </a:t>
            </a:r>
            <a:endParaRPr lang="cs-CZ" sz="4000" smtClean="0"/>
          </a:p>
        </p:txBody>
      </p:sp>
      <p:sp>
        <p:nvSpPr>
          <p:cNvPr id="6147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1125538"/>
            <a:ext cx="8229600" cy="1108075"/>
          </a:xfrm>
        </p:spPr>
        <p:txBody>
          <a:bodyPr/>
          <a:lstStyle/>
          <a:p>
            <a:r>
              <a:rPr lang="cs-CZ" sz="2000" b="1" smtClean="0"/>
              <a:t>Stojíme na pravé noze, levá je pokrčena v koleni vzad a levou rukou táhneme pomalu nohu vzhůru až k tělu.    </a:t>
            </a:r>
          </a:p>
          <a:p>
            <a:r>
              <a:rPr lang="cs-CZ" sz="2000" b="1" smtClean="0"/>
              <a:t>Cvik provedeme 2x s levou nohou a 2x s pravou nohou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420938"/>
            <a:ext cx="3024187" cy="4032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420938"/>
            <a:ext cx="3024188" cy="4032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2627313" y="2852738"/>
            <a:ext cx="360362" cy="360362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51" name="Oval 7"/>
          <p:cNvSpPr>
            <a:spLocks noChangeArrowheads="1"/>
          </p:cNvSpPr>
          <p:nvPr/>
        </p:nvSpPr>
        <p:spPr bwMode="auto">
          <a:xfrm>
            <a:off x="5940425" y="3068638"/>
            <a:ext cx="360363" cy="360362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64</TotalTime>
  <Words>199</Words>
  <Application>Microsoft Office PowerPoint</Application>
  <PresentationFormat>Předvádění na obrazovce (4:3)</PresentationFormat>
  <Paragraphs>30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Calibri</vt:lpstr>
      <vt:lpstr>DUM-PPT-šablona</vt:lpstr>
      <vt:lpstr>Protahovací cvičení pro dolní končetiny </vt:lpstr>
      <vt:lpstr>Metodický pokyn k učebnímu materiálu: </vt:lpstr>
      <vt:lpstr>Dolní končetiny – protažení nohou </vt:lpstr>
      <vt:lpstr>Dolní končetiny – motýlek </vt:lpstr>
      <vt:lpstr>Dolní končetiny – ohýbání kolene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Jakl Petr</cp:lastModifiedBy>
  <cp:revision>13</cp:revision>
  <dcterms:created xsi:type="dcterms:W3CDTF">2010-10-19T08:27:42Z</dcterms:created>
  <dcterms:modified xsi:type="dcterms:W3CDTF">2012-10-01T06:07:26Z</dcterms:modified>
</cp:coreProperties>
</file>