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2" r:id="rId3"/>
    <p:sldId id="256" r:id="rId4"/>
    <p:sldId id="257" r:id="rId5"/>
    <p:sldId id="263" r:id="rId6"/>
    <p:sldId id="264" r:id="rId7"/>
    <p:sldId id="258" r:id="rId8"/>
    <p:sldId id="265" r:id="rId9"/>
    <p:sldId id="268" r:id="rId10"/>
    <p:sldId id="259" r:id="rId11"/>
    <p:sldId id="267" r:id="rId12"/>
    <p:sldId id="273" r:id="rId13"/>
    <p:sldId id="274" r:id="rId14"/>
    <p:sldId id="275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66F"/>
    <a:srgbClr val="0060A8"/>
    <a:srgbClr val="008AF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3774" autoAdjust="0"/>
    <p:restoredTop sz="94660"/>
  </p:normalViewPr>
  <p:slideViewPr>
    <p:cSldViewPr>
      <p:cViewPr>
        <p:scale>
          <a:sx n="80" d="100"/>
          <a:sy n="80" d="100"/>
        </p:scale>
        <p:origin x="-810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429684" cy="48965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Mgr. Ludmila Handrejchová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Vytvořeno dne: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12. 10. 2012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Název: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VY_32_INOVACE_2C_CJ9_05_LITERATURA – Josef 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Čapek 	(životopis, výtvarné dílo, novinářská tvorba)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Číslo projektu: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CZ.1.07/1.4.00/21.3534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Vzdělávací oblast: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Jazyk a jazyková komunikace</a:t>
            </a:r>
          </a:p>
          <a:p>
            <a:pPr eaLnBrk="1" fontAlgn="auto" hangingPunct="1">
              <a:lnSpc>
                <a:spcPct val="115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Téma: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LITERATURA</a:t>
            </a:r>
          </a:p>
          <a:p>
            <a:pPr eaLnBrk="1" fontAlgn="auto" hangingPunct="1">
              <a:lnSpc>
                <a:spcPct val="115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		Josef 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Čapek (životopis, výtvarné dílo, novinářská tvorba)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Ročník: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9.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Klíčová slova: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	životopis, malíř,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výtvarné dílo, spisovatel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novinář, 			kubismus, civilismus, satira</a:t>
            </a:r>
            <a:endParaRPr lang="cs-CZ" sz="2000" cap="all" dirty="0" smtClean="0">
              <a:ln w="0"/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60648"/>
            <a:ext cx="6674375" cy="127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k rozšíření vědomostí v oblasti literatury. Seznámí se se životopisem, </a:t>
            </a:r>
            <a:r>
              <a:rPr lang="cs-CZ" dirty="0" smtClean="0"/>
              <a:t>výtvarnou a novinářskou tvorbou </a:t>
            </a:r>
            <a:r>
              <a:rPr lang="cs-CZ" dirty="0" smtClean="0"/>
              <a:t>Josefa Čapka.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>
            <a:normAutofit/>
          </a:bodyPr>
          <a:lstStyle/>
          <a:p>
            <a:r>
              <a:rPr lang="cs-CZ" sz="6800" b="1" u="sng" dirty="0" smtClean="0"/>
              <a:t>JOSEF ČAPEK</a:t>
            </a:r>
            <a:endParaRPr lang="cs-CZ" sz="6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44824"/>
            <a:ext cx="16455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Obrázek 1:</a:t>
            </a:r>
          </a:p>
          <a:p>
            <a:r>
              <a:rPr lang="cs-CZ" sz="2400" u="sng" dirty="0" smtClean="0"/>
              <a:t>Josef Čapek</a:t>
            </a:r>
            <a:endParaRPr lang="cs-CZ" sz="2400" u="sng" dirty="0"/>
          </a:p>
        </p:txBody>
      </p:sp>
      <p:pic>
        <p:nvPicPr>
          <p:cNvPr id="5" name="Obrázek 4" descr="josef-cap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484784"/>
            <a:ext cx="3946899" cy="522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Narozen:</a:t>
            </a:r>
            <a:r>
              <a:rPr lang="cs-CZ" dirty="0" smtClean="0"/>
              <a:t> 	</a:t>
            </a:r>
            <a:r>
              <a:rPr lang="cs-CZ" sz="2400" dirty="0" smtClean="0"/>
              <a:t>23. 3. 1887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Hronov, Rakousko-Uhersko</a:t>
            </a:r>
          </a:p>
          <a:p>
            <a:r>
              <a:rPr lang="cs-CZ" b="1" u="sng" dirty="0" smtClean="0"/>
              <a:t>Úmrtí:</a:t>
            </a:r>
            <a:r>
              <a:rPr lang="cs-CZ" dirty="0" smtClean="0"/>
              <a:t> 		</a:t>
            </a:r>
            <a:r>
              <a:rPr lang="cs-CZ" sz="2400" dirty="0" smtClean="0"/>
              <a:t>13. – 15. duben 1945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Bergen-Belsen, Třetí říše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(koncentrační tábor)</a:t>
            </a:r>
          </a:p>
          <a:p>
            <a:r>
              <a:rPr lang="cs-CZ" b="1" u="sng" dirty="0" smtClean="0"/>
              <a:t>Povolání:</a:t>
            </a:r>
          </a:p>
          <a:p>
            <a:pPr marL="1966913" lvl="2" indent="277813"/>
            <a:r>
              <a:rPr lang="cs-CZ" dirty="0" smtClean="0"/>
              <a:t>malíř</a:t>
            </a:r>
          </a:p>
          <a:p>
            <a:pPr marL="1966913" lvl="2" indent="277813"/>
            <a:r>
              <a:rPr lang="cs-CZ" dirty="0" smtClean="0"/>
              <a:t>spisovatel </a:t>
            </a:r>
            <a:endParaRPr lang="cs-CZ" dirty="0"/>
          </a:p>
          <a:p>
            <a:pPr marL="1966913" lvl="2" indent="277813"/>
            <a:r>
              <a:rPr lang="cs-CZ" dirty="0" smtClean="0"/>
              <a:t>fotograf</a:t>
            </a:r>
            <a:endParaRPr lang="cs-CZ" dirty="0"/>
          </a:p>
          <a:p>
            <a:pPr marL="1966913" lvl="2" indent="277813"/>
            <a:r>
              <a:rPr lang="cs-CZ" dirty="0" smtClean="0"/>
              <a:t>grafik</a:t>
            </a:r>
            <a:endParaRPr lang="cs-CZ" dirty="0"/>
          </a:p>
          <a:p>
            <a:pPr marL="1966913" lvl="2" indent="277813"/>
            <a:r>
              <a:rPr lang="cs-CZ" dirty="0" smtClean="0"/>
              <a:t>knižní ilustrátor</a:t>
            </a:r>
          </a:p>
          <a:p>
            <a:pPr lvl="2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408712"/>
          </a:xfrm>
        </p:spPr>
        <p:txBody>
          <a:bodyPr>
            <a:norm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vé dětství prožil v Malých Svatoňovicích u Trutnova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oku 1890 se s rodinou přestěhovali do Úpice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letech 1892 – 1897 navštěvoval obecnou školu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letech 1897 – 1900 navštěvoval měšťanskou školu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letech 1900 – 1902 chodil do odborné školy tkalcovské ve Vrchlabí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roce 1903 pracoval jako dělník v úpické továrně F. M. Oberl</a:t>
            </a:r>
            <a:r>
              <a:rPr lang="az-Cyrl-AZ" sz="2400" dirty="0" smtClean="0">
                <a:cs typeface="Calibri"/>
              </a:rPr>
              <a:t>ӓ</a:t>
            </a:r>
            <a:r>
              <a:rPr lang="cs-CZ" sz="2400" dirty="0" smtClean="0"/>
              <a:t>ndera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roce 1904 se přestěhoval do Prahy a studoval zde 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</a:rPr>
              <a:t>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VŠ Uměleckoprůmyslovou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 absolvování VŠ odjel do Paříže, kde navštěvoval Academii Colarossi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roce 1911 se vrátil do Prahy, vystoupil z pražského spolku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Mánes</a:t>
            </a:r>
            <a:r>
              <a:rPr lang="cs-CZ" sz="2400" dirty="0" smtClean="0"/>
              <a:t> a byl spoluzakladatelem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Skupiny výtvarných umělců</a:t>
            </a:r>
          </a:p>
          <a:p>
            <a:r>
              <a:rPr lang="cs-CZ" sz="2400" dirty="0" smtClean="0"/>
              <a:t>v roce 1912 se vrátil opět do spolku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Mánes</a:t>
            </a:r>
          </a:p>
          <a:p>
            <a:pPr>
              <a:buNone/>
            </a:pPr>
            <a:endParaRPr lang="cs-CZ" sz="2400" b="1" i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712968" cy="66693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 letech 1910 – 1945 se věnoval různým oborům – malířství, psaní knih a divadelních her, knižní grafice, novinařině a fotografování</a:t>
            </a:r>
          </a:p>
          <a:p>
            <a:r>
              <a:rPr lang="cs-CZ" sz="2400" dirty="0" smtClean="0"/>
              <a:t>1. 9. 1939 byl v Želiví u Humpolce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zatčen</a:t>
            </a:r>
            <a:r>
              <a:rPr lang="cs-CZ" sz="2400" dirty="0" smtClean="0"/>
              <a:t> gestapem</a:t>
            </a:r>
          </a:p>
          <a:p>
            <a:r>
              <a:rPr lang="cs-CZ" sz="2400" dirty="0" smtClean="0"/>
              <a:t>9. 9. 1939 byl převezen do koncentračního tábora Dachau 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u Mnichova</a:t>
            </a:r>
          </a:p>
          <a:p>
            <a:r>
              <a:rPr lang="cs-CZ" sz="2400" dirty="0" smtClean="0"/>
              <a:t>26. 9. 1939 převezen do Buchenvaldu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roce 1941 byl přidělen do malířské a písmomalířské dílny (zde maloval rodokmeny esesáků)</a:t>
            </a:r>
          </a:p>
          <a:p>
            <a:r>
              <a:rPr lang="cs-CZ" sz="2400" dirty="0" smtClean="0"/>
              <a:t>26. 6. 1942 byl převezen do koncentračního tábora v Sachsenhausenu – pracoval zde v malířské dílně a tajně překládal anglickou, španělskou a norskou poezii</a:t>
            </a:r>
          </a:p>
          <a:p>
            <a:pPr lvl="1"/>
            <a:r>
              <a:rPr lang="cs-CZ" sz="2400" dirty="0"/>
              <a:t>v</a:t>
            </a:r>
            <a:r>
              <a:rPr lang="cs-CZ" sz="2400" dirty="0" smtClean="0"/>
              <a:t> prosinci 1942 zde vytvořil báseň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Za bratrem Karlem</a:t>
            </a:r>
          </a:p>
          <a:p>
            <a:r>
              <a:rPr lang="cs-CZ" sz="2400" dirty="0" smtClean="0"/>
              <a:t>25. 2. 1945 převezen do koncentračního tábora v Bergen-Belsenu</a:t>
            </a:r>
          </a:p>
          <a:p>
            <a:pPr lvl="1"/>
            <a:r>
              <a:rPr lang="cs-CZ" sz="2400" dirty="0"/>
              <a:t>p</a:t>
            </a:r>
            <a:r>
              <a:rPr lang="cs-CZ" sz="2400" dirty="0" smtClean="0"/>
              <a:t>ravděpodobně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zemřel mezi 13. – 15. dubnem 1945 </a:t>
            </a:r>
            <a:r>
              <a:rPr lang="cs-CZ" sz="2400" dirty="0" smtClean="0"/>
              <a:t>(tyfová epidemie)</a:t>
            </a:r>
          </a:p>
          <a:p>
            <a:pPr lvl="1"/>
            <a:r>
              <a:rPr lang="cs-CZ" sz="2400" dirty="0" smtClean="0"/>
              <a:t>není znám skutečný hrob, symbolický je na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Vyšehradském hřbitově</a:t>
            </a:r>
            <a:r>
              <a:rPr lang="cs-CZ" sz="2400" dirty="0" smtClean="0"/>
              <a:t> v Praze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VÝTVARNÉ DÍLO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8112"/>
            <a:ext cx="8229600" cy="5445224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 roce 1912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výstava 1. obrazů </a:t>
            </a:r>
            <a:r>
              <a:rPr lang="cs-CZ" sz="2400" dirty="0" smtClean="0"/>
              <a:t>pod záštitou Skupiny výtvarných umělců</a:t>
            </a:r>
          </a:p>
          <a:p>
            <a:pPr lvl="1">
              <a:buNone/>
            </a:pPr>
            <a:r>
              <a:rPr lang="cs-CZ" sz="2400" dirty="0"/>
              <a:t>o</a:t>
            </a:r>
            <a:r>
              <a:rPr lang="cs-CZ" sz="2400" dirty="0" smtClean="0"/>
              <a:t>braz: 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Matka s dítětem</a:t>
            </a: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cs-CZ" sz="2400" dirty="0" smtClean="0">
                <a:hlinkClick r:id="rId2" action="ppaction://hlinksldjump"/>
              </a:rPr>
              <a:t>Obrázek 2</a:t>
            </a:r>
            <a:r>
              <a:rPr lang="cs-CZ" sz="2400" dirty="0" smtClean="0"/>
              <a:t>)</a:t>
            </a:r>
            <a:endParaRPr lang="cs-CZ" sz="2400" b="1" i="1" dirty="0" smtClean="0">
              <a:solidFill>
                <a:srgbClr val="FF0000"/>
              </a:solidFill>
            </a:endParaRPr>
          </a:p>
          <a:p>
            <a:pPr marL="358775" lvl="1" indent="-358775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 roce 1913 se rozvíjela jeho malířská tvorba</a:t>
            </a:r>
          </a:p>
          <a:p>
            <a:pPr marL="758825" lvl="2" indent="-358775">
              <a:buNone/>
            </a:pPr>
            <a:r>
              <a:rPr lang="cs-CZ" dirty="0" smtClean="0"/>
              <a:t>obrazy: 	</a:t>
            </a:r>
            <a:r>
              <a:rPr lang="cs-CZ" b="1" i="1" u="sng" dirty="0" smtClean="0">
                <a:solidFill>
                  <a:srgbClr val="FF0000"/>
                </a:solidFill>
              </a:rPr>
              <a:t>Novostavba</a:t>
            </a:r>
          </a:p>
          <a:p>
            <a:pPr marL="758825" lvl="2" indent="-358775">
              <a:buNone/>
            </a:pPr>
            <a:r>
              <a:rPr lang="cs-CZ" b="1" i="1" dirty="0">
                <a:solidFill>
                  <a:srgbClr val="FF0000"/>
                </a:solidFill>
              </a:rPr>
              <a:t>	</a:t>
            </a:r>
            <a:r>
              <a:rPr lang="cs-CZ" b="1" i="1" dirty="0" smtClean="0">
                <a:solidFill>
                  <a:srgbClr val="FF0000"/>
                </a:solidFill>
              </a:rPr>
              <a:t>		</a:t>
            </a:r>
            <a:r>
              <a:rPr lang="cs-CZ" b="1" i="1" u="sng" dirty="0">
                <a:solidFill>
                  <a:srgbClr val="FF0000"/>
                </a:solidFill>
              </a:rPr>
              <a:t>Ž</a:t>
            </a:r>
            <a:r>
              <a:rPr lang="cs-CZ" b="1" i="1" u="sng" dirty="0" smtClean="0">
                <a:solidFill>
                  <a:srgbClr val="FF0000"/>
                </a:solidFill>
              </a:rPr>
              <a:t>enský akt</a:t>
            </a:r>
            <a:r>
              <a:rPr lang="cs-CZ" i="1" dirty="0" smtClean="0"/>
              <a:t> </a:t>
            </a:r>
            <a:r>
              <a:rPr lang="cs-CZ" dirty="0" smtClean="0"/>
              <a:t>(</a:t>
            </a:r>
            <a:r>
              <a:rPr lang="cs-CZ" dirty="0" smtClean="0">
                <a:hlinkClick r:id="rId2" action="ppaction://hlinksldjump"/>
              </a:rPr>
              <a:t>Obrázek 3</a:t>
            </a:r>
            <a:r>
              <a:rPr lang="cs-CZ" dirty="0" smtClean="0"/>
              <a:t>)</a:t>
            </a:r>
            <a:endParaRPr lang="cs-CZ" b="1" i="1" u="sng" dirty="0" smtClean="0">
              <a:solidFill>
                <a:srgbClr val="FF0000"/>
              </a:solidFill>
            </a:endParaRPr>
          </a:p>
          <a:p>
            <a:pPr marL="358775" lvl="1" indent="-358775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 roce 1914 vystavil 8 kubistických olejomaleb na 45 výstavě SVU Mánes v Praze</a:t>
            </a:r>
          </a:p>
          <a:p>
            <a:pPr marL="758825" lvl="2" indent="-358775">
              <a:buNone/>
            </a:pPr>
            <a:r>
              <a:rPr lang="cs-CZ" i="1" u="sng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Kubismus:</a:t>
            </a:r>
            <a:r>
              <a:rPr lang="cs-CZ" i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umělecký směr počátku 20. století převádějící 		zobrazovaný předmět do geometrických tvarů</a:t>
            </a:r>
          </a:p>
          <a:p>
            <a:pPr marL="758825" lvl="2" indent="-358775">
              <a:buNone/>
            </a:pPr>
            <a:endParaRPr lang="cs-CZ" sz="1000" dirty="0" smtClean="0"/>
          </a:p>
          <a:p>
            <a:pPr marL="358775" lvl="1" indent="-358775">
              <a:buFont typeface="Arial" pitchFamily="34" charset="0"/>
              <a:buChar char="•"/>
            </a:pPr>
            <a:r>
              <a:rPr lang="cs-CZ" sz="2400" dirty="0" smtClean="0"/>
              <a:t>v roce 1918 vystavoval 31 svých děl ve Weinertově umělecké a aukční síni – výstava s názvem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A přece! Výstava několika tvrdošíjných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568952" cy="6264696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 roce 1920 proběhla 2. výstava Tvrdošíjných</a:t>
            </a:r>
          </a:p>
          <a:p>
            <a:pPr lvl="1">
              <a:buNone/>
            </a:pPr>
            <a:r>
              <a:rPr lang="cs-CZ" sz="2400" dirty="0" smtClean="0"/>
              <a:t>obrazy: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Piják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cs-CZ" sz="2400" dirty="0" smtClean="0">
                <a:hlinkClick r:id="rId2" action="ppaction://hlinksldjump"/>
              </a:rPr>
              <a:t>Obrázek 4</a:t>
            </a:r>
            <a:r>
              <a:rPr lang="cs-CZ" sz="2400" dirty="0" smtClean="0"/>
              <a:t>)</a:t>
            </a:r>
            <a:endParaRPr lang="cs-CZ" sz="2400" b="1" i="1" u="sng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</a:rPr>
              <a:t>		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Kuřák v krajině</a:t>
            </a:r>
          </a:p>
          <a:p>
            <a:pPr>
              <a:buNone/>
            </a:pPr>
            <a:r>
              <a:rPr lang="cs-CZ" sz="2400" b="1" i="1" dirty="0">
                <a:solidFill>
                  <a:srgbClr val="FF0000"/>
                </a:solidFill>
              </a:rPr>
              <a:t>	</a:t>
            </a:r>
            <a:r>
              <a:rPr lang="cs-CZ" sz="2400" b="1" i="1" dirty="0" smtClean="0">
                <a:solidFill>
                  <a:srgbClr val="FF0000"/>
                </a:solidFill>
              </a:rPr>
              <a:t>	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Muž se zavázanou rukou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roce 1921 vystavoval v Berlíně společně s třemi dalšími Tvrdošíjnými – Hofman, Špála, Zrzavý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objevil se zde vliv civilismu</a:t>
            </a:r>
          </a:p>
          <a:p>
            <a:pPr lvl="1">
              <a:buNone/>
            </a:pPr>
            <a:r>
              <a:rPr lang="cs-CZ" sz="2400" i="1" u="sng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Civilismus:</a:t>
            </a:r>
            <a:r>
              <a:rPr lang="cs-CZ" sz="2400" i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umělecký směr počátku 20. století zdůrazňující 			střízlivý vztah ke skutečnosti a obdiv k technické 			civilizaci</a:t>
            </a:r>
            <a:endParaRPr lang="cs-CZ" sz="2400" i="1" u="sng" cap="all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endParaRPr lang="cs-CZ" sz="1000" dirty="0" smtClean="0"/>
          </a:p>
          <a:p>
            <a:r>
              <a:rPr lang="cs-CZ" sz="2400" dirty="0" smtClean="0"/>
              <a:t>v letech 1923  - 1927 se v jeho tvorbě projevovalo období 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„chlapů“</a:t>
            </a: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(maloval žebráky, lůzu)</a:t>
            </a:r>
          </a:p>
          <a:p>
            <a:r>
              <a:rPr lang="cs-CZ" sz="2400" dirty="0" smtClean="0"/>
              <a:t>15. 10. 1924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1. samostatná výstava </a:t>
            </a:r>
            <a:r>
              <a:rPr lang="cs-CZ" sz="2400" dirty="0" smtClean="0"/>
              <a:t>v pražském Domě umělců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vystavoval 106 olejů (z let 1910 – 1924) 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116 temper, akvarelů, kreseb a grafiky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568952" cy="640871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 nástupu Hitlera reagoval na politickou situaci publikacemi kreseb z cyklu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Ve stínu fašismu</a:t>
            </a:r>
            <a:r>
              <a:rPr lang="cs-CZ" sz="2400" dirty="0" smtClean="0"/>
              <a:t> </a:t>
            </a:r>
          </a:p>
          <a:p>
            <a:pPr lvl="1">
              <a:buNone/>
            </a:pPr>
            <a:r>
              <a:rPr lang="cs-CZ" sz="2400" dirty="0" smtClean="0"/>
              <a:t>obraz: 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Mrak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cs-CZ" sz="2400" dirty="0" smtClean="0">
                <a:hlinkClick r:id="rId2" action="ppaction://hlinksldjump"/>
              </a:rPr>
              <a:t>Obrázek 5</a:t>
            </a:r>
            <a:r>
              <a:rPr lang="cs-CZ" sz="2400" dirty="0" smtClean="0"/>
              <a:t>)</a:t>
            </a:r>
            <a:endParaRPr lang="cs-CZ" sz="2400" b="1" i="1" u="sng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v letech 1933 – 1937 vytvořil cyklus pod názvem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Nocí</a:t>
            </a:r>
          </a:p>
          <a:p>
            <a:r>
              <a:rPr lang="cs-CZ" sz="2400" dirty="0" smtClean="0"/>
              <a:t>v roce 1937 vydal kresby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Diktátorské boty</a:t>
            </a:r>
          </a:p>
          <a:p>
            <a:r>
              <a:rPr lang="cs-CZ" sz="2400" dirty="0" smtClean="0"/>
              <a:t>v roce 1938 vytvořil cyklus satirických kreseb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Modern Times </a:t>
            </a:r>
            <a:r>
              <a:rPr lang="cs-CZ" sz="2400" dirty="0" smtClean="0"/>
              <a:t>(reakce na občanskou válku ve Španělsku)</a:t>
            </a:r>
          </a:p>
          <a:p>
            <a:pPr lvl="1">
              <a:buNone/>
            </a:pPr>
            <a:r>
              <a:rPr lang="cs-CZ" sz="2400" i="1" u="sng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Satira:</a:t>
            </a:r>
            <a:r>
              <a:rPr lang="cs-CZ" sz="2400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umělecké dílo využívající výsměchu, ironie, komičnosti 			ke kritice nedostatků a záporných jevů</a:t>
            </a:r>
            <a:endParaRPr lang="cs-CZ" sz="2400" b="1" i="1" u="sng" dirty="0" smtClean="0">
              <a:solidFill>
                <a:srgbClr val="0060A8"/>
              </a:solidFill>
            </a:endParaRPr>
          </a:p>
          <a:p>
            <a:pPr lvl="1">
              <a:buNone/>
            </a:pPr>
            <a:endParaRPr lang="cs-CZ" sz="1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v letech 1938 – 1939 vytvořil cyklus obrazů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Oheň</a:t>
            </a:r>
            <a:r>
              <a:rPr lang="cs-CZ" sz="2400" dirty="0" smtClean="0"/>
              <a:t> a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Touha</a:t>
            </a:r>
          </a:p>
          <a:p>
            <a:pPr marL="450850" indent="-450850">
              <a:buNone/>
            </a:pPr>
            <a:r>
              <a:rPr lang="cs-CZ" sz="2400" dirty="0" smtClean="0"/>
              <a:t>	obrazy: 	</a:t>
            </a:r>
            <a:r>
              <a:rPr lang="cs-CZ" sz="2400" b="1" i="1" u="sng" dirty="0" smtClean="0">
                <a:solidFill>
                  <a:srgbClr val="FF0000"/>
                </a:solidFill>
              </a:rPr>
              <a:t>Republika</a:t>
            </a:r>
            <a:r>
              <a:rPr lang="cs-CZ" sz="2400" dirty="0" smtClean="0"/>
              <a:t> (</a:t>
            </a:r>
            <a:r>
              <a:rPr lang="cs-CZ" sz="2400" dirty="0" smtClean="0">
                <a:hlinkClick r:id="rId3" action="ppaction://hlinksldjump"/>
              </a:rPr>
              <a:t>Obrázek 6</a:t>
            </a:r>
            <a:r>
              <a:rPr lang="cs-CZ" sz="2400" dirty="0" smtClean="0"/>
              <a:t>),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Touha</a:t>
            </a:r>
            <a:r>
              <a:rPr lang="cs-CZ" sz="2400" dirty="0" smtClean="0"/>
              <a:t> (</a:t>
            </a:r>
            <a:r>
              <a:rPr lang="cs-CZ" sz="2400" dirty="0" smtClean="0">
                <a:hlinkClick r:id="rId3" action="ppaction://hlinksldjump"/>
              </a:rPr>
              <a:t>Obrázek7</a:t>
            </a:r>
            <a:r>
              <a:rPr lang="cs-CZ" sz="2400" dirty="0" smtClean="0"/>
              <a:t>)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protest proti Mnichovu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názvy vznikly až po válce v roce 1945 při výstavě v Umělecké besedě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zamýšlel i třetí cyklus, který měl oslavovat vítězství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NOVINÁŘSKÁ TVORBA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psal referáty o výstavách, recenze, publikoval drobné prózy</a:t>
            </a:r>
          </a:p>
          <a:p>
            <a:pPr>
              <a:buClr>
                <a:schemeClr val="tx1"/>
              </a:buClr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P</a:t>
            </a:r>
            <a:r>
              <a:rPr lang="cs-CZ" sz="2400" b="1" u="sng" dirty="0" smtClean="0">
                <a:solidFill>
                  <a:srgbClr val="FF0000"/>
                </a:solidFill>
              </a:rPr>
              <a:t>sal </a:t>
            </a:r>
            <a:r>
              <a:rPr lang="cs-CZ" sz="2400" b="1" u="sng" dirty="0" smtClean="0">
                <a:solidFill>
                  <a:srgbClr val="FF0000"/>
                </a:solidFill>
              </a:rPr>
              <a:t>například do: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Lidových novin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Moravskoslezského revue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Národního obzoru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Ženského revue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Snaze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Národních listů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Uměleckého měsíčníku</a:t>
            </a:r>
          </a:p>
          <a:p>
            <a:pPr marL="2605088" indent="358775">
              <a:buFont typeface="Wingdings" pitchFamily="2" charset="2"/>
              <a:buChar char="Ø"/>
            </a:pPr>
            <a:r>
              <a:rPr lang="cs-CZ" sz="2400" dirty="0" smtClean="0"/>
              <a:t>Volných směrů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 eaLnBrk="1" hangingPunct="1"/>
            <a:r>
              <a:rPr lang="cs-CZ" b="1" u="sng" dirty="0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8928992" cy="6093296"/>
          </a:xfrm>
        </p:spPr>
        <p:txBody>
          <a:bodyPr rtlCol="0">
            <a:noAutofit/>
          </a:bodyPr>
          <a:lstStyle/>
          <a:p>
            <a:pPr>
              <a:buNone/>
              <a:defRPr/>
            </a:pPr>
            <a:r>
              <a:rPr lang="cs-CZ" sz="2400" u="sng" dirty="0" smtClean="0"/>
              <a:t>Obrázek 1:</a:t>
            </a:r>
          </a:p>
          <a:p>
            <a:pPr>
              <a:defRPr/>
            </a:pPr>
            <a:r>
              <a:rPr lang="cs-CZ" sz="2400" dirty="0" smtClean="0"/>
              <a:t>ODAHA, Tomáš. </a:t>
            </a:r>
            <a:r>
              <a:rPr lang="cs-CZ" sz="2400" i="1" dirty="0" smtClean="0"/>
              <a:t>odaha.com</a:t>
            </a:r>
            <a:r>
              <a:rPr lang="cs-CZ" sz="2400" dirty="0" smtClean="0"/>
              <a:t> [online]. [cit. 14.10.2012]. Dostupný na WWW: &lt;http://www.odaha.com/kategorie/josef-capek&gt;. </a:t>
            </a:r>
          </a:p>
          <a:p>
            <a:pPr>
              <a:buNone/>
              <a:defRPr/>
            </a:pPr>
            <a:r>
              <a:rPr lang="cs-CZ" sz="2400" u="sng" dirty="0" smtClean="0"/>
              <a:t>Obrázek 2:</a:t>
            </a:r>
          </a:p>
          <a:p>
            <a:pPr>
              <a:defRPr/>
            </a:pPr>
            <a:r>
              <a:rPr lang="cs-CZ" sz="2400" dirty="0" smtClean="0"/>
              <a:t>AUTOR NEUVEDEN. </a:t>
            </a:r>
            <a:r>
              <a:rPr lang="cs-CZ" sz="2400" i="1" dirty="0" smtClean="0"/>
              <a:t>artbohemia.cz</a:t>
            </a:r>
            <a:r>
              <a:rPr lang="cs-CZ" sz="2400" dirty="0" smtClean="0"/>
              <a:t> [online]. [cit. 14.10.2012]. Dostupný na WWW: &lt;http://www.artbohemia.cz/img/capek-josef/777-matkasditetem1.jpg&gt;. </a:t>
            </a:r>
          </a:p>
          <a:p>
            <a:pPr>
              <a:buNone/>
              <a:defRPr/>
            </a:pPr>
            <a:r>
              <a:rPr lang="cs-CZ" sz="2400" u="sng" dirty="0" smtClean="0"/>
              <a:t>Obrázek 3:</a:t>
            </a:r>
          </a:p>
          <a:p>
            <a:pPr>
              <a:defRPr/>
            </a:pPr>
            <a:r>
              <a:rPr lang="cs-CZ" sz="2400" dirty="0" smtClean="0"/>
              <a:t>ODAHA, Tomáš. </a:t>
            </a:r>
            <a:r>
              <a:rPr lang="cs-CZ" sz="2400" i="1" dirty="0" smtClean="0"/>
              <a:t>odaha.com</a:t>
            </a:r>
            <a:r>
              <a:rPr lang="cs-CZ" sz="2400" dirty="0" smtClean="0"/>
              <a:t> [online]. [cit. 14.10.2012]. Dostupný na WWW: &lt;http://www.odaha.com/josef-capek/reprodukce/zensky-akt-1914&gt;. </a:t>
            </a:r>
          </a:p>
          <a:p>
            <a:pPr>
              <a:buNone/>
              <a:defRPr/>
            </a:pPr>
            <a:r>
              <a:rPr lang="cs-CZ" sz="2400" u="sng" dirty="0" smtClean="0"/>
              <a:t>Obrázek 4:</a:t>
            </a:r>
          </a:p>
          <a:p>
            <a:pPr>
              <a:defRPr/>
            </a:pPr>
            <a:r>
              <a:rPr lang="cs-CZ" sz="2400" dirty="0" smtClean="0"/>
              <a:t>ODAHA, Tomáš. </a:t>
            </a:r>
            <a:r>
              <a:rPr lang="cs-CZ" sz="2400" i="1" dirty="0" smtClean="0"/>
              <a:t>odaha.com</a:t>
            </a:r>
            <a:r>
              <a:rPr lang="cs-CZ" sz="2400" dirty="0" smtClean="0"/>
              <a:t> [online]. [cit. 14.10.2012]. Dostupný na WWW: &lt;http://www.odaha.com/josef-capek/reprodukce/pijak-1918-1919&gt;.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0486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u="sng" dirty="0" smtClean="0"/>
              <a:t>Obrázek 5:</a:t>
            </a:r>
          </a:p>
          <a:p>
            <a:r>
              <a:rPr lang="cs-CZ" sz="2400" dirty="0" smtClean="0"/>
              <a:t>AUTOR NEUVEDEN. </a:t>
            </a:r>
            <a:r>
              <a:rPr lang="cs-CZ" sz="2400" i="1" dirty="0" smtClean="0"/>
              <a:t>radio.cz</a:t>
            </a:r>
            <a:r>
              <a:rPr lang="cs-CZ" sz="2400" dirty="0" smtClean="0"/>
              <a:t> [online]. [cit. 14.10.2012]. Dostupný na WWW: &lt;http://www.radio.cz/cz/static/josef-capek/zivotopis&gt;.</a:t>
            </a:r>
          </a:p>
          <a:p>
            <a:pPr>
              <a:buNone/>
            </a:pPr>
            <a:r>
              <a:rPr lang="cs-CZ" sz="2400" u="sng" dirty="0" smtClean="0"/>
              <a:t>Obrázek 6:</a:t>
            </a:r>
          </a:p>
          <a:p>
            <a:r>
              <a:rPr lang="cs-CZ" sz="2400" dirty="0" smtClean="0"/>
              <a:t>ŠIMOŇÁK, Marek. </a:t>
            </a:r>
            <a:r>
              <a:rPr lang="cs-CZ" sz="2400" i="1" dirty="0" smtClean="0"/>
              <a:t>simonak.eu</a:t>
            </a:r>
            <a:r>
              <a:rPr lang="cs-CZ" sz="2400" dirty="0" smtClean="0"/>
              <a:t> [online]. [cit. 14.10.2012]. Dostupný na WWW: &lt;http://simonak.eu/index.php?stranka=pages/g_u/4_15.htm&gt;. </a:t>
            </a:r>
          </a:p>
          <a:p>
            <a:pPr>
              <a:buNone/>
            </a:pPr>
            <a:r>
              <a:rPr lang="cs-CZ" sz="2400" u="sng" dirty="0" smtClean="0"/>
              <a:t>Obrázek 7:</a:t>
            </a:r>
          </a:p>
          <a:p>
            <a:r>
              <a:rPr lang="cs-CZ" sz="2400" dirty="0" smtClean="0"/>
              <a:t>AUTOR NEUVEDEN. </a:t>
            </a:r>
            <a:r>
              <a:rPr lang="cs-CZ" sz="2400" i="1" dirty="0" smtClean="0"/>
              <a:t>bratri-capkove.cz</a:t>
            </a:r>
            <a:r>
              <a:rPr lang="cs-CZ" sz="2400" dirty="0" smtClean="0"/>
              <a:t> [online]. [cit. 14.10.2012]. Dostupný na WWW: &lt;http://www.bratri-capkove.cz/touha-49c-1939/g-1511/id_obrazky=1777&amp;typ_sady=1&amp;p1=1068&gt;. </a:t>
            </a:r>
            <a:endParaRPr lang="cs-CZ" sz="2400" dirty="0" smtClean="0"/>
          </a:p>
          <a:p>
            <a:pPr>
              <a:buNone/>
            </a:pPr>
            <a:r>
              <a:rPr lang="cs-CZ" sz="2400" u="sng" dirty="0" smtClean="0"/>
              <a:t>Text:</a:t>
            </a:r>
          </a:p>
          <a:p>
            <a:r>
              <a:rPr lang="cs-CZ" sz="2400" dirty="0" smtClean="0"/>
              <a:t>AUTOR </a:t>
            </a:r>
            <a:r>
              <a:rPr lang="cs-CZ" sz="2400" dirty="0" smtClean="0"/>
              <a:t>NEUVEDEN. </a:t>
            </a:r>
            <a:r>
              <a:rPr lang="cs-CZ" sz="2400" i="1" dirty="0" smtClean="0"/>
              <a:t>cs.wikipedia.org</a:t>
            </a:r>
            <a:r>
              <a:rPr lang="cs-CZ" sz="2400" dirty="0" smtClean="0"/>
              <a:t> [online]. [cit. 16.10.2012]. Dostupný na WWW: &lt;http://cs.wikipedia.org/wiki/Josef_%C4%8Capek&gt;. 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u="sng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Obrázek 2: Matka s dítětem</a:t>
            </a:r>
            <a:r>
              <a:rPr lang="cs-CZ" sz="2400" dirty="0" smtClean="0"/>
              <a:t> </a:t>
            </a:r>
          </a:p>
          <a:p>
            <a:pPr marL="4038600" indent="266700"/>
            <a:r>
              <a:rPr lang="cs-CZ" sz="2400" u="sng" dirty="0" smtClean="0"/>
              <a:t>Obrázek 3: Ženský akt</a:t>
            </a:r>
          </a:p>
        </p:txBody>
      </p:sp>
      <p:pic>
        <p:nvPicPr>
          <p:cNvPr id="4" name="Obrázek 3" descr="matka s dítět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124744"/>
            <a:ext cx="3625161" cy="5373216"/>
          </a:xfrm>
          <a:prstGeom prst="rect">
            <a:avLst/>
          </a:prstGeom>
        </p:spPr>
      </p:pic>
      <p:pic>
        <p:nvPicPr>
          <p:cNvPr id="5" name="Obrázek 4" descr="ženský ak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340768"/>
            <a:ext cx="3635928" cy="5229200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4572000" y="332656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7956376" y="764704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Obrázek 4: Piják</a:t>
            </a:r>
          </a:p>
          <a:p>
            <a:pPr marL="4310063" indent="357188"/>
            <a:r>
              <a:rPr lang="cs-CZ" sz="2400" u="sng" dirty="0" smtClean="0"/>
              <a:t>Obrázek 5: Mrak</a:t>
            </a:r>
            <a:endParaRPr lang="cs-CZ" sz="2400" u="sng" dirty="0"/>
          </a:p>
        </p:txBody>
      </p:sp>
      <p:pic>
        <p:nvPicPr>
          <p:cNvPr id="4" name="Obrázek 3" descr="pijá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908720"/>
            <a:ext cx="3233102" cy="5445224"/>
          </a:xfrm>
          <a:prstGeom prst="rect">
            <a:avLst/>
          </a:prstGeom>
        </p:spPr>
      </p:pic>
      <p:pic>
        <p:nvPicPr>
          <p:cNvPr id="5" name="Obrázek 4" descr="mr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1268760"/>
            <a:ext cx="4248472" cy="4953683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491880" y="260648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7884368" y="764704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Obrázek 6: Republika 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u="sng" dirty="0" smtClean="0"/>
              <a:t>z cyklu Oheň </a:t>
            </a:r>
          </a:p>
          <a:p>
            <a:pPr marL="4216400" indent="355600">
              <a:tabLst>
                <a:tab pos="4310063" algn="l"/>
              </a:tabLst>
            </a:pPr>
            <a:endParaRPr lang="cs-CZ" sz="2400" u="sng" dirty="0" smtClean="0"/>
          </a:p>
          <a:p>
            <a:pPr marL="4216400" indent="355600">
              <a:tabLst>
                <a:tab pos="4310063" algn="l"/>
              </a:tabLst>
            </a:pPr>
            <a:r>
              <a:rPr lang="cs-CZ" sz="2400" u="sng" dirty="0" smtClean="0"/>
              <a:t>Obrázek 7: Touha</a:t>
            </a:r>
            <a:endParaRPr lang="cs-CZ" sz="2400" u="sng" dirty="0"/>
          </a:p>
        </p:txBody>
      </p:sp>
      <p:pic>
        <p:nvPicPr>
          <p:cNvPr id="4" name="Obrázek 3" descr="Republika - Oheň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268760"/>
            <a:ext cx="3356036" cy="5445224"/>
          </a:xfrm>
          <a:prstGeom prst="rect">
            <a:avLst/>
          </a:prstGeom>
        </p:spPr>
      </p:pic>
      <p:pic>
        <p:nvPicPr>
          <p:cNvPr id="5" name="Obrázek 4" descr="Touh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92996" y="2276872"/>
            <a:ext cx="5143500" cy="3619500"/>
          </a:xfrm>
          <a:prstGeom prst="rect">
            <a:avLst/>
          </a:prstGeom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7668344" y="1772816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702</TotalTime>
  <Words>477</Words>
  <Application>Microsoft Office PowerPoint</Application>
  <PresentationFormat>Předvádění na obrazovce (4:3)</PresentationFormat>
  <Paragraphs>122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JOSEF ČAPEK</vt:lpstr>
      <vt:lpstr>ŽIVOTOPIS</vt:lpstr>
      <vt:lpstr>Snímek 5</vt:lpstr>
      <vt:lpstr>Snímek 6</vt:lpstr>
      <vt:lpstr>VÝTVARNÉ DÍLO</vt:lpstr>
      <vt:lpstr>Snímek 8</vt:lpstr>
      <vt:lpstr>Snímek 9</vt:lpstr>
      <vt:lpstr>NOVINÁŘSKÁ TVORBA</vt:lpstr>
      <vt:lpstr>POUŽITÉ ZDROJE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- Josef Čapek (životopis, výtvarné dílo, novinářská tvorba)</dc:title>
  <dc:creator>Ludmila Handrejchová</dc:creator>
  <cp:lastModifiedBy>BaB</cp:lastModifiedBy>
  <cp:revision>87</cp:revision>
  <dcterms:created xsi:type="dcterms:W3CDTF">2012-10-12T07:45:44Z</dcterms:created>
  <dcterms:modified xsi:type="dcterms:W3CDTF">2012-10-17T17:50:37Z</dcterms:modified>
</cp:coreProperties>
</file>