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2" r:id="rId3"/>
    <p:sldId id="256" r:id="rId4"/>
    <p:sldId id="260" r:id="rId5"/>
    <p:sldId id="269" r:id="rId6"/>
    <p:sldId id="270" r:id="rId7"/>
    <p:sldId id="271" r:id="rId8"/>
    <p:sldId id="261" r:id="rId9"/>
    <p:sldId id="272" r:id="rId10"/>
    <p:sldId id="267" r:id="rId11"/>
    <p:sldId id="277" r:id="rId12"/>
    <p:sldId id="278" r:id="rId13"/>
    <p:sldId id="27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66F"/>
    <a:srgbClr val="0060A8"/>
    <a:srgbClr val="008AF2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75" autoAdjust="0"/>
    <p:restoredTop sz="94660"/>
  </p:normalViewPr>
  <p:slideViewPr>
    <p:cSldViewPr>
      <p:cViewPr>
        <p:scale>
          <a:sx n="80" d="100"/>
          <a:sy n="80" d="100"/>
        </p:scale>
        <p:origin x="-1038" y="-1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84FC-C5B3-4636-90B4-9A375F39EBE1}" type="datetimeFigureOut">
              <a:rPr lang="cs-CZ" smtClean="0"/>
              <a:pPr/>
              <a:t>17.10.2012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CE50E-2944-408D-B4C0-B590E8F8F18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84FC-C5B3-4636-90B4-9A375F39EBE1}" type="datetimeFigureOut">
              <a:rPr lang="cs-CZ" smtClean="0"/>
              <a:pPr/>
              <a:t>17.10.2012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CE50E-2944-408D-B4C0-B590E8F8F18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84FC-C5B3-4636-90B4-9A375F39EBE1}" type="datetimeFigureOut">
              <a:rPr lang="cs-CZ" smtClean="0"/>
              <a:pPr/>
              <a:t>17.10.2012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CE50E-2944-408D-B4C0-B590E8F8F18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84FC-C5B3-4636-90B4-9A375F39EBE1}" type="datetimeFigureOut">
              <a:rPr lang="cs-CZ" smtClean="0"/>
              <a:pPr/>
              <a:t>17.10.2012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CE50E-2944-408D-B4C0-B590E8F8F18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84FC-C5B3-4636-90B4-9A375F39EBE1}" type="datetimeFigureOut">
              <a:rPr lang="cs-CZ" smtClean="0"/>
              <a:pPr/>
              <a:t>17.10.2012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CE50E-2944-408D-B4C0-B590E8F8F18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84FC-C5B3-4636-90B4-9A375F39EBE1}" type="datetimeFigureOut">
              <a:rPr lang="cs-CZ" smtClean="0"/>
              <a:pPr/>
              <a:t>17.10.2012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CE50E-2944-408D-B4C0-B590E8F8F18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84FC-C5B3-4636-90B4-9A375F39EBE1}" type="datetimeFigureOut">
              <a:rPr lang="cs-CZ" smtClean="0"/>
              <a:pPr/>
              <a:t>17.10.2012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CE50E-2944-408D-B4C0-B590E8F8F18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84FC-C5B3-4636-90B4-9A375F39EBE1}" type="datetimeFigureOut">
              <a:rPr lang="cs-CZ" smtClean="0"/>
              <a:pPr/>
              <a:t>17.10.2012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CE50E-2944-408D-B4C0-B590E8F8F18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84FC-C5B3-4636-90B4-9A375F39EBE1}" type="datetimeFigureOut">
              <a:rPr lang="cs-CZ" smtClean="0"/>
              <a:pPr/>
              <a:t>17.10.2012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CE50E-2944-408D-B4C0-B590E8F8F18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84FC-C5B3-4636-90B4-9A375F39EBE1}" type="datetimeFigureOut">
              <a:rPr lang="cs-CZ" smtClean="0"/>
              <a:pPr/>
              <a:t>17.10.2012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CE50E-2944-408D-B4C0-B590E8F8F18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A84FC-C5B3-4636-90B4-9A375F39EBE1}" type="datetimeFigureOut">
              <a:rPr lang="cs-CZ" smtClean="0"/>
              <a:pPr/>
              <a:t>17.10.2012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CE50E-2944-408D-B4C0-B590E8F8F18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7A84FC-C5B3-4636-90B4-9A375F39EBE1}" type="datetimeFigureOut">
              <a:rPr lang="cs-CZ" smtClean="0"/>
              <a:pPr/>
              <a:t>17.10.2012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4CE50E-2944-408D-B4C0-B590E8F8F18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hyperlink" Target="http://www.capek.narod.ru/povidani.htm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slide" Target="slide5.xml"/><Relationship Id="rId4" Type="http://schemas.openxmlformats.org/officeDocument/2006/relationships/slide" Target="slide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slide" Target="slid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844824"/>
            <a:ext cx="8429684" cy="4392488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Název školy: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ZŠ Bor, okres Tachov, příspěvková organizace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Autor: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Mgr. Ludmila Handrejchová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Vytvořeno dne: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12. 10. 2012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Název: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2000" dirty="0" smtClean="0">
                <a:latin typeface="Arial" pitchFamily="34" charset="0"/>
                <a:ea typeface="Calibri"/>
                <a:cs typeface="Arial" pitchFamily="34" charset="0"/>
              </a:rPr>
              <a:t>VY_32_INOVACE_2C_CJ9_06_LITERATURA </a:t>
            </a:r>
            <a:r>
              <a:rPr lang="cs-CZ" sz="2000" dirty="0" smtClean="0">
                <a:latin typeface="Arial" pitchFamily="34" charset="0"/>
                <a:ea typeface="Calibri"/>
                <a:cs typeface="Arial" pitchFamily="34" charset="0"/>
              </a:rPr>
              <a:t>– Josef </a:t>
            </a:r>
            <a:r>
              <a:rPr lang="cs-CZ" sz="2000" dirty="0" smtClean="0">
                <a:latin typeface="Arial" pitchFamily="34" charset="0"/>
                <a:ea typeface="Calibri"/>
                <a:cs typeface="Arial" pitchFamily="34" charset="0"/>
              </a:rPr>
              <a:t>Čapek 	(knižní grafika, divadlo, literární tvorba)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Číslo projektu: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CZ.1.07/1.4.00/21.3534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Vzdělávací oblast: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Jazyk a jazyková komunikace</a:t>
            </a:r>
          </a:p>
          <a:p>
            <a:pPr eaLnBrk="1" fontAlgn="auto" hangingPunct="1">
              <a:lnSpc>
                <a:spcPct val="115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Téma: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	</a:t>
            </a:r>
            <a:r>
              <a:rPr lang="cs-CZ" sz="2000" dirty="0" smtClean="0">
                <a:latin typeface="Arial" pitchFamily="34" charset="0"/>
                <a:ea typeface="Calibri"/>
                <a:cs typeface="Arial" pitchFamily="34" charset="0"/>
              </a:rPr>
              <a:t>LITERATURA</a:t>
            </a:r>
          </a:p>
          <a:p>
            <a:pPr eaLnBrk="1" fontAlgn="auto" hangingPunct="1">
              <a:lnSpc>
                <a:spcPct val="115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>
                <a:latin typeface="Arial" pitchFamily="34" charset="0"/>
                <a:ea typeface="Calibri"/>
                <a:cs typeface="Arial" pitchFamily="34" charset="0"/>
              </a:rPr>
              <a:t>		Josef </a:t>
            </a:r>
            <a:r>
              <a:rPr lang="cs-CZ" sz="2000" dirty="0" smtClean="0">
                <a:latin typeface="Arial" pitchFamily="34" charset="0"/>
                <a:ea typeface="Calibri"/>
                <a:cs typeface="Arial" pitchFamily="34" charset="0"/>
              </a:rPr>
              <a:t>Čapek (knižní grafika, divadlo, literární tvorba)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Ročník: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9. ročník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Klíčová slova: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	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spisovatel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grafik,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psaní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knih a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her, divadlo, alegorie, 			utopie</a:t>
            </a:r>
            <a:endParaRPr lang="cs-CZ" sz="2000" cap="all" dirty="0" smtClean="0">
              <a:ln w="0"/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3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332656"/>
            <a:ext cx="6674375" cy="12710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materiál slouží k rozšíření vědomostí v oblasti literatury. Seznámí se </a:t>
            </a:r>
            <a:r>
              <a:rPr lang="cs-CZ" dirty="0" smtClean="0"/>
              <a:t>s literární, divadelní </a:t>
            </a:r>
            <a:r>
              <a:rPr lang="cs-CZ" dirty="0" smtClean="0"/>
              <a:t>a grafickou tvorbou Josefa Čapka.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8640"/>
            <a:ext cx="7772400" cy="1470025"/>
          </a:xfrm>
        </p:spPr>
        <p:txBody>
          <a:bodyPr>
            <a:normAutofit/>
          </a:bodyPr>
          <a:lstStyle/>
          <a:p>
            <a:r>
              <a:rPr lang="cs-CZ" sz="6800" b="1" u="sng" dirty="0" smtClean="0"/>
              <a:t>JOSEF ČAPEK</a:t>
            </a:r>
            <a:endParaRPr lang="cs-CZ" sz="68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1844824"/>
            <a:ext cx="164551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/>
              <a:t>Obrázek 1:</a:t>
            </a:r>
          </a:p>
          <a:p>
            <a:r>
              <a:rPr lang="cs-CZ" sz="2400" u="sng" dirty="0" smtClean="0"/>
              <a:t>Josef Čapek</a:t>
            </a:r>
            <a:endParaRPr lang="cs-CZ" sz="2400" u="sng" dirty="0"/>
          </a:p>
        </p:txBody>
      </p:sp>
      <p:pic>
        <p:nvPicPr>
          <p:cNvPr id="5" name="Obrázek 4" descr="josef-cape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99792" y="1484784"/>
            <a:ext cx="3946899" cy="52292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8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KNIŽNÍ GRAFIKA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507288" cy="511256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6. 2. 1919 vyšlo v časopisu Červen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Pásmo G. Apollinaira</a:t>
            </a:r>
            <a:r>
              <a:rPr lang="cs-CZ" sz="2400" b="1" dirty="0" smtClean="0"/>
              <a:t> </a:t>
            </a:r>
          </a:p>
          <a:p>
            <a:pPr>
              <a:buNone/>
            </a:pPr>
            <a:r>
              <a:rPr lang="cs-CZ" sz="2400" b="1" dirty="0" smtClean="0"/>
              <a:t>	</a:t>
            </a:r>
            <a:r>
              <a:rPr lang="cs-CZ" sz="2400" dirty="0" smtClean="0"/>
              <a:t>(v překladu Karla Čapka)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12 linorytů</a:t>
            </a:r>
          </a:p>
          <a:p>
            <a:r>
              <a:rPr lang="cs-CZ" sz="2400" dirty="0" smtClean="0"/>
              <a:t>v dubnu 1919 vyšlo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15 linorytů</a:t>
            </a:r>
            <a:r>
              <a:rPr lang="cs-CZ" sz="2400" b="1" dirty="0" smtClean="0"/>
              <a:t> </a:t>
            </a:r>
            <a:r>
              <a:rPr lang="cs-CZ" sz="2400" dirty="0" smtClean="0"/>
              <a:t>knižně</a:t>
            </a:r>
          </a:p>
          <a:p>
            <a:r>
              <a:rPr lang="cs-CZ" sz="2400" dirty="0" smtClean="0"/>
              <a:t>spolupracoval s Bohuslavem Reynkem a Josefem Florianem</a:t>
            </a:r>
          </a:p>
          <a:p>
            <a:r>
              <a:rPr lang="cs-CZ" sz="2400" dirty="0" smtClean="0"/>
              <a:t>pro Karla Čapka navrhl linoryty na obálky her </a:t>
            </a: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Loupežník, R. U. R. </a:t>
            </a:r>
            <a:r>
              <a:rPr lang="cs-CZ" sz="2400" dirty="0" smtClean="0"/>
              <a:t>a ke knihám </a:t>
            </a: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Kritika slova</a:t>
            </a: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smtClean="0"/>
              <a:t>a </a:t>
            </a: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Francouzská poezie nové doby</a:t>
            </a:r>
          </a:p>
          <a:p>
            <a:pPr>
              <a:buNone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(</a:t>
            </a:r>
            <a:r>
              <a:rPr lang="cs-CZ" sz="2400" dirty="0" smtClean="0">
                <a:hlinkClick r:id="rId2" action="ppaction://hlinksldjump"/>
              </a:rPr>
              <a:t>Obrázek </a:t>
            </a:r>
            <a:r>
              <a:rPr lang="cs-CZ" sz="2400" dirty="0" smtClean="0">
                <a:hlinkClick r:id="rId2" action="ppaction://hlinksldjump"/>
              </a:rPr>
              <a:t>2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2400" dirty="0" smtClean="0"/>
          </a:p>
          <a:p>
            <a:r>
              <a:rPr lang="cs-CZ" sz="2400" dirty="0" smtClean="0"/>
              <a:t>pro sestru Helenu Čapkovou navrhl linoryt k vyprávění </a:t>
            </a: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děvče</a:t>
            </a:r>
          </a:p>
          <a:p>
            <a:r>
              <a:rPr lang="cs-CZ" sz="2400" dirty="0" smtClean="0"/>
              <a:t>pro S. K. Neumanna navrhl linoryt ke knize </a:t>
            </a: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Ať žije nový život</a:t>
            </a: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8640960" cy="6264696"/>
          </a:xfrm>
        </p:spPr>
        <p:txBody>
          <a:bodyPr/>
          <a:lstStyle/>
          <a:p>
            <a:r>
              <a:rPr lang="cs-CZ" sz="2400" dirty="0" smtClean="0"/>
              <a:t>v roce 1921 vydali s bratrem hru </a:t>
            </a: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 života hmyzu </a:t>
            </a:r>
            <a:r>
              <a:rPr lang="cs-CZ" sz="2400" dirty="0" smtClean="0"/>
              <a:t>– opět navrhl svou obálku (</a:t>
            </a:r>
            <a:r>
              <a:rPr lang="cs-CZ" sz="2400" dirty="0" smtClean="0">
                <a:hlinkClick r:id="rId2" action="ppaction://hlinksldjump"/>
              </a:rPr>
              <a:t>Obrázek </a:t>
            </a:r>
            <a:r>
              <a:rPr lang="cs-CZ" sz="2400" dirty="0" smtClean="0">
                <a:hlinkClick r:id="rId2" action="ppaction://hlinksldjump"/>
              </a:rPr>
              <a:t>3</a:t>
            </a:r>
            <a:r>
              <a:rPr lang="cs-CZ" sz="2400" dirty="0" smtClean="0"/>
              <a:t>)</a:t>
            </a:r>
            <a:endParaRPr lang="cs-CZ" sz="2400" dirty="0" smtClean="0"/>
          </a:p>
          <a:p>
            <a:r>
              <a:rPr lang="cs-CZ" sz="2400" dirty="0" smtClean="0"/>
              <a:t>v roce 1922 začaly převládat kresby nad linoryty v roce 1928 ilustroval dětské knížky </a:t>
            </a: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K. Poláčka – Edudant a Francimor </a:t>
            </a:r>
            <a:r>
              <a:rPr lang="cs-CZ" sz="2400" dirty="0" smtClean="0"/>
              <a:t>a </a:t>
            </a: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K. Grahama – Žabákova dobrodružství</a:t>
            </a:r>
          </a:p>
          <a:p>
            <a:r>
              <a:rPr lang="cs-CZ" sz="2400" dirty="0" smtClean="0"/>
              <a:t>v roce 1929 vytvořil kresby do knihy </a:t>
            </a: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Karla Čapka Zahradníkův rok</a:t>
            </a:r>
          </a:p>
          <a:p>
            <a:r>
              <a:rPr lang="cs-CZ" sz="2400" dirty="0" smtClean="0"/>
              <a:t>v roce 1930 vytvořil kresby do knihy </a:t>
            </a: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Karla Čapka Minda čili O chovu psů</a:t>
            </a:r>
          </a:p>
          <a:p>
            <a:r>
              <a:rPr lang="cs-CZ" sz="2400" dirty="0" smtClean="0"/>
              <a:t>do roku 1938 mu vyšlo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150 knižních obálek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DIVADLO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507288" cy="5112568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3. 2. 1923 uvedli v Národním divadle v Praze hru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Ze života hmyzu</a:t>
            </a:r>
            <a:r>
              <a:rPr lang="cs-CZ" sz="2400" dirty="0" smtClean="0"/>
              <a:t>, kterou napsal se svým bratrem Karlem Čapkem</a:t>
            </a:r>
          </a:p>
          <a:p>
            <a:pPr marL="903288" lvl="1" indent="-446088">
              <a:buFont typeface="Calibri" pitchFamily="34" charset="0"/>
              <a:buChar char="―"/>
            </a:pPr>
            <a:r>
              <a:rPr lang="cs-CZ" sz="2400" dirty="0" smtClean="0"/>
              <a:t>alegorie, mravní pojmy představuje na zástupcích hmyzu</a:t>
            </a:r>
          </a:p>
          <a:p>
            <a:pPr marL="903288" lvl="1" indent="-446088">
              <a:buFont typeface="Calibri" pitchFamily="34" charset="0"/>
              <a:buChar char="―"/>
            </a:pPr>
            <a:r>
              <a:rPr lang="cs-CZ" sz="2400" dirty="0" smtClean="0"/>
              <a:t>navrhl scénu a kostýmy</a:t>
            </a:r>
          </a:p>
          <a:p>
            <a:pPr>
              <a:buNone/>
            </a:pPr>
            <a:r>
              <a:rPr lang="cs-CZ" sz="2400" i="1" cap="all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400" i="1" u="sng" cap="all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Alegorie:</a:t>
            </a:r>
            <a:r>
              <a:rPr lang="cs-CZ" sz="2400" i="1" cap="all" dirty="0" smtClean="0"/>
              <a:t> </a:t>
            </a:r>
            <a:r>
              <a:rPr lang="cs-CZ" sz="2400" dirty="0" smtClean="0"/>
              <a:t>obrazné, symbolické vyjádření, jinotaj</a:t>
            </a:r>
          </a:p>
          <a:p>
            <a:pPr lvl="1">
              <a:buNone/>
            </a:pPr>
            <a:endParaRPr lang="cs-CZ" sz="1000" dirty="0" smtClean="0"/>
          </a:p>
          <a:p>
            <a:r>
              <a:rPr lang="cs-CZ" sz="2400" dirty="0" smtClean="0"/>
              <a:t>10. 4. 1923 uvedl v Městském divadle na Královských Vinohradech svou hru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Země mnoha jmen </a:t>
            </a:r>
          </a:p>
          <a:p>
            <a:pPr marL="903288" lvl="1" indent="-446088">
              <a:buFont typeface="Calibri" pitchFamily="34" charset="0"/>
              <a:buChar char="―"/>
            </a:pPr>
            <a:r>
              <a:rPr lang="cs-CZ" sz="2400" dirty="0" smtClean="0"/>
              <a:t>jednalo se o utopii, pojednávala o smyslu a významu revoluce</a:t>
            </a:r>
          </a:p>
          <a:p>
            <a:pPr marL="903288" lvl="1" indent="-446088">
              <a:buFont typeface="Calibri" pitchFamily="34" charset="0"/>
              <a:buChar char="―"/>
            </a:pPr>
            <a:r>
              <a:rPr lang="cs-CZ" sz="2400" dirty="0" smtClean="0"/>
              <a:t>neměla úspěch</a:t>
            </a:r>
          </a:p>
          <a:p>
            <a:pPr>
              <a:buNone/>
            </a:pPr>
            <a:r>
              <a:rPr lang="cs-CZ" sz="2400" i="1" cap="all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400" i="1" u="sng" cap="all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Utopie:</a:t>
            </a:r>
            <a:r>
              <a:rPr lang="cs-CZ" sz="2400" i="1" cap="all" dirty="0" smtClean="0">
                <a:solidFill>
                  <a:srgbClr val="00B050"/>
                </a:solidFill>
              </a:rPr>
              <a:t> </a:t>
            </a:r>
            <a:r>
              <a:rPr lang="cs-CZ" sz="2400" dirty="0" smtClean="0"/>
              <a:t>vysněná, fantastická představa, nereálný plán</a:t>
            </a:r>
          </a:p>
          <a:p>
            <a:pPr lvl="3"/>
            <a:r>
              <a:rPr lang="cs-CZ" sz="2400" dirty="0" smtClean="0"/>
              <a:t>umělecký druh fantastické literatury</a:t>
            </a:r>
          </a:p>
          <a:p>
            <a:pPr lvl="1">
              <a:buNone/>
            </a:pPr>
            <a:endParaRPr lang="cs-CZ" sz="2400" i="1" u="sng" cap="all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>
              <a:buNone/>
            </a:pPr>
            <a:endParaRPr lang="cs-CZ" sz="2400" i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08720"/>
            <a:ext cx="8568952" cy="633670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25. 1. 1921 pracoval jako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jevištní výtvarník </a:t>
            </a:r>
            <a:r>
              <a:rPr lang="cs-CZ" sz="2400" dirty="0" smtClean="0"/>
              <a:t>ke hře </a:t>
            </a: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R. U. R.</a:t>
            </a:r>
          </a:p>
          <a:p>
            <a:r>
              <a:rPr lang="cs-CZ" sz="2400" dirty="0" smtClean="0"/>
              <a:t>v dubnu 1921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navrhl scénu</a:t>
            </a:r>
            <a:r>
              <a:rPr lang="cs-CZ" sz="2400" b="1" i="1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ke hře </a:t>
            </a: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Tragédie lásky</a:t>
            </a:r>
            <a:r>
              <a:rPr lang="cs-CZ" sz="2400" dirty="0" smtClean="0"/>
              <a:t>, kterou napsal Heiberg</a:t>
            </a:r>
          </a:p>
          <a:p>
            <a:r>
              <a:rPr lang="cs-CZ" sz="2400" dirty="0" smtClean="0"/>
              <a:t>v listopadu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navrhl scénu</a:t>
            </a:r>
            <a:r>
              <a:rPr lang="cs-CZ" sz="2400" dirty="0" smtClean="0"/>
              <a:t> k Zeyrově hře </a:t>
            </a: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Stará historie</a:t>
            </a:r>
          </a:p>
          <a:p>
            <a:r>
              <a:rPr lang="cs-CZ" sz="2400" dirty="0" smtClean="0"/>
              <a:t>v letech 1923 – 1927 vytvářel reálná prostředí, moderně uspořádaná</a:t>
            </a:r>
          </a:p>
          <a:p>
            <a:r>
              <a:rPr lang="cs-CZ" sz="2400" dirty="0" smtClean="0"/>
              <a:t>12. 4. 1927 uvedli společně s Karlem Čapkem společnou hru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Adam stvořitel</a:t>
            </a:r>
          </a:p>
          <a:p>
            <a:pPr marL="903288" lvl="1" indent="-446088">
              <a:buFont typeface="Calibri" pitchFamily="34" charset="0"/>
              <a:buChar char="―"/>
            </a:pPr>
            <a:r>
              <a:rPr lang="cs-CZ" sz="2400" dirty="0" smtClean="0"/>
              <a:t>filozofická alegorie (hodnota světa)</a:t>
            </a:r>
          </a:p>
          <a:p>
            <a:pPr marL="903288" lvl="1" indent="-446088">
              <a:buFont typeface="Calibri" pitchFamily="34" charset="0"/>
              <a:buChar char="―"/>
            </a:pPr>
            <a:r>
              <a:rPr lang="cs-CZ" sz="2400" dirty="0" smtClean="0"/>
              <a:t>u diváků propadla</a:t>
            </a:r>
          </a:p>
          <a:p>
            <a:r>
              <a:rPr lang="cs-CZ" sz="2400" dirty="0" smtClean="0"/>
              <a:t>v letech 1922 – 1932 vytvořil celkem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56 divadelních výprav</a:t>
            </a: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LITERÁRNÍ DÍLO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6024" y="1268760"/>
            <a:ext cx="8892480" cy="5589240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v roce 1914 přispěl do literárního Almanachu povídkami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Procházka, Událost a Vodní krajina</a:t>
            </a:r>
          </a:p>
          <a:p>
            <a:pPr lvl="1"/>
            <a:r>
              <a:rPr lang="cs-CZ" sz="2400" dirty="0" smtClean="0"/>
              <a:t>patří mezi první kubistické prózy</a:t>
            </a:r>
          </a:p>
          <a:p>
            <a:r>
              <a:rPr lang="cs-CZ" sz="2400" dirty="0" smtClean="0"/>
              <a:t>v roce 1914 dokončil povídku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Lélio</a:t>
            </a:r>
          </a:p>
          <a:p>
            <a:r>
              <a:rPr lang="cs-CZ" sz="2400" dirty="0" smtClean="0"/>
              <a:t>v roce 1916 vydává společně s bratrem 1. krátké prózy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Zářivé hlubiny</a:t>
            </a:r>
          </a:p>
          <a:p>
            <a:r>
              <a:rPr lang="cs-CZ" sz="2400" dirty="0" smtClean="0"/>
              <a:t>v roce 1918 vydávají opět společně s bratrem krátké prózy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Krakonošova zahrádka</a:t>
            </a:r>
          </a:p>
          <a:p>
            <a:r>
              <a:rPr lang="cs-CZ" sz="2400" dirty="0" smtClean="0"/>
              <a:t>v roce 1920 vydal sbírku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Nejskromnější umění</a:t>
            </a:r>
            <a:r>
              <a:rPr lang="cs-CZ" sz="2400" dirty="0" smtClean="0"/>
              <a:t> – shrnuty úvahy z let 1918 – 1920</a:t>
            </a:r>
          </a:p>
          <a:p>
            <a:r>
              <a:rPr lang="cs-CZ" sz="2400" dirty="0" smtClean="0"/>
              <a:t>v roce 1929 napsal a ilustroval knihu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Povídání o pejskovi a kočičce</a:t>
            </a:r>
          </a:p>
          <a:p>
            <a:pPr lvl="1">
              <a:buClr>
                <a:schemeClr val="tx1"/>
              </a:buClr>
            </a:pPr>
            <a:r>
              <a:rPr lang="cs-CZ" sz="2400" b="1" i="1" u="sng" dirty="0" smtClean="0">
                <a:solidFill>
                  <a:srgbClr val="0060A8"/>
                </a:solidFill>
                <a:hlinkClick r:id="rId2"/>
              </a:rPr>
              <a:t>Ukázka</a:t>
            </a:r>
            <a:r>
              <a:rPr lang="cs-CZ" sz="2400" dirty="0" smtClean="0">
                <a:hlinkClick r:id="rId2"/>
              </a:rPr>
              <a:t> </a:t>
            </a:r>
            <a:r>
              <a:rPr lang="cs-CZ" sz="2400" dirty="0" smtClean="0"/>
              <a:t>(</a:t>
            </a:r>
            <a:r>
              <a:rPr lang="cs-CZ" sz="2400" dirty="0" smtClean="0">
                <a:hlinkClick r:id="rId3" action="ppaction://hlinksldjump"/>
              </a:rPr>
              <a:t>Obrázek </a:t>
            </a:r>
            <a:r>
              <a:rPr lang="cs-CZ" sz="2400" dirty="0" smtClean="0">
                <a:hlinkClick r:id="rId3" action="ppaction://hlinksldjump"/>
              </a:rPr>
              <a:t>4</a:t>
            </a:r>
            <a:r>
              <a:rPr lang="cs-CZ" sz="2400" dirty="0" smtClean="0">
                <a:hlinkClick r:id="rId3" action="ppaction://hlinksldjump"/>
              </a:rPr>
              <a:t> </a:t>
            </a:r>
            <a:r>
              <a:rPr lang="cs-CZ" sz="2400" dirty="0" smtClean="0">
                <a:hlinkClick r:id="rId3" action="ppaction://hlinksldjump"/>
              </a:rPr>
              <a:t>a </a:t>
            </a:r>
            <a:r>
              <a:rPr lang="cs-CZ" sz="2400" dirty="0" smtClean="0">
                <a:hlinkClick r:id="rId3" action="ppaction://hlinksldjump"/>
              </a:rPr>
              <a:t>5</a:t>
            </a:r>
            <a:r>
              <a:rPr lang="cs-CZ" sz="2400" dirty="0" smtClean="0"/>
              <a:t>)</a:t>
            </a:r>
            <a:endParaRPr lang="cs-CZ" sz="2400" b="1" i="1" u="sng" dirty="0" smtClean="0">
              <a:solidFill>
                <a:srgbClr val="0060A8"/>
              </a:solidFill>
            </a:endParaRPr>
          </a:p>
          <a:p>
            <a:pPr lvl="1"/>
            <a:r>
              <a:rPr lang="cs-CZ" sz="2400" dirty="0" smtClean="0"/>
              <a:t>dále napsal povídání s dětmi, které bylo vydáno až v roce 1954 pod názvem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Povídejme si, děti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836712"/>
            <a:ext cx="8640960" cy="511256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 roce 1928 vyšla sbírka jeho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fejetonů</a:t>
            </a:r>
            <a:r>
              <a:rPr lang="cs-CZ" sz="2400" dirty="0" smtClean="0"/>
              <a:t> z Lidových novin</a:t>
            </a:r>
          </a:p>
          <a:p>
            <a:r>
              <a:rPr lang="cs-CZ" sz="2400" dirty="0" smtClean="0"/>
              <a:t>v roce 1930 vydal povídku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Stín kapradiny</a:t>
            </a:r>
            <a:r>
              <a:rPr lang="cs-CZ" sz="2400" dirty="0" smtClean="0"/>
              <a:t> – </a:t>
            </a: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udělena státní cena</a:t>
            </a:r>
          </a:p>
          <a:p>
            <a:r>
              <a:rPr lang="cs-CZ" sz="2400" dirty="0" smtClean="0"/>
              <a:t>v roce 1936 vyšla kniha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Kulhavý poutník</a:t>
            </a:r>
            <a:r>
              <a:rPr lang="cs-CZ" sz="2400" dirty="0" smtClean="0"/>
              <a:t> s podtitulem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Co jsem na světě viděl</a:t>
            </a:r>
          </a:p>
          <a:p>
            <a:r>
              <a:rPr lang="cs-CZ" sz="2400" dirty="0" smtClean="0"/>
              <a:t>v roce 1938 vyšla kniha  o výtvarném umění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Umění přírodních národů</a:t>
            </a:r>
          </a:p>
          <a:p>
            <a:r>
              <a:rPr lang="cs-CZ" sz="2400" dirty="0" smtClean="0"/>
              <a:t>v roce 1947 vyšly posmrtně jeho aforismy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Psáno do mraků</a:t>
            </a:r>
          </a:p>
          <a:p>
            <a:endParaRPr lang="cs-CZ" sz="2400" dirty="0" smtClean="0"/>
          </a:p>
          <a:p>
            <a:pPr>
              <a:buClr>
                <a:schemeClr val="tx1"/>
              </a:buClr>
            </a:pPr>
            <a:r>
              <a:rPr lang="cs-CZ" sz="2400" b="1" i="1" u="sng" dirty="0" smtClean="0">
                <a:solidFill>
                  <a:srgbClr val="0060A8"/>
                </a:solidFill>
              </a:rPr>
              <a:t>Zajímavost:</a:t>
            </a:r>
          </a:p>
          <a:p>
            <a:pPr lvl="1"/>
            <a:r>
              <a:rPr lang="cs-CZ" sz="2400" dirty="0" smtClean="0"/>
              <a:t>autor slova	</a:t>
            </a:r>
            <a:endParaRPr lang="cs-CZ" sz="24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59832" y="4581128"/>
            <a:ext cx="10902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ROBOT</a:t>
            </a:r>
            <a:endParaRPr lang="cs-CZ" sz="2400" dirty="0"/>
          </a:p>
        </p:txBody>
      </p:sp>
      <p:sp>
        <p:nvSpPr>
          <p:cNvPr id="4" name="Plaketa 3"/>
          <p:cNvSpPr/>
          <p:nvPr/>
        </p:nvSpPr>
        <p:spPr>
          <a:xfrm>
            <a:off x="2843808" y="4365104"/>
            <a:ext cx="1512168" cy="864096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4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5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 animBg="1"/>
      <p:bldP spid="4" grpId="1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99392"/>
            <a:ext cx="8229600" cy="1143000"/>
          </a:xfrm>
        </p:spPr>
        <p:txBody>
          <a:bodyPr/>
          <a:lstStyle/>
          <a:p>
            <a:pPr eaLnBrk="1" hangingPunct="1"/>
            <a:r>
              <a:rPr lang="cs-CZ" b="1" u="sng" dirty="0" smtClean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620688"/>
            <a:ext cx="8856984" cy="6093296"/>
          </a:xfrm>
        </p:spPr>
        <p:txBody>
          <a:bodyPr rtlCol="0">
            <a:noAutofit/>
          </a:bodyPr>
          <a:lstStyle/>
          <a:p>
            <a:pPr>
              <a:buNone/>
              <a:defRPr/>
            </a:pPr>
            <a:r>
              <a:rPr lang="cs-CZ" sz="2400" u="sng" dirty="0" smtClean="0"/>
              <a:t>Obrázek 1:</a:t>
            </a:r>
          </a:p>
          <a:p>
            <a:pPr>
              <a:defRPr/>
            </a:pPr>
            <a:r>
              <a:rPr lang="cs-CZ" sz="2400" dirty="0" smtClean="0"/>
              <a:t>ODAHA, Tomáš. </a:t>
            </a:r>
            <a:r>
              <a:rPr lang="cs-CZ" sz="2400" i="1" dirty="0" smtClean="0"/>
              <a:t>odaha.com</a:t>
            </a:r>
            <a:r>
              <a:rPr lang="cs-CZ" sz="2400" dirty="0" smtClean="0"/>
              <a:t> [online]. [cit. 14.10.2012]. Dostupný na WWW: &lt;http://www.odaha.com/kategorie/josef-capek&gt;. </a:t>
            </a:r>
          </a:p>
          <a:p>
            <a:pPr>
              <a:buNone/>
            </a:pPr>
            <a:r>
              <a:rPr lang="cs-CZ" sz="2400" u="sng" dirty="0" smtClean="0"/>
              <a:t>Obrázek </a:t>
            </a:r>
            <a:r>
              <a:rPr lang="cs-CZ" sz="2400" u="sng" dirty="0" smtClean="0"/>
              <a:t>2:</a:t>
            </a:r>
            <a:endParaRPr lang="cs-CZ" sz="2400" u="sng" dirty="0" smtClean="0"/>
          </a:p>
          <a:p>
            <a:r>
              <a:rPr lang="cs-CZ" sz="2400" dirty="0" smtClean="0"/>
              <a:t>AUTOR NEUVEDEN. </a:t>
            </a:r>
            <a:r>
              <a:rPr lang="cs-CZ" sz="2400" i="1" dirty="0" smtClean="0"/>
              <a:t>bratri-capkove.cz</a:t>
            </a:r>
            <a:r>
              <a:rPr lang="cs-CZ" sz="2400" dirty="0" smtClean="0"/>
              <a:t> [online]. [cit. 14.10.2012]. Dostupný na WWW: &lt;http://www.bratri-capkove.cz/capek-karel-kritika-slov-praha-zatisi-1920/g-1567/id_obrazky=1861&amp;typ_sady=1&amp;p1=1088&gt;.</a:t>
            </a:r>
          </a:p>
          <a:p>
            <a:pPr>
              <a:buNone/>
            </a:pPr>
            <a:r>
              <a:rPr lang="cs-CZ" sz="2400" u="sng" dirty="0" smtClean="0"/>
              <a:t>Obrázek </a:t>
            </a:r>
            <a:r>
              <a:rPr lang="cs-CZ" sz="2400" u="sng" dirty="0" smtClean="0"/>
              <a:t>3:</a:t>
            </a:r>
            <a:endParaRPr lang="cs-CZ" sz="2400" u="sng" dirty="0" smtClean="0"/>
          </a:p>
          <a:p>
            <a:r>
              <a:rPr lang="cs-CZ" sz="2400" dirty="0" smtClean="0"/>
              <a:t>AUTOR NEUVEDEN. </a:t>
            </a:r>
            <a:r>
              <a:rPr lang="cs-CZ" sz="2400" i="1" dirty="0" smtClean="0"/>
              <a:t>bratri-capkove.cz</a:t>
            </a:r>
            <a:r>
              <a:rPr lang="cs-CZ" sz="2400" dirty="0" smtClean="0"/>
              <a:t> [online]. [cit. 14.10.2012]. Dostupný na WWW: &lt;http://www.bratri-capkove.cz/capek-josef-capek-karel-ze-zivota-hmyzu-komedie-o-trech-aktech-s-predehrou-a-epilogem-praha-aventinum-1921/g-1525/id_obrazky=1798&amp;typ_sady=1&amp;p1=1087&gt;. </a:t>
            </a:r>
          </a:p>
          <a:p>
            <a:pPr>
              <a:buNone/>
              <a:defRPr/>
            </a:pPr>
            <a:endParaRPr lang="cs-CZ" sz="2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29600" cy="61926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u="sng" dirty="0" smtClean="0"/>
              <a:t>Obrázek 4:</a:t>
            </a:r>
            <a:endParaRPr lang="cs-CZ" sz="2400" u="sng" dirty="0" smtClean="0"/>
          </a:p>
          <a:p>
            <a:r>
              <a:rPr lang="cs-CZ" sz="2400" dirty="0" smtClean="0"/>
              <a:t>AUTOR NEUVEDEN. </a:t>
            </a:r>
            <a:r>
              <a:rPr lang="cs-CZ" sz="2400" i="1" dirty="0" smtClean="0"/>
              <a:t>ereading.cz</a:t>
            </a:r>
            <a:r>
              <a:rPr lang="cs-CZ" sz="2400" dirty="0" smtClean="0"/>
              <a:t> [online]. [cit. 14.10.2012]. Dostupný na WWW: &lt;http://www.ereading.cz/nakladatele/data/images/ebooks/1508_big.jpg&gt;.</a:t>
            </a:r>
          </a:p>
          <a:p>
            <a:pPr>
              <a:buNone/>
            </a:pPr>
            <a:r>
              <a:rPr lang="cs-CZ" sz="2400" u="sng" dirty="0" smtClean="0"/>
              <a:t>Obrázek </a:t>
            </a:r>
            <a:r>
              <a:rPr lang="cs-CZ" sz="2400" u="sng" dirty="0" smtClean="0"/>
              <a:t>5</a:t>
            </a:r>
            <a:r>
              <a:rPr lang="cs-CZ" sz="2400" u="sng" dirty="0" smtClean="0"/>
              <a:t>:</a:t>
            </a:r>
            <a:endParaRPr lang="cs-CZ" sz="2400" u="sng" dirty="0" smtClean="0"/>
          </a:p>
          <a:p>
            <a:r>
              <a:rPr lang="pt-BR" sz="2400" dirty="0" smtClean="0"/>
              <a:t>AUTOR NEUVEDEN. </a:t>
            </a:r>
            <a:r>
              <a:rPr lang="pt-BR" sz="2400" i="1" dirty="0" smtClean="0"/>
              <a:t>capek.narod.ru</a:t>
            </a:r>
            <a:r>
              <a:rPr lang="pt-BR" sz="2400" dirty="0" smtClean="0"/>
              <a:t> [online]. [cit. 14.10.2012]. Dostupný na WWW: &lt;http://www.capek.narod.ru/povidani.htm&gt;.</a:t>
            </a:r>
            <a:r>
              <a:rPr lang="cs-CZ" sz="2400" dirty="0" smtClean="0"/>
              <a:t> </a:t>
            </a:r>
            <a:endParaRPr lang="cs-CZ" sz="2400" dirty="0" smtClean="0"/>
          </a:p>
          <a:p>
            <a:pPr>
              <a:buNone/>
            </a:pPr>
            <a:r>
              <a:rPr lang="cs-CZ" sz="2400" u="sng" dirty="0" smtClean="0"/>
              <a:t>Text:</a:t>
            </a:r>
            <a:endParaRPr lang="cs-CZ" sz="2400" u="sng" dirty="0" smtClean="0"/>
          </a:p>
          <a:p>
            <a:r>
              <a:rPr lang="cs-CZ" sz="2400" dirty="0" smtClean="0"/>
              <a:t>AUTOR NEUVEDEN. </a:t>
            </a:r>
            <a:r>
              <a:rPr lang="cs-CZ" sz="2400" i="1" dirty="0" smtClean="0"/>
              <a:t>cs.wikipedia.org</a:t>
            </a:r>
            <a:r>
              <a:rPr lang="cs-CZ" sz="2400" dirty="0" smtClean="0"/>
              <a:t> [online]. [cit. 16.10.2012]. Dostupný na WWW: &lt;http://cs.wikipedia.org/wiki/Josef_%C4%8Capek&gt;. </a:t>
            </a: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435280" cy="6336704"/>
          </a:xfrm>
        </p:spPr>
        <p:txBody>
          <a:bodyPr>
            <a:normAutofit/>
          </a:bodyPr>
          <a:lstStyle/>
          <a:p>
            <a:r>
              <a:rPr lang="cs-CZ" sz="2400" u="sng" dirty="0" smtClean="0"/>
              <a:t>Obrázek </a:t>
            </a:r>
            <a:r>
              <a:rPr lang="cs-CZ" sz="2400" u="sng" dirty="0" smtClean="0"/>
              <a:t>2: </a:t>
            </a:r>
            <a:r>
              <a:rPr lang="cs-CZ" sz="2400" u="sng" dirty="0" smtClean="0"/>
              <a:t>Kritika slov</a:t>
            </a:r>
          </a:p>
          <a:p>
            <a:pPr marL="4117975" indent="371475"/>
            <a:r>
              <a:rPr lang="cs-CZ" sz="2400" u="sng" dirty="0" smtClean="0"/>
              <a:t>Obrázek </a:t>
            </a:r>
            <a:r>
              <a:rPr lang="cs-CZ" sz="2400" u="sng" dirty="0" smtClean="0"/>
              <a:t>3: </a:t>
            </a:r>
            <a:r>
              <a:rPr lang="cs-CZ" sz="2400" u="sng" dirty="0" smtClean="0"/>
              <a:t>Ze života hmyzu</a:t>
            </a:r>
            <a:endParaRPr lang="cs-CZ" sz="2400" u="sng" dirty="0"/>
          </a:p>
        </p:txBody>
      </p:sp>
      <p:pic>
        <p:nvPicPr>
          <p:cNvPr id="4" name="Obrázek 3" descr="Kritika slov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908720"/>
            <a:ext cx="3371850" cy="5143500"/>
          </a:xfrm>
          <a:prstGeom prst="rect">
            <a:avLst/>
          </a:prstGeom>
        </p:spPr>
      </p:pic>
      <p:pic>
        <p:nvPicPr>
          <p:cNvPr id="5" name="Obrázek 4" descr="ze života hmyzu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20072" y="1340768"/>
            <a:ext cx="3228975" cy="5143500"/>
          </a:xfrm>
          <a:prstGeom prst="rect">
            <a:avLst/>
          </a:prstGeom>
        </p:spPr>
      </p:pic>
      <p:sp>
        <p:nvSpPr>
          <p:cNvPr id="6" name="Šipka doprava 5">
            <a:hlinkClick r:id="rId4" action="ppaction://hlinksldjump"/>
          </p:cNvPr>
          <p:cNvSpPr/>
          <p:nvPr/>
        </p:nvSpPr>
        <p:spPr>
          <a:xfrm>
            <a:off x="3923928" y="332656"/>
            <a:ext cx="360040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Šipka doprava 6">
            <a:hlinkClick r:id="rId5" action="ppaction://hlinksldjump"/>
          </p:cNvPr>
          <p:cNvSpPr/>
          <p:nvPr/>
        </p:nvSpPr>
        <p:spPr>
          <a:xfrm>
            <a:off x="8604448" y="836712"/>
            <a:ext cx="360040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92688"/>
          </a:xfrm>
        </p:spPr>
        <p:txBody>
          <a:bodyPr>
            <a:normAutofit/>
          </a:bodyPr>
          <a:lstStyle/>
          <a:p>
            <a:r>
              <a:rPr lang="cs-CZ" sz="2400" u="sng" dirty="0" smtClean="0"/>
              <a:t>Obrázek </a:t>
            </a:r>
            <a:r>
              <a:rPr lang="cs-CZ" sz="2400" u="sng" dirty="0" smtClean="0"/>
              <a:t>4</a:t>
            </a:r>
            <a:r>
              <a:rPr lang="cs-CZ" sz="2400" u="sng" dirty="0" smtClean="0"/>
              <a:t>: </a:t>
            </a:r>
            <a:r>
              <a:rPr lang="cs-CZ" sz="2400" u="sng" dirty="0" smtClean="0"/>
              <a:t>Povídání o pejskovi a </a:t>
            </a:r>
            <a:r>
              <a:rPr lang="cs-CZ" sz="2400" u="sng" dirty="0" smtClean="0"/>
              <a:t>kočičce</a:t>
            </a:r>
            <a:endParaRPr lang="cs-CZ" sz="2400" u="sng" dirty="0" smtClean="0"/>
          </a:p>
          <a:p>
            <a:pPr marL="4492625" lvl="8" indent="174625" algn="ctr">
              <a:buNone/>
            </a:pPr>
            <a:endParaRPr lang="cs-CZ" sz="1000" u="sng" dirty="0" smtClean="0"/>
          </a:p>
          <a:p>
            <a:pPr marL="4492625" lvl="8" indent="174625" algn="ctr"/>
            <a:r>
              <a:rPr lang="cs-CZ" sz="2400" u="sng" dirty="0" smtClean="0"/>
              <a:t>Obrázek 5: </a:t>
            </a:r>
            <a:r>
              <a:rPr lang="cs-CZ" sz="2400" u="sng" dirty="0" smtClean="0"/>
              <a:t>Povídání o pejskovi a kočičce</a:t>
            </a:r>
          </a:p>
          <a:p>
            <a:pPr>
              <a:buNone/>
            </a:pPr>
            <a:endParaRPr lang="cs-CZ" sz="2400" u="sng" dirty="0"/>
          </a:p>
        </p:txBody>
      </p:sp>
      <p:pic>
        <p:nvPicPr>
          <p:cNvPr id="4" name="Obrázek 3" descr="povídání o pejskovi a kočičc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3568" y="836712"/>
            <a:ext cx="3961606" cy="5691963"/>
          </a:xfrm>
          <a:prstGeom prst="rect">
            <a:avLst/>
          </a:prstGeom>
        </p:spPr>
      </p:pic>
      <p:pic>
        <p:nvPicPr>
          <p:cNvPr id="5" name="Obrázek 4" descr="povídání o pejskovi a kočičce 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92080" y="2060848"/>
            <a:ext cx="3174989" cy="4608512"/>
          </a:xfrm>
          <a:prstGeom prst="rect">
            <a:avLst/>
          </a:prstGeom>
        </p:spPr>
      </p:pic>
      <p:sp>
        <p:nvSpPr>
          <p:cNvPr id="6" name="Šipka doprava 5">
            <a:hlinkClick r:id="rId4" action="ppaction://hlinksldjump"/>
          </p:cNvPr>
          <p:cNvSpPr/>
          <p:nvPr/>
        </p:nvSpPr>
        <p:spPr>
          <a:xfrm>
            <a:off x="6876256" y="476672"/>
            <a:ext cx="360040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707</TotalTime>
  <Words>612</Words>
  <Application>Microsoft Office PowerPoint</Application>
  <PresentationFormat>Předvádění na obrazovce (4:3)</PresentationFormat>
  <Paragraphs>86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ANOTACE</vt:lpstr>
      <vt:lpstr>JOSEF ČAPEK</vt:lpstr>
      <vt:lpstr>KNIŽNÍ GRAFIKA</vt:lpstr>
      <vt:lpstr>Snímek 5</vt:lpstr>
      <vt:lpstr>DIVADLO</vt:lpstr>
      <vt:lpstr>Snímek 7</vt:lpstr>
      <vt:lpstr>LITERÁRNÍ DÍLO</vt:lpstr>
      <vt:lpstr>Snímek 9</vt:lpstr>
      <vt:lpstr>POUŽITÉ ZDROJE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LITERATURA - Josef Čapek (knižní grafika, divadlo, literární tvorba)</dc:title>
  <dc:creator>Ludmila Handrejchová</dc:creator>
  <cp:lastModifiedBy>BaB</cp:lastModifiedBy>
  <cp:revision>90</cp:revision>
  <dcterms:created xsi:type="dcterms:W3CDTF">2012-10-12T07:45:44Z</dcterms:created>
  <dcterms:modified xsi:type="dcterms:W3CDTF">2012-10-17T18:18:09Z</dcterms:modified>
</cp:coreProperties>
</file>