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3" r:id="rId2"/>
    <p:sldId id="264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7099300" cy="102346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00"/>
    <a:srgbClr val="33CC33"/>
    <a:srgbClr val="66FF66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621" autoAdjust="0"/>
  </p:normalViewPr>
  <p:slideViewPr>
    <p:cSldViewPr>
      <p:cViewPr varScale="1">
        <p:scale>
          <a:sx n="44" d="100"/>
          <a:sy n="44" d="100"/>
        </p:scale>
        <p:origin x="-10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defTabSz="990600" eaLnBrk="0" hangingPunct="0">
              <a:defRPr sz="13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sz="1300" smtClean="0"/>
            </a:lvl1pPr>
          </a:lstStyle>
          <a:p>
            <a:pPr>
              <a:defRPr/>
            </a:pPr>
            <a:fld id="{8489F248-0D98-40C1-866C-756DCD56C2CB}" type="datetimeFigureOut">
              <a:rPr lang="cs-CZ"/>
              <a:pPr>
                <a:defRPr/>
              </a:pPr>
              <a:t>1.10.2012</a:t>
            </a:fld>
            <a:endParaRPr lang="cs-CZ"/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defTabSz="990600" eaLnBrk="0" hangingPunct="0">
              <a:defRPr sz="13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sz="1300" smtClean="0"/>
            </a:lvl1pPr>
          </a:lstStyle>
          <a:p>
            <a:pPr>
              <a:defRPr/>
            </a:pPr>
            <a:fld id="{133BECC3-1B31-4432-80E3-DD833C3E0F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88317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defTabSz="990600">
              <a:defRPr sz="130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 smtClean="0">
                <a:latin typeface="Calibri" pitchFamily="34" charset="0"/>
              </a:defRPr>
            </a:lvl1pPr>
          </a:lstStyle>
          <a:p>
            <a:pPr>
              <a:defRPr/>
            </a:pPr>
            <a:fld id="{D44EF090-2268-4580-9100-397F9B47C536}" type="datetimeFigureOut">
              <a:rPr lang="cs-CZ"/>
              <a:pPr>
                <a:defRPr/>
              </a:pPr>
              <a:t>1.10.2012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 bwMode="auto">
          <a:xfrm>
            <a:off x="709613" y="4860925"/>
            <a:ext cx="5680075" cy="460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defTabSz="990600">
              <a:defRPr sz="130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 smtClean="0">
                <a:latin typeface="Calibri" pitchFamily="34" charset="0"/>
              </a:defRPr>
            </a:lvl1pPr>
          </a:lstStyle>
          <a:p>
            <a:pPr>
              <a:defRPr/>
            </a:pPr>
            <a:fld id="{39E26FD0-FD67-4D11-9501-AD22FEF751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81842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D2759-88F4-450E-ACDD-132C9E262AC7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78300-8137-4ADB-930B-D91F723E710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4295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0E07C0-A6DB-41EA-A531-D15384B57FEA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AD4BAE-4B2A-41DB-BC16-1B61775906F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0617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0FA01-EDD7-41A8-B6CB-0DC790F227F6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30C70-51E0-4D21-9FB4-57702AB5347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4990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675DF-C283-4B4E-BB10-1742DA3418C5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87780-F774-4A86-A2BF-01BCFC78A9F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390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3576E-C884-490F-B169-785D1F256390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6D0FF-AF49-4796-824B-5C1531763D8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8971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9F888-3847-40F0-A936-CF47F6E5E466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256E8-89CF-434C-8A13-5F223185738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00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0B47B-55A0-48C8-8990-438845E66FC7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FF87C-E554-499E-ADA1-4BD667A2B4D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3315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17BCA-4FB5-45C6-AA4F-A1E6BD5FEB1D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E34DD-9A36-44F7-8BBF-0AF0DAC0A29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3409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C2F73-052C-4F23-9F01-22742EE9BC71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580C7-A6FD-4C4A-8DF2-B52024E9E29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5492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0ADCA-089A-49B0-9CA8-140B867ECB06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4B43D-CF68-4D34-A69F-FC3CBEAC2F3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0045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39B78-F4C9-4537-AFCC-98B6BD766684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4B8AB-CBCF-4687-A671-5A46F48D2DE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3901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5EB6B3-8BD8-42B0-94D6-A3D0E0B1C991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1AE5987-7EEA-4734-B157-B2F0D9143EF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>
          <a:xfrm>
            <a:off x="0" y="1628775"/>
            <a:ext cx="8675688" cy="503238"/>
          </a:xfrm>
        </p:spPr>
        <p:txBody>
          <a:bodyPr/>
          <a:lstStyle/>
          <a:p>
            <a:r>
              <a:rPr lang="cs-CZ" sz="2000" b="1" u="sng" smtClean="0">
                <a:latin typeface="Arial" charset="0"/>
              </a:rPr>
              <a:t>Kondiční cvičení v tělocvičně</a:t>
            </a:r>
            <a:br>
              <a:rPr lang="cs-CZ" sz="2000" b="1" u="sng" smtClean="0">
                <a:latin typeface="Arial" charset="0"/>
              </a:rPr>
            </a:br>
            <a:r>
              <a:rPr lang="cs-CZ" sz="2000" b="1" u="sng" smtClean="0">
                <a:latin typeface="Arial" charset="0"/>
              </a:rPr>
              <a:t>Překážková dráha pro žáky na vozíku</a:t>
            </a:r>
            <a:r>
              <a:rPr lang="cs-CZ" sz="2800" b="1" u="sng" smtClean="0">
                <a:latin typeface="Arial" charset="0"/>
              </a:rPr>
              <a:t> </a:t>
            </a:r>
            <a:r>
              <a:rPr lang="cs-CZ" sz="2800" b="1" u="sng" smtClean="0"/>
              <a:t/>
            </a:r>
            <a:br>
              <a:rPr lang="cs-CZ" sz="2800" b="1" u="sng" smtClean="0"/>
            </a:br>
            <a:endParaRPr lang="cs-CZ" sz="2800" b="1" u="sng" smtClean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>
          <a:xfrm>
            <a:off x="395288" y="2060575"/>
            <a:ext cx="8353425" cy="4464050"/>
          </a:xfrm>
        </p:spPr>
        <p:txBody>
          <a:bodyPr/>
          <a:lstStyle/>
          <a:p>
            <a:pPr algn="l">
              <a:lnSpc>
                <a:spcPct val="80000"/>
              </a:lnSpc>
            </a:pPr>
            <a:r>
              <a:rPr lang="cs-CZ" sz="1700" smtClean="0">
                <a:solidFill>
                  <a:schemeClr val="tx1"/>
                </a:solidFill>
              </a:rPr>
              <a:t>Výukový materiál č.: VY_INOVACE_32_72_kondiční cvičení v tělocvičně_překážková dráha pro </a:t>
            </a:r>
          </a:p>
          <a:p>
            <a:pPr algn="l">
              <a:lnSpc>
                <a:spcPct val="80000"/>
              </a:lnSpc>
            </a:pPr>
            <a:r>
              <a:rPr lang="cs-CZ" sz="1700" smtClean="0">
                <a:solidFill>
                  <a:schemeClr val="tx1"/>
                </a:solidFill>
              </a:rPr>
              <a:t>žáky na vozíku</a:t>
            </a:r>
          </a:p>
          <a:p>
            <a:pPr algn="l">
              <a:lnSpc>
                <a:spcPct val="80000"/>
              </a:lnSpc>
            </a:pPr>
            <a:r>
              <a:rPr lang="cs-CZ" sz="1700" smtClean="0">
                <a:solidFill>
                  <a:schemeClr val="tx1"/>
                </a:solidFill>
              </a:rPr>
              <a:t>Vypracovala: Mgr. Miroslava Spurná</a:t>
            </a:r>
          </a:p>
          <a:p>
            <a:pPr algn="l">
              <a:lnSpc>
                <a:spcPct val="80000"/>
              </a:lnSpc>
            </a:pPr>
            <a:endParaRPr lang="cs-CZ" sz="1700" smtClean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700" smtClean="0">
                <a:solidFill>
                  <a:schemeClr val="tx1"/>
                </a:solidFill>
              </a:rPr>
              <a:t>Určeno pro 7. ročník, ZŠ speciální</a:t>
            </a:r>
          </a:p>
          <a:p>
            <a:pPr algn="l">
              <a:lnSpc>
                <a:spcPct val="80000"/>
              </a:lnSpc>
            </a:pPr>
            <a:r>
              <a:rPr lang="cs-CZ" sz="1700" b="1" smtClean="0">
                <a:solidFill>
                  <a:schemeClr val="tx1"/>
                </a:solidFill>
              </a:rPr>
              <a:t>Vzdělávací oblast: </a:t>
            </a:r>
            <a:r>
              <a:rPr lang="cs-CZ" sz="1700" smtClean="0">
                <a:solidFill>
                  <a:schemeClr val="tx1"/>
                </a:solidFill>
              </a:rPr>
              <a:t>Člověk a zdraví </a:t>
            </a:r>
          </a:p>
          <a:p>
            <a:pPr algn="l">
              <a:lnSpc>
                <a:spcPct val="80000"/>
              </a:lnSpc>
            </a:pPr>
            <a:r>
              <a:rPr lang="cs-CZ" sz="1700" b="1" smtClean="0">
                <a:solidFill>
                  <a:schemeClr val="tx1"/>
                </a:solidFill>
              </a:rPr>
              <a:t>Vzdělávací obor: </a:t>
            </a:r>
            <a:r>
              <a:rPr lang="cs-CZ" sz="1700" smtClean="0">
                <a:solidFill>
                  <a:schemeClr val="tx1"/>
                </a:solidFill>
              </a:rPr>
              <a:t>Tělesná výchova</a:t>
            </a:r>
          </a:p>
          <a:p>
            <a:pPr algn="l">
              <a:lnSpc>
                <a:spcPct val="80000"/>
              </a:lnSpc>
            </a:pPr>
            <a:r>
              <a:rPr lang="cs-CZ" sz="1700" b="1" smtClean="0">
                <a:solidFill>
                  <a:schemeClr val="tx1"/>
                </a:solidFill>
              </a:rPr>
              <a:t>Tématický okruh: </a:t>
            </a:r>
            <a:r>
              <a:rPr lang="cs-CZ" sz="1700" smtClean="0">
                <a:solidFill>
                  <a:schemeClr val="tx1"/>
                </a:solidFill>
              </a:rPr>
              <a:t>Činnosti ovlivňující zdraví</a:t>
            </a:r>
          </a:p>
          <a:p>
            <a:pPr algn="l">
              <a:lnSpc>
                <a:spcPct val="80000"/>
              </a:lnSpc>
            </a:pPr>
            <a:r>
              <a:rPr lang="cs-CZ" sz="1700" b="1" smtClean="0">
                <a:solidFill>
                  <a:schemeClr val="tx1"/>
                </a:solidFill>
              </a:rPr>
              <a:t>Vytvořeno dne: </a:t>
            </a:r>
            <a:r>
              <a:rPr lang="cs-CZ" sz="1700" smtClean="0">
                <a:solidFill>
                  <a:schemeClr val="tx1"/>
                </a:solidFill>
              </a:rPr>
              <a:t>28.12.2012</a:t>
            </a:r>
          </a:p>
          <a:p>
            <a:pPr algn="l">
              <a:lnSpc>
                <a:spcPct val="80000"/>
              </a:lnSpc>
            </a:pPr>
            <a:r>
              <a:rPr lang="cs-CZ" sz="1700" b="1" smtClean="0">
                <a:solidFill>
                  <a:schemeClr val="tx1"/>
                </a:solidFill>
              </a:rPr>
              <a:t>Odpilotováno dne: </a:t>
            </a:r>
            <a:r>
              <a:rPr lang="cs-CZ" sz="1700" smtClean="0">
                <a:solidFill>
                  <a:schemeClr val="tx1"/>
                </a:solidFill>
              </a:rPr>
              <a:t>23.2.2012</a:t>
            </a:r>
          </a:p>
          <a:p>
            <a:pPr algn="l">
              <a:lnSpc>
                <a:spcPct val="80000"/>
              </a:lnSpc>
            </a:pPr>
            <a:endParaRPr lang="cs-CZ" sz="1700" b="1" smtClean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700" b="1" smtClean="0">
                <a:solidFill>
                  <a:schemeClr val="tx1"/>
                </a:solidFill>
              </a:rPr>
              <a:t>Anotace: </a:t>
            </a:r>
            <a:r>
              <a:rPr lang="cs-CZ" sz="1700" smtClean="0">
                <a:solidFill>
                  <a:schemeClr val="tx1"/>
                </a:solidFill>
              </a:rPr>
              <a:t>Učební materiál tvoří cvičební karty, na kterých jsou zobrazeny požadované pohybové úkoly. Učební materiál je určen k vytištění. Cvičební karty slouží jako didaktická pomůcka podporující aktivitu žáků při kolektivní i individuální pohybové aktivitě v rámci hlavní části vyučovací jednotky v tělesné výchově (např. překážková dráha). Pohybové úkoly jsou zaměřeny na rozvoj a upevnění pohybových dovedností žáka s využitím tělocvičného nářadí a náčiní. </a:t>
            </a:r>
          </a:p>
        </p:txBody>
      </p:sp>
      <p:pic>
        <p:nvPicPr>
          <p:cNvPr id="2052" name="Picture 4" descr="OPVK_hor_zakladni_logolink_CB_cz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60350"/>
            <a:ext cx="4464050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0350"/>
            <a:ext cx="1368425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-4572000" y="3667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68313" y="765175"/>
            <a:ext cx="7272337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400"/>
              <a:t>Základní škola a Střední škola CREDO, o.p.s</a:t>
            </a:r>
            <a:br>
              <a:rPr lang="cs-CZ" sz="1400"/>
            </a:br>
            <a:r>
              <a:rPr lang="cs-CZ" sz="1400"/>
              <a:t>Číslo projektu: CZ.1.07/1.4.00/21.2963</a:t>
            </a:r>
            <a:r>
              <a:rPr lang="cs-CZ" sz="1400">
                <a:solidFill>
                  <a:schemeClr val="tx2"/>
                </a:solidFill>
              </a:rPr>
              <a:t> </a:t>
            </a:r>
            <a:r>
              <a:rPr lang="cs-CZ" sz="1400" b="1"/>
              <a:t/>
            </a:r>
            <a:br>
              <a:rPr lang="cs-CZ" sz="1400" b="1"/>
            </a:br>
            <a:r>
              <a:rPr lang="cs-CZ" b="1"/>
              <a:t/>
            </a:r>
            <a:br>
              <a:rPr lang="cs-CZ" b="1"/>
            </a:br>
            <a:endParaRPr lang="cs-CZ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400" b="1" smtClean="0"/>
              <a:t>Metodický pokyn k učebnímu materiálu:</a:t>
            </a:r>
            <a:r>
              <a:rPr lang="cs-CZ" sz="2400" smtClean="0"/>
              <a:t/>
            </a:r>
            <a:br>
              <a:rPr lang="cs-CZ" sz="2400" smtClean="0"/>
            </a:br>
            <a:endParaRPr lang="cs-CZ" sz="2400" smtClean="0"/>
          </a:p>
        </p:txBody>
      </p:sp>
      <p:sp>
        <p:nvSpPr>
          <p:cNvPr id="3075" name="Rectangle 3"/>
          <p:cNvSpPr>
            <a:spLocks noGrp="1"/>
          </p:cNvSpPr>
          <p:nvPr>
            <p:ph type="body" idx="1"/>
          </p:nvPr>
        </p:nvSpPr>
        <p:spPr>
          <a:xfrm>
            <a:off x="468313" y="1268413"/>
            <a:ext cx="8351837" cy="25209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1800" smtClean="0"/>
              <a:t>Učební materiál tvoří pět cvičebních karet. Každá karta představuje jeden pohybový úkol (stanoviště) v rámci překážkové dráhy. Každá karta obsahuje jednoduchý slovní popis daného pohybového úkolu a je doplněna fotografií, která znázorňuje správné provedení cviku. Rozmístění karet, a tím i posloupností jednotlivých pohybových úkolů, může být nejprve na učiteli. Při dalším použití cvičebních karet si mohou překážkovou dráhu sestavit i samotní žáci. </a:t>
            </a:r>
            <a:endParaRPr lang="cs-CZ" sz="1800" b="1" smtClean="0"/>
          </a:p>
          <a:p>
            <a:pPr>
              <a:buFont typeface="Arial" charset="0"/>
              <a:buNone/>
            </a:pPr>
            <a:endParaRPr lang="cs-CZ" sz="1800" b="1" smtClean="0"/>
          </a:p>
          <a:p>
            <a:pPr>
              <a:buFont typeface="Arial" charset="0"/>
              <a:buNone/>
            </a:pPr>
            <a:r>
              <a:rPr lang="cs-CZ" sz="1800" b="1" smtClean="0"/>
              <a:t>Pomůcky:</a:t>
            </a:r>
            <a:r>
              <a:rPr lang="cs-CZ" sz="1800" smtClean="0"/>
              <a:t> variabilní překážky, žíněnka, obruče, žebřiny, lavička, 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468313" y="3716338"/>
            <a:ext cx="7775575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 b="1">
              <a:latin typeface="Calibri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cs-CZ" b="1">
                <a:latin typeface="Calibri" pitchFamily="34" charset="0"/>
              </a:rPr>
              <a:t>Zdroje: </a:t>
            </a:r>
            <a:r>
              <a:rPr lang="cs-CZ">
                <a:latin typeface="Calibri" pitchFamily="34" charset="0"/>
              </a:rPr>
              <a:t>vlastní tvorba autora</a:t>
            </a:r>
            <a:endParaRPr lang="cs-CZ" b="1">
              <a:latin typeface="Calibri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cs-CZ" sz="14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468313" y="260350"/>
            <a:ext cx="7786687" cy="777875"/>
          </a:xfrm>
        </p:spPr>
        <p:txBody>
          <a:bodyPr/>
          <a:lstStyle/>
          <a:p>
            <a:pPr algn="l"/>
            <a:r>
              <a:rPr lang="cs-CZ" sz="2400" b="1" smtClean="0">
                <a:solidFill>
                  <a:srgbClr val="669900"/>
                </a:solidFill>
              </a:rPr>
              <a:t>PŘELÉZÁNÍ MOLITANOVÝCH PŘEKÁŽEK</a:t>
            </a:r>
            <a:r>
              <a:rPr lang="cs-CZ" sz="2400" smtClean="0">
                <a:latin typeface="Arial" charset="0"/>
              </a:rPr>
              <a:t> </a:t>
            </a:r>
          </a:p>
        </p:txBody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>
          <a:xfrm>
            <a:off x="468313" y="1196975"/>
            <a:ext cx="8229600" cy="4525963"/>
          </a:xfrm>
        </p:spPr>
        <p:txBody>
          <a:bodyPr/>
          <a:lstStyle/>
          <a:p>
            <a:r>
              <a:rPr lang="cs-CZ" sz="2000" smtClean="0">
                <a:latin typeface="Arial" charset="0"/>
              </a:rPr>
              <a:t>Plazením či po čtyřech přelézáme variabilní překážky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133600"/>
            <a:ext cx="4681538" cy="351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15"/>
          <p:cNvSpPr>
            <a:spLocks noChangeArrowheads="1"/>
          </p:cNvSpPr>
          <p:nvPr/>
        </p:nvSpPr>
        <p:spPr bwMode="auto">
          <a:xfrm>
            <a:off x="5940425" y="5084763"/>
            <a:ext cx="1944688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102" name="Rectangle 16"/>
          <p:cNvSpPr>
            <a:spLocks noChangeArrowheads="1"/>
          </p:cNvSpPr>
          <p:nvPr/>
        </p:nvSpPr>
        <p:spPr bwMode="auto">
          <a:xfrm>
            <a:off x="6372225" y="4652963"/>
            <a:ext cx="1008063" cy="4333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103" name="Line 17"/>
          <p:cNvSpPr>
            <a:spLocks noChangeShapeType="1"/>
          </p:cNvSpPr>
          <p:nvPr/>
        </p:nvSpPr>
        <p:spPr bwMode="auto">
          <a:xfrm>
            <a:off x="5435600" y="5589588"/>
            <a:ext cx="2879725" cy="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4" name="Arc 22"/>
          <p:cNvSpPr>
            <a:spLocks/>
          </p:cNvSpPr>
          <p:nvPr/>
        </p:nvSpPr>
        <p:spPr bwMode="auto">
          <a:xfrm rot="13576060" flipV="1">
            <a:off x="5903913" y="3968750"/>
            <a:ext cx="1912937" cy="1985963"/>
          </a:xfrm>
          <a:custGeom>
            <a:avLst/>
            <a:gdLst>
              <a:gd name="T0" fmla="*/ 0 w 33471"/>
              <a:gd name="T1" fmla="*/ 205188 h 34408"/>
              <a:gd name="T2" fmla="*/ 1672498 w 33471"/>
              <a:gd name="T3" fmla="*/ 1985963 h 34408"/>
              <a:gd name="T4" fmla="*/ 678452 w 33471"/>
              <a:gd name="T5" fmla="*/ 1246710 h 34408"/>
              <a:gd name="T6" fmla="*/ 0 60000 65536"/>
              <a:gd name="T7" fmla="*/ 0 60000 65536"/>
              <a:gd name="T8" fmla="*/ 0 60000 65536"/>
              <a:gd name="T9" fmla="*/ 0 w 33471"/>
              <a:gd name="T10" fmla="*/ 0 h 34408"/>
              <a:gd name="T11" fmla="*/ 33471 w 33471"/>
              <a:gd name="T12" fmla="*/ 34408 h 3440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3471" h="34408" fill="none" extrusionOk="0">
                <a:moveTo>
                  <a:pt x="-1" y="3554"/>
                </a:moveTo>
                <a:cubicBezTo>
                  <a:pt x="3524" y="1235"/>
                  <a:pt x="7651" y="-1"/>
                  <a:pt x="11871" y="0"/>
                </a:cubicBezTo>
                <a:cubicBezTo>
                  <a:pt x="23800" y="0"/>
                  <a:pt x="33471" y="9670"/>
                  <a:pt x="33471" y="21600"/>
                </a:cubicBezTo>
                <a:cubicBezTo>
                  <a:pt x="33471" y="26208"/>
                  <a:pt x="31996" y="30696"/>
                  <a:pt x="29263" y="34407"/>
                </a:cubicBezTo>
              </a:path>
              <a:path w="33471" h="34408" stroke="0" extrusionOk="0">
                <a:moveTo>
                  <a:pt x="-1" y="3554"/>
                </a:moveTo>
                <a:cubicBezTo>
                  <a:pt x="3524" y="1235"/>
                  <a:pt x="7651" y="-1"/>
                  <a:pt x="11871" y="0"/>
                </a:cubicBezTo>
                <a:cubicBezTo>
                  <a:pt x="23800" y="0"/>
                  <a:pt x="33471" y="9670"/>
                  <a:pt x="33471" y="21600"/>
                </a:cubicBezTo>
                <a:cubicBezTo>
                  <a:pt x="33471" y="26208"/>
                  <a:pt x="31996" y="30696"/>
                  <a:pt x="29263" y="34407"/>
                </a:cubicBezTo>
                <a:lnTo>
                  <a:pt x="11871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05" name="Line 23"/>
          <p:cNvSpPr>
            <a:spLocks noChangeShapeType="1"/>
          </p:cNvSpPr>
          <p:nvPr/>
        </p:nvSpPr>
        <p:spPr bwMode="auto">
          <a:xfrm>
            <a:off x="8101013" y="5013325"/>
            <a:ext cx="71437" cy="2873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6" name="Oval 24"/>
          <p:cNvSpPr>
            <a:spLocks noChangeArrowheads="1"/>
          </p:cNvSpPr>
          <p:nvPr/>
        </p:nvSpPr>
        <p:spPr bwMode="auto">
          <a:xfrm>
            <a:off x="2268538" y="2997200"/>
            <a:ext cx="287337" cy="288925"/>
          </a:xfrm>
          <a:prstGeom prst="ellipse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400" b="1" smtClean="0">
                <a:solidFill>
                  <a:srgbClr val="669900"/>
                </a:solidFill>
              </a:rPr>
              <a:t>VÁLENÍ SUDŮ</a:t>
            </a:r>
          </a:p>
        </p:txBody>
      </p:sp>
      <p:pic>
        <p:nvPicPr>
          <p:cNvPr id="512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700213"/>
            <a:ext cx="5256212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789363"/>
            <a:ext cx="5256212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2781300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Line 11"/>
          <p:cNvSpPr>
            <a:spLocks noChangeShapeType="1"/>
          </p:cNvSpPr>
          <p:nvPr/>
        </p:nvSpPr>
        <p:spPr bwMode="auto">
          <a:xfrm>
            <a:off x="7235825" y="4365625"/>
            <a:ext cx="0" cy="13684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127" name="Line 12"/>
          <p:cNvSpPr>
            <a:spLocks noChangeShapeType="1"/>
          </p:cNvSpPr>
          <p:nvPr/>
        </p:nvSpPr>
        <p:spPr bwMode="auto">
          <a:xfrm>
            <a:off x="7235825" y="1628775"/>
            <a:ext cx="0" cy="13684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128" name="Oval 13"/>
          <p:cNvSpPr>
            <a:spLocks noChangeArrowheads="1"/>
          </p:cNvSpPr>
          <p:nvPr/>
        </p:nvSpPr>
        <p:spPr bwMode="auto">
          <a:xfrm>
            <a:off x="4427538" y="4365625"/>
            <a:ext cx="360362" cy="360363"/>
          </a:xfrm>
          <a:prstGeom prst="ellipse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400" b="1" smtClean="0">
                <a:solidFill>
                  <a:srgbClr val="669900"/>
                </a:solidFill>
              </a:rPr>
              <a:t>PROLÉZÁNÍ OBRUČÍ</a:t>
            </a:r>
            <a:r>
              <a:rPr lang="cs-CZ" sz="2400" smtClean="0"/>
              <a:t> </a:t>
            </a:r>
          </a:p>
        </p:txBody>
      </p:sp>
      <p:sp>
        <p:nvSpPr>
          <p:cNvPr id="614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773238"/>
            <a:ext cx="4391025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Oval 5"/>
          <p:cNvSpPr>
            <a:spLocks noChangeArrowheads="1"/>
          </p:cNvSpPr>
          <p:nvPr/>
        </p:nvSpPr>
        <p:spPr bwMode="auto">
          <a:xfrm>
            <a:off x="5435600" y="3573463"/>
            <a:ext cx="1655763" cy="1728787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150" name="Oval 6"/>
          <p:cNvSpPr>
            <a:spLocks noChangeArrowheads="1"/>
          </p:cNvSpPr>
          <p:nvPr/>
        </p:nvSpPr>
        <p:spPr bwMode="auto">
          <a:xfrm>
            <a:off x="6659563" y="1989138"/>
            <a:ext cx="1655762" cy="1728787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151" name="Line 7"/>
          <p:cNvSpPr>
            <a:spLocks noChangeShapeType="1"/>
          </p:cNvSpPr>
          <p:nvPr/>
        </p:nvSpPr>
        <p:spPr bwMode="auto">
          <a:xfrm flipH="1">
            <a:off x="5219700" y="1557338"/>
            <a:ext cx="3311525" cy="4105275"/>
          </a:xfrm>
          <a:prstGeom prst="line">
            <a:avLst/>
          </a:prstGeom>
          <a:noFill/>
          <a:ln w="38100">
            <a:solidFill>
              <a:schemeClr val="tx1"/>
            </a:solidFill>
            <a:prstDash val="lg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152" name="Oval 8"/>
          <p:cNvSpPr>
            <a:spLocks noChangeArrowheads="1"/>
          </p:cNvSpPr>
          <p:nvPr/>
        </p:nvSpPr>
        <p:spPr bwMode="auto">
          <a:xfrm>
            <a:off x="2843213" y="2852738"/>
            <a:ext cx="360362" cy="360362"/>
          </a:xfrm>
          <a:prstGeom prst="ellipse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algn="l"/>
            <a:r>
              <a:rPr lang="cs-CZ" sz="2400" b="1" smtClean="0">
                <a:solidFill>
                  <a:srgbClr val="669900"/>
                </a:solidFill>
              </a:rPr>
              <a:t>DŘEPY U ŽEBŘIN</a:t>
            </a:r>
            <a:r>
              <a:rPr lang="cs-CZ" sz="2400" smtClean="0"/>
              <a:t> </a:t>
            </a:r>
          </a:p>
        </p:txBody>
      </p:sp>
      <p:pic>
        <p:nvPicPr>
          <p:cNvPr id="717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28775"/>
            <a:ext cx="3240088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628775"/>
            <a:ext cx="32416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algn="l"/>
            <a:r>
              <a:rPr lang="cs-CZ" sz="2400" b="1" smtClean="0">
                <a:solidFill>
                  <a:srgbClr val="669900"/>
                </a:solidFill>
              </a:rPr>
              <a:t>PLAZENÍ PO LAVIČCE PŘITAHOVÁNÍM OBOURUČ</a:t>
            </a:r>
          </a:p>
        </p:txBody>
      </p:sp>
      <p:sp>
        <p:nvSpPr>
          <p:cNvPr id="819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6767512" cy="421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153</TotalTime>
  <Words>150</Words>
  <Application>Microsoft Office PowerPoint</Application>
  <PresentationFormat>Předvádění na obrazovce (4:3)</PresentationFormat>
  <Paragraphs>26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Arial</vt:lpstr>
      <vt:lpstr>Calibri</vt:lpstr>
      <vt:lpstr>DUM-PPT-šablona</vt:lpstr>
      <vt:lpstr>Kondiční cvičení v tělocvičně Překážková dráha pro žáky na vozíku  </vt:lpstr>
      <vt:lpstr>Metodický pokyn k učebnímu materiálu: </vt:lpstr>
      <vt:lpstr>PŘELÉZÁNÍ MOLITANOVÝCH PŘEKÁŽEK </vt:lpstr>
      <vt:lpstr>VÁLENÍ SUDŮ</vt:lpstr>
      <vt:lpstr>PROLÉZÁNÍ OBRUČÍ </vt:lpstr>
      <vt:lpstr>DŘEPY U ŽEBŘIN </vt:lpstr>
      <vt:lpstr>PLAZENÍ PO LAVIČCE PŘITAHOVÁNÍM OBOURUČ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Jakl Petr</cp:lastModifiedBy>
  <cp:revision>20</cp:revision>
  <dcterms:created xsi:type="dcterms:W3CDTF">2010-10-19T08:27:42Z</dcterms:created>
  <dcterms:modified xsi:type="dcterms:W3CDTF">2012-10-01T06:04:03Z</dcterms:modified>
</cp:coreProperties>
</file>