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7102475" cy="102330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996633"/>
    <a:srgbClr val="33CC33"/>
    <a:srgbClr val="66FF66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21" autoAdjust="0"/>
  </p:normalViewPr>
  <p:slideViewPr>
    <p:cSldViewPr>
      <p:cViewPr varScale="1">
        <p:scale>
          <a:sx n="44" d="100"/>
          <a:sy n="44" d="100"/>
        </p:scale>
        <p:origin x="-10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/>
            </a:lvl1pPr>
          </a:lstStyle>
          <a:p>
            <a:endParaRPr lang="cs-CZ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/>
            </a:lvl1pPr>
          </a:lstStyle>
          <a:p>
            <a:fld id="{5163D0E6-675D-4D9C-A301-915C934A69F7}" type="datetimeFigureOut">
              <a:rPr lang="cs-CZ"/>
              <a:pPr/>
              <a:t>1.10.2012</a:t>
            </a:fld>
            <a:endParaRPr lang="cs-CZ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/>
            </a:lvl1pPr>
          </a:lstStyle>
          <a:p>
            <a:endParaRPr lang="cs-CZ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0263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/>
            </a:lvl1pPr>
          </a:lstStyle>
          <a:p>
            <a:fld id="{9B2608DC-1824-4782-B158-198FEE7823C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3193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 bwMode="auto">
          <a:xfrm>
            <a:off x="4022725" y="0"/>
            <a:ext cx="3078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fld id="{CA5F9D87-3DD3-4ED0-990F-8B664623A1B7}" type="datetimeFigureOut">
              <a:rPr lang="cs-CZ"/>
              <a:pPr/>
              <a:t>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 bwMode="auto">
          <a:xfrm>
            <a:off x="709613" y="4860925"/>
            <a:ext cx="5683250" cy="460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 bwMode="auto">
          <a:xfrm>
            <a:off x="0" y="9720263"/>
            <a:ext cx="3078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xfrm>
            <a:off x="4022725" y="9720263"/>
            <a:ext cx="3078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fld id="{BF7FCF45-97A4-4F09-8ADA-1DF81E2B572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67116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EB397-23BA-401F-8783-956C519FFEA2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6B588-7C16-4F1E-BCE2-FB3DE309FD9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6566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78079-F408-441D-AD48-629DC8D86CEA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4BFCB-9F30-48B2-81B2-A1DD0587132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4927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3A368-42A5-49AF-8582-FDA8A1F6EF8A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DD64A-8B0A-40FB-8936-136247B994F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9758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1C546-54D9-449C-93FC-03D9ADDB4659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56814-089F-41C4-A308-E0616BF5B7F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9600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5B3AB-5C2D-429D-AECF-64D6154819AB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BACEF-A9EB-4484-B981-BCE0D443BF0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42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058BE-C7F9-48A0-973A-D8BF258CA727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F9289-4E94-44AF-B8CE-634C25526CF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7093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E0D4A-179D-48C7-8EBC-56C72D26C188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414FC-A703-4EB5-A41E-C2824823322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4939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D808B-8EEB-4E4B-8D92-234ED6AFBF9A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7154-F3C2-4A3B-8239-2D478C25E6D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351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1D616-7BD1-40DC-B8D0-65BE308EAEF5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6BD40-BF4A-418A-9347-30BE3B364BA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3621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21CDF-9E46-4958-A74C-058CEDBD6589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0F164-705C-4204-8466-BC3D50E5289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0252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398AA-4604-465E-8C9F-3EDE3D0FD30B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E17B9-65F8-41BF-9EA7-DAD4E356403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7671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0C0388-2441-44CD-9E00-9B27D54119AB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70789F-599D-484A-803B-83131F99845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ctrTitle"/>
          </p:nvPr>
        </p:nvSpPr>
        <p:spPr>
          <a:xfrm>
            <a:off x="0" y="1628775"/>
            <a:ext cx="8675688" cy="503238"/>
          </a:xfrm>
        </p:spPr>
        <p:txBody>
          <a:bodyPr/>
          <a:lstStyle/>
          <a:p>
            <a:r>
              <a:rPr lang="cs-CZ" sz="2000" b="1" u="sng" smtClean="0">
                <a:latin typeface="Arial" charset="0"/>
              </a:rPr>
              <a:t>Kondiční cvičení v tělocvičně</a:t>
            </a:r>
            <a:br>
              <a:rPr lang="cs-CZ" sz="2000" b="1" u="sng" smtClean="0">
                <a:latin typeface="Arial" charset="0"/>
              </a:rPr>
            </a:br>
            <a:r>
              <a:rPr lang="cs-CZ" sz="2000" b="1" u="sng" smtClean="0">
                <a:latin typeface="Arial" charset="0"/>
              </a:rPr>
              <a:t>Překážková dráha </a:t>
            </a:r>
            <a:r>
              <a:rPr lang="cs-CZ" sz="2800" b="1" u="sng" smtClean="0"/>
              <a:t/>
            </a:r>
            <a:br>
              <a:rPr lang="cs-CZ" sz="2800" b="1" u="sng" smtClean="0"/>
            </a:br>
            <a:endParaRPr lang="cs-CZ" sz="2800" b="1" u="sng" smtClean="0"/>
          </a:p>
        </p:txBody>
      </p:sp>
      <p:sp>
        <p:nvSpPr>
          <p:cNvPr id="47107" name="Rectangle 3"/>
          <p:cNvSpPr>
            <a:spLocks noGrp="1"/>
          </p:cNvSpPr>
          <p:nvPr>
            <p:ph type="subTitle" idx="1"/>
          </p:nvPr>
        </p:nvSpPr>
        <p:spPr>
          <a:xfrm>
            <a:off x="395288" y="2060575"/>
            <a:ext cx="8353425" cy="4464050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1800" smtClean="0">
                <a:solidFill>
                  <a:schemeClr val="tx1"/>
                </a:solidFill>
              </a:rPr>
              <a:t>Výukový materiál č.: VY_INOVACE_32_73_kondiční cvičení v tělocvičně_překážková dráha </a:t>
            </a:r>
          </a:p>
          <a:p>
            <a:pPr algn="l">
              <a:lnSpc>
                <a:spcPct val="80000"/>
              </a:lnSpc>
            </a:pPr>
            <a:r>
              <a:rPr lang="cs-CZ" sz="1800" smtClean="0">
                <a:solidFill>
                  <a:schemeClr val="tx1"/>
                </a:solidFill>
              </a:rPr>
              <a:t>Vypracovala: Mgr. Miroslava Spurná</a:t>
            </a:r>
          </a:p>
          <a:p>
            <a:pPr algn="l">
              <a:lnSpc>
                <a:spcPct val="80000"/>
              </a:lnSpc>
            </a:pPr>
            <a:endParaRPr lang="cs-CZ" sz="180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800" smtClean="0">
                <a:solidFill>
                  <a:schemeClr val="tx1"/>
                </a:solidFill>
              </a:rPr>
              <a:t>Určeno pro 8. ročník, ZŠ speciální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Vzdělávací oblast: </a:t>
            </a:r>
            <a:r>
              <a:rPr lang="cs-CZ" sz="1800" smtClean="0">
                <a:solidFill>
                  <a:schemeClr val="tx1"/>
                </a:solidFill>
              </a:rPr>
              <a:t>Člověk a zdraví 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Vzdělávací obor: </a:t>
            </a:r>
            <a:r>
              <a:rPr lang="cs-CZ" sz="1800" smtClean="0">
                <a:solidFill>
                  <a:schemeClr val="tx1"/>
                </a:solidFill>
              </a:rPr>
              <a:t>Tělesná výchova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Tématický okruh: </a:t>
            </a:r>
            <a:r>
              <a:rPr lang="cs-CZ" sz="1800" smtClean="0">
                <a:solidFill>
                  <a:schemeClr val="tx1"/>
                </a:solidFill>
              </a:rPr>
              <a:t>Činnosti ovlivňující zdraví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Vytvořeno dne: </a:t>
            </a:r>
            <a:r>
              <a:rPr lang="cs-CZ" sz="1800" smtClean="0">
                <a:solidFill>
                  <a:schemeClr val="tx1"/>
                </a:solidFill>
              </a:rPr>
              <a:t>28.12.2012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Odpilotováno dne: </a:t>
            </a:r>
            <a:r>
              <a:rPr lang="cs-CZ" sz="1800" smtClean="0">
                <a:solidFill>
                  <a:schemeClr val="tx1"/>
                </a:solidFill>
              </a:rPr>
              <a:t>15.3.2012</a:t>
            </a:r>
          </a:p>
          <a:p>
            <a:pPr algn="l">
              <a:lnSpc>
                <a:spcPct val="80000"/>
              </a:lnSpc>
            </a:pPr>
            <a:endParaRPr lang="cs-CZ" sz="1800" b="1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Anotace: </a:t>
            </a:r>
            <a:r>
              <a:rPr lang="cs-CZ" sz="1800" smtClean="0">
                <a:solidFill>
                  <a:schemeClr val="tx1"/>
                </a:solidFill>
              </a:rPr>
              <a:t>Učební materiál tvoří cvičební karty, na kterých jsou zobrazeny požadované pohybové úkoly. </a:t>
            </a:r>
            <a:r>
              <a:rPr lang="cs-CZ" sz="1900" smtClean="0">
                <a:solidFill>
                  <a:schemeClr val="tx1"/>
                </a:solidFill>
              </a:rPr>
              <a:t>Učební materiál je určen k vytištění. </a:t>
            </a:r>
            <a:r>
              <a:rPr lang="cs-CZ" sz="1800" smtClean="0">
                <a:solidFill>
                  <a:schemeClr val="tx1"/>
                </a:solidFill>
              </a:rPr>
              <a:t>Cvičební karty slouží jako didaktická pomůcka podporující aktivitu žáků při kolektivní i individuální pohybové aktivitě v rámci hlavní části vyučovací jednotky v tělesné výchově. Pohybové úkoly jsou zaměřeny na rozvoj a upevnění pohybových dovedností žáka s využitím tělocvičného nářadí a náčiní. </a:t>
            </a:r>
          </a:p>
        </p:txBody>
      </p:sp>
      <p:pic>
        <p:nvPicPr>
          <p:cNvPr id="47108" name="Picture 4" descr="OPVK_hor_zakladni_logolink_CB_c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60350"/>
            <a:ext cx="4464050" cy="97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9" name="Picture 5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1368425" cy="48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-4572000" y="3667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468313" y="765175"/>
            <a:ext cx="727233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Základní škola a Střední škola CREDO, o.p.s</a:t>
            </a:r>
            <a:br>
              <a:rPr lang="cs-CZ" sz="1400"/>
            </a:br>
            <a:r>
              <a:rPr lang="cs-CZ" sz="1400"/>
              <a:t>Číslo projektu: CZ.1.07/1.4.00/21.2963</a:t>
            </a:r>
            <a:r>
              <a:rPr lang="cs-CZ" sz="1400">
                <a:solidFill>
                  <a:schemeClr val="tx2"/>
                </a:solidFill>
              </a:rPr>
              <a:t> </a:t>
            </a:r>
            <a:r>
              <a:rPr lang="cs-CZ" sz="1400" b="1"/>
              <a:t/>
            </a:r>
            <a:br>
              <a:rPr lang="cs-CZ" sz="1400" b="1"/>
            </a:br>
            <a:r>
              <a:rPr lang="cs-CZ" b="1"/>
              <a:t/>
            </a:r>
            <a:br>
              <a:rPr lang="cs-CZ" b="1"/>
            </a:br>
            <a:endParaRPr lang="cs-CZ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/>
              <a:t>Metodický pokyn k učebnímu materiálu:</a:t>
            </a:r>
            <a:r>
              <a:rPr lang="cs-CZ" sz="2400" smtClean="0"/>
              <a:t/>
            </a:r>
            <a:br>
              <a:rPr lang="cs-CZ" sz="2400" smtClean="0"/>
            </a:br>
            <a:endParaRPr lang="cs-CZ" sz="2400" smtClean="0"/>
          </a:p>
        </p:txBody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351837" cy="2520950"/>
          </a:xfrm>
        </p:spPr>
        <p:txBody>
          <a:bodyPr/>
          <a:lstStyle/>
          <a:p>
            <a:pPr algn="just">
              <a:buFont typeface="Arial" charset="0"/>
              <a:buNone/>
            </a:pPr>
            <a:r>
              <a:rPr lang="cs-CZ" sz="1800" smtClean="0"/>
              <a:t>Učební materiál tvoří pět cvičebních karet. Každá karta představuje jeden pohybový úkol (stanoviště) v rámci překážkové dráhy. Každá karta obsahuje jednoduchý slovní popis daného pohybového úkolu a je doplněna fotografií, která znázorňuje správné provedení cviku. Rozmístění karet, a tím i posloupností jednotlivých pohybových úkolů, může být nejprve na učiteli. Při dalším použití cvičebních karet si mohou překážkovou dráhu sestavit i samotní žáci. </a:t>
            </a:r>
          </a:p>
          <a:p>
            <a:pPr>
              <a:buFont typeface="Arial" charset="0"/>
              <a:buNone/>
            </a:pPr>
            <a:endParaRPr lang="cs-CZ" sz="1800" b="1" smtClean="0"/>
          </a:p>
          <a:p>
            <a:pPr>
              <a:buFont typeface="Arial" charset="0"/>
              <a:buNone/>
            </a:pPr>
            <a:r>
              <a:rPr lang="cs-CZ" sz="1800" b="1" smtClean="0"/>
              <a:t>Pomůcky:</a:t>
            </a:r>
            <a:r>
              <a:rPr lang="cs-CZ" sz="1800" smtClean="0"/>
              <a:t> variabilní překážky, žíněnka, obruče, žebřiny, lavička, 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468313" y="3716338"/>
            <a:ext cx="777557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b="1">
              <a:latin typeface="Calibri" pitchFamily="34" charset="0"/>
            </a:endParaRPr>
          </a:p>
          <a:p>
            <a:pPr>
              <a:spcBef>
                <a:spcPct val="50000"/>
              </a:spcBef>
            </a:pPr>
            <a:r>
              <a:rPr lang="cs-CZ" b="1">
                <a:latin typeface="Calibri" pitchFamily="34" charset="0"/>
              </a:rPr>
              <a:t>Zdroje: </a:t>
            </a:r>
            <a:r>
              <a:rPr lang="cs-CZ">
                <a:latin typeface="Calibri" pitchFamily="34" charset="0"/>
              </a:rPr>
              <a:t>vlastní tvorba autora</a:t>
            </a:r>
            <a:endParaRPr lang="cs-CZ" b="1">
              <a:latin typeface="Calibri" pitchFamily="34" charset="0"/>
            </a:endParaRPr>
          </a:p>
          <a:p>
            <a:pPr>
              <a:spcBef>
                <a:spcPct val="50000"/>
              </a:spcBef>
            </a:pPr>
            <a:endParaRPr lang="cs-CZ" sz="1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>
          <a:xfrm>
            <a:off x="468313" y="260350"/>
            <a:ext cx="7786687" cy="777875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9966"/>
                </a:solidFill>
              </a:rPr>
              <a:t>NA ŽEBŘINÁCH VYLÉZT A SLÉZT</a:t>
            </a:r>
            <a:r>
              <a:rPr lang="cs-CZ" sz="2400" smtClean="0">
                <a:latin typeface="Arial" charset="0"/>
              </a:rPr>
              <a:t> 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12875"/>
            <a:ext cx="2944813" cy="506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44675"/>
            <a:ext cx="3816350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3" name="Line 7"/>
          <p:cNvSpPr>
            <a:spLocks noChangeShapeType="1"/>
          </p:cNvSpPr>
          <p:nvPr/>
        </p:nvSpPr>
        <p:spPr bwMode="auto">
          <a:xfrm flipV="1">
            <a:off x="4643438" y="2060575"/>
            <a:ext cx="360362" cy="403225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9945" name="Line 9"/>
          <p:cNvSpPr>
            <a:spLocks noChangeShapeType="1"/>
          </p:cNvSpPr>
          <p:nvPr/>
        </p:nvSpPr>
        <p:spPr bwMode="auto">
          <a:xfrm flipH="1">
            <a:off x="7235825" y="1628775"/>
            <a:ext cx="431800" cy="4033838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>
                <a:solidFill>
                  <a:srgbClr val="FF9966"/>
                </a:solidFill>
              </a:rPr>
              <a:t>PŘECHOD PŘES MOLITANOVOU PŘEKÁŽKU</a:t>
            </a:r>
          </a:p>
        </p:txBody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>
          <a:xfrm>
            <a:off x="395288" y="1268413"/>
            <a:ext cx="8748712" cy="4525962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Možnost volby způsobu překonání překážky (přejít, přeběhnout, přelézt)</a:t>
            </a:r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276475"/>
            <a:ext cx="4535488" cy="340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6372225" y="4652963"/>
            <a:ext cx="1008063" cy="4333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5940425" y="5084763"/>
            <a:ext cx="1944688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0967" name="Line 7"/>
          <p:cNvSpPr>
            <a:spLocks noChangeShapeType="1"/>
          </p:cNvSpPr>
          <p:nvPr/>
        </p:nvSpPr>
        <p:spPr bwMode="auto">
          <a:xfrm>
            <a:off x="5435600" y="5589588"/>
            <a:ext cx="2879725" cy="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68" name="Arc 8"/>
          <p:cNvSpPr>
            <a:spLocks/>
          </p:cNvSpPr>
          <p:nvPr/>
        </p:nvSpPr>
        <p:spPr bwMode="auto">
          <a:xfrm rot="13576060" flipV="1">
            <a:off x="5903913" y="3968750"/>
            <a:ext cx="1912937" cy="1985963"/>
          </a:xfrm>
          <a:custGeom>
            <a:avLst/>
            <a:gdLst>
              <a:gd name="G0" fmla="+- 11871 0 0"/>
              <a:gd name="G1" fmla="+- 21600 0 0"/>
              <a:gd name="G2" fmla="+- 21600 0 0"/>
              <a:gd name="T0" fmla="*/ 0 w 33471"/>
              <a:gd name="T1" fmla="*/ 3555 h 34408"/>
              <a:gd name="T2" fmla="*/ 29264 w 33471"/>
              <a:gd name="T3" fmla="*/ 34408 h 34408"/>
              <a:gd name="T4" fmla="*/ 11871 w 33471"/>
              <a:gd name="T5" fmla="*/ 21600 h 344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3471" h="34408" fill="none" extrusionOk="0">
                <a:moveTo>
                  <a:pt x="-1" y="3554"/>
                </a:moveTo>
                <a:cubicBezTo>
                  <a:pt x="3524" y="1235"/>
                  <a:pt x="7651" y="-1"/>
                  <a:pt x="11871" y="0"/>
                </a:cubicBezTo>
                <a:cubicBezTo>
                  <a:pt x="23800" y="0"/>
                  <a:pt x="33471" y="9670"/>
                  <a:pt x="33471" y="21600"/>
                </a:cubicBezTo>
                <a:cubicBezTo>
                  <a:pt x="33471" y="26208"/>
                  <a:pt x="31996" y="30696"/>
                  <a:pt x="29263" y="34407"/>
                </a:cubicBezTo>
              </a:path>
              <a:path w="33471" h="34408" stroke="0" extrusionOk="0">
                <a:moveTo>
                  <a:pt x="-1" y="3554"/>
                </a:moveTo>
                <a:cubicBezTo>
                  <a:pt x="3524" y="1235"/>
                  <a:pt x="7651" y="-1"/>
                  <a:pt x="11871" y="0"/>
                </a:cubicBezTo>
                <a:cubicBezTo>
                  <a:pt x="23800" y="0"/>
                  <a:pt x="33471" y="9670"/>
                  <a:pt x="33471" y="21600"/>
                </a:cubicBezTo>
                <a:cubicBezTo>
                  <a:pt x="33471" y="26208"/>
                  <a:pt x="31996" y="30696"/>
                  <a:pt x="29263" y="34407"/>
                </a:cubicBezTo>
                <a:lnTo>
                  <a:pt x="11871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0969" name="Line 9"/>
          <p:cNvSpPr>
            <a:spLocks noChangeShapeType="1"/>
          </p:cNvSpPr>
          <p:nvPr/>
        </p:nvSpPr>
        <p:spPr bwMode="auto">
          <a:xfrm flipH="1">
            <a:off x="5580063" y="5084763"/>
            <a:ext cx="71437" cy="2889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>
                <a:solidFill>
                  <a:srgbClr val="FF9966"/>
                </a:solidFill>
              </a:rPr>
              <a:t>CHŮZE PO LAVIČCE</a:t>
            </a:r>
            <a:endParaRPr lang="cs-CZ" sz="2400" smtClean="0">
              <a:solidFill>
                <a:srgbClr val="FF9966"/>
              </a:solidFill>
            </a:endParaRPr>
          </a:p>
        </p:txBody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>
          <a:xfrm>
            <a:off x="395288" y="1196975"/>
            <a:ext cx="8229600" cy="4525963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Můžeme zvolit chůzi po užší části lavičky – CHŮZE PO KLADINĚ</a:t>
            </a:r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73238"/>
            <a:ext cx="2581275" cy="458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9" name="AutoShape 5"/>
          <p:cNvSpPr>
            <a:spLocks noChangeArrowheads="1"/>
          </p:cNvSpPr>
          <p:nvPr/>
        </p:nvSpPr>
        <p:spPr bwMode="auto">
          <a:xfrm rot="6009582">
            <a:off x="5274469" y="2707482"/>
            <a:ext cx="795337" cy="3816350"/>
          </a:xfrm>
          <a:prstGeom prst="can">
            <a:avLst>
              <a:gd name="adj" fmla="val 119960"/>
            </a:avLst>
          </a:prstGeom>
          <a:solidFill>
            <a:srgbClr val="9966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990" name="Line 6"/>
          <p:cNvSpPr>
            <a:spLocks noChangeShapeType="1"/>
          </p:cNvSpPr>
          <p:nvPr/>
        </p:nvSpPr>
        <p:spPr bwMode="auto">
          <a:xfrm>
            <a:off x="4067175" y="3357563"/>
            <a:ext cx="3600450" cy="6477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991" name="Oval 7"/>
          <p:cNvSpPr>
            <a:spLocks noChangeArrowheads="1"/>
          </p:cNvSpPr>
          <p:nvPr/>
        </p:nvSpPr>
        <p:spPr bwMode="auto">
          <a:xfrm>
            <a:off x="1619250" y="2349500"/>
            <a:ext cx="360363" cy="360363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9966"/>
                </a:solidFill>
              </a:rPr>
              <a:t>TRAMPOLÍNA</a:t>
            </a:r>
            <a:endParaRPr lang="cs-CZ" sz="2400" smtClean="0">
              <a:solidFill>
                <a:srgbClr val="FF9966"/>
              </a:solidFill>
            </a:endParaRPr>
          </a:p>
        </p:txBody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Možnost zvolit počet výskoků</a:t>
            </a: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916113"/>
            <a:ext cx="2584450" cy="435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933825"/>
            <a:ext cx="25908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4" name="Line 6"/>
          <p:cNvSpPr>
            <a:spLocks noChangeShapeType="1"/>
          </p:cNvSpPr>
          <p:nvPr/>
        </p:nvSpPr>
        <p:spPr bwMode="auto">
          <a:xfrm flipV="1">
            <a:off x="5724525" y="2205038"/>
            <a:ext cx="0" cy="22320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3015" name="Line 7"/>
          <p:cNvSpPr>
            <a:spLocks noChangeShapeType="1"/>
          </p:cNvSpPr>
          <p:nvPr/>
        </p:nvSpPr>
        <p:spPr bwMode="auto">
          <a:xfrm>
            <a:off x="6372225" y="1773238"/>
            <a:ext cx="0" cy="22320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3016" name="Oval 8"/>
          <p:cNvSpPr>
            <a:spLocks noChangeArrowheads="1"/>
          </p:cNvSpPr>
          <p:nvPr/>
        </p:nvSpPr>
        <p:spPr bwMode="auto">
          <a:xfrm>
            <a:off x="1835150" y="2133600"/>
            <a:ext cx="360363" cy="360363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>
                <a:solidFill>
                  <a:srgbClr val="FF9966"/>
                </a:solidFill>
              </a:rPr>
              <a:t>PŘEROČENÍ, PŘESKOČENÍ PŘEKÁŽEK</a:t>
            </a:r>
            <a:r>
              <a:rPr lang="cs-CZ" sz="2400" b="1" smtClean="0"/>
              <a:t> 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Překážku můžeme překročit nebo i přeskočit</a:t>
            </a:r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844675"/>
            <a:ext cx="3016250" cy="460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789363"/>
            <a:ext cx="2187575" cy="218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8" name="Arc 6"/>
          <p:cNvSpPr>
            <a:spLocks/>
          </p:cNvSpPr>
          <p:nvPr/>
        </p:nvSpPr>
        <p:spPr bwMode="auto">
          <a:xfrm rot="13576060" flipV="1">
            <a:off x="5781675" y="3587751"/>
            <a:ext cx="1912937" cy="2316162"/>
          </a:xfrm>
          <a:custGeom>
            <a:avLst/>
            <a:gdLst>
              <a:gd name="G0" fmla="+- 11871 0 0"/>
              <a:gd name="G1" fmla="+- 21600 0 0"/>
              <a:gd name="G2" fmla="+- 21600 0 0"/>
              <a:gd name="T0" fmla="*/ 0 w 33471"/>
              <a:gd name="T1" fmla="*/ 3555 h 40140"/>
              <a:gd name="T2" fmla="*/ 22954 w 33471"/>
              <a:gd name="T3" fmla="*/ 40140 h 40140"/>
              <a:gd name="T4" fmla="*/ 11871 w 33471"/>
              <a:gd name="T5" fmla="*/ 21600 h 40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3471" h="40140" fill="none" extrusionOk="0">
                <a:moveTo>
                  <a:pt x="-1" y="3554"/>
                </a:moveTo>
                <a:cubicBezTo>
                  <a:pt x="3524" y="1235"/>
                  <a:pt x="7651" y="-1"/>
                  <a:pt x="11871" y="0"/>
                </a:cubicBezTo>
                <a:cubicBezTo>
                  <a:pt x="23800" y="0"/>
                  <a:pt x="33471" y="9670"/>
                  <a:pt x="33471" y="21600"/>
                </a:cubicBezTo>
                <a:cubicBezTo>
                  <a:pt x="33471" y="29199"/>
                  <a:pt x="29477" y="36240"/>
                  <a:pt x="22953" y="40139"/>
                </a:cubicBezTo>
              </a:path>
              <a:path w="33471" h="40140" stroke="0" extrusionOk="0">
                <a:moveTo>
                  <a:pt x="-1" y="3554"/>
                </a:moveTo>
                <a:cubicBezTo>
                  <a:pt x="3524" y="1235"/>
                  <a:pt x="7651" y="-1"/>
                  <a:pt x="11871" y="0"/>
                </a:cubicBezTo>
                <a:cubicBezTo>
                  <a:pt x="23800" y="0"/>
                  <a:pt x="33471" y="9670"/>
                  <a:pt x="33471" y="21600"/>
                </a:cubicBezTo>
                <a:cubicBezTo>
                  <a:pt x="33471" y="29199"/>
                  <a:pt x="29477" y="36240"/>
                  <a:pt x="22953" y="40139"/>
                </a:cubicBezTo>
                <a:lnTo>
                  <a:pt x="11871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4039" name="Line 7"/>
          <p:cNvSpPr>
            <a:spLocks noChangeShapeType="1"/>
          </p:cNvSpPr>
          <p:nvPr/>
        </p:nvSpPr>
        <p:spPr bwMode="auto">
          <a:xfrm>
            <a:off x="8088313" y="4737100"/>
            <a:ext cx="71437" cy="4333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4040" name="Oval 8"/>
          <p:cNvSpPr>
            <a:spLocks noChangeArrowheads="1"/>
          </p:cNvSpPr>
          <p:nvPr/>
        </p:nvSpPr>
        <p:spPr bwMode="auto">
          <a:xfrm>
            <a:off x="2195513" y="2492375"/>
            <a:ext cx="287337" cy="287338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190</TotalTime>
  <Words>174</Words>
  <Application>Microsoft Office PowerPoint</Application>
  <PresentationFormat>Předvádění na obrazovce (4:3)</PresentationFormat>
  <Paragraphs>28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Calibri</vt:lpstr>
      <vt:lpstr>DUM-PPT-šablona</vt:lpstr>
      <vt:lpstr>Kondiční cvičení v tělocvičně Překážková dráha  </vt:lpstr>
      <vt:lpstr>Metodický pokyn k učebnímu materiálu: </vt:lpstr>
      <vt:lpstr>NA ŽEBŘINÁCH VYLÉZT A SLÉZT </vt:lpstr>
      <vt:lpstr>PŘECHOD PŘES MOLITANOVOU PŘEKÁŽKU</vt:lpstr>
      <vt:lpstr>CHŮZE PO LAVIČCE</vt:lpstr>
      <vt:lpstr>TRAMPOLÍNA</vt:lpstr>
      <vt:lpstr>PŘEROČENÍ, PŘESKOČENÍ PŘEKÁŽEK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Jakl Petr</cp:lastModifiedBy>
  <cp:revision>19</cp:revision>
  <dcterms:created xsi:type="dcterms:W3CDTF">2010-10-19T08:27:42Z</dcterms:created>
  <dcterms:modified xsi:type="dcterms:W3CDTF">2012-10-01T06:03:06Z</dcterms:modified>
</cp:coreProperties>
</file>