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7102475" cy="102330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3300"/>
    <a:srgbClr val="CC6600"/>
    <a:srgbClr val="FF5050"/>
    <a:srgbClr val="33CC33"/>
    <a:srgbClr val="66FF66"/>
    <a:srgbClr val="99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5" autoAdjust="0"/>
    <p:restoredTop sz="94621" autoAdjust="0"/>
  </p:normalViewPr>
  <p:slideViewPr>
    <p:cSldViewPr>
      <p:cViewPr varScale="1">
        <p:scale>
          <a:sx n="44" d="100"/>
          <a:sy n="44" d="100"/>
        </p:scale>
        <p:origin x="-108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8163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defTabSz="990600" eaLnBrk="0" hangingPunct="0">
              <a:defRPr sz="1300"/>
            </a:lvl1pPr>
          </a:lstStyle>
          <a:p>
            <a:endParaRPr lang="cs-CZ"/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022725" y="0"/>
            <a:ext cx="3078163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algn="r" defTabSz="990600" eaLnBrk="0" hangingPunct="0">
              <a:defRPr sz="1300"/>
            </a:lvl1pPr>
          </a:lstStyle>
          <a:p>
            <a:fld id="{C7B09DD7-2AF9-40A5-8046-183990389E64}" type="datetimeFigureOut">
              <a:rPr lang="cs-CZ"/>
              <a:pPr/>
              <a:t>1.10.2012</a:t>
            </a:fld>
            <a:endParaRPr lang="cs-CZ"/>
          </a:p>
        </p:txBody>
      </p:sp>
      <p:sp>
        <p:nvSpPr>
          <p:cNvPr id="4915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720263"/>
            <a:ext cx="3078163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defTabSz="990600" eaLnBrk="0" hangingPunct="0">
              <a:defRPr sz="1300"/>
            </a:lvl1pPr>
          </a:lstStyle>
          <a:p>
            <a:endParaRPr lang="cs-CZ"/>
          </a:p>
        </p:txBody>
      </p:sp>
      <p:sp>
        <p:nvSpPr>
          <p:cNvPr id="4915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022725" y="9720263"/>
            <a:ext cx="3078163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algn="r" defTabSz="990600" eaLnBrk="0" hangingPunct="0">
              <a:defRPr sz="1300"/>
            </a:lvl1pPr>
          </a:lstStyle>
          <a:p>
            <a:fld id="{DC231BE8-C636-4BFF-B2F2-4E72B4F57F4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25363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 bwMode="auto">
          <a:xfrm>
            <a:off x="0" y="0"/>
            <a:ext cx="3078163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defTabSz="990600">
              <a:defRPr sz="13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 bwMode="auto">
          <a:xfrm>
            <a:off x="4022725" y="0"/>
            <a:ext cx="3078163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algn="r" defTabSz="990600">
              <a:defRPr sz="1300">
                <a:latin typeface="Calibri" pitchFamily="34" charset="0"/>
              </a:defRPr>
            </a:lvl1pPr>
          </a:lstStyle>
          <a:p>
            <a:fld id="{33ADBA4A-136C-44B7-9AF2-75AD15067F15}" type="datetimeFigureOut">
              <a:rPr lang="cs-CZ"/>
              <a:pPr/>
              <a:t>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6763"/>
            <a:ext cx="5118100" cy="3838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 bwMode="auto">
          <a:xfrm>
            <a:off x="709613" y="4860925"/>
            <a:ext cx="5683250" cy="4605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 bwMode="auto">
          <a:xfrm>
            <a:off x="0" y="9720263"/>
            <a:ext cx="3078163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defTabSz="990600">
              <a:defRPr sz="13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 bwMode="auto">
          <a:xfrm>
            <a:off x="4022725" y="9720263"/>
            <a:ext cx="3078163" cy="51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algn="r" defTabSz="990600">
              <a:defRPr sz="1300">
                <a:latin typeface="Calibri" pitchFamily="34" charset="0"/>
              </a:defRPr>
            </a:lvl1pPr>
          </a:lstStyle>
          <a:p>
            <a:fld id="{5AE4F409-7A2C-4D0A-A512-26DDA1B02F3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661009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37DBAA-32DE-4599-9CA7-E2E5F15213E8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876F6B-DBD5-4958-BD06-8A9834CD6C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04393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7A791F-EA03-4D67-A4BE-77F8736AA8C0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7FFF17-B881-4D8C-ACE7-B4718F08772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28572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AB2AA2-7BE5-42C2-AED9-29F1368A4089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0B52FE-DAEB-423F-AB8F-FD972A3C6AB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30472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CD4BD5-1D9D-4F41-8C13-D2AB86B9F9FF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0C9B05-2D9C-4C2B-9699-A2549DEE20E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09715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605060-2D3F-480D-8714-8A3737155165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D3F7F-0111-4ABD-99FD-D39AC2A423A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50076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DA316E-CDCD-4881-BCE0-C30F8300C5BA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020B15-4D47-408A-B129-CCA47BA5F14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91846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E8EE43-A87C-48E0-9677-DC9859B6B46F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F6A143-4D7A-49AC-A62F-6F51EC9EABA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484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43F610-0A16-4075-BDA6-322FE30FDB0D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64EF64-8D27-42E7-950A-AEA23F8A447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95781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746C2-3D50-45A9-A303-6B54FB1DC338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9E716F-70F8-43E5-98D2-0437790EB93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3165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E3FF18-C155-40FC-9DFF-65C703A21B8D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DD5967-7948-4D92-AD2E-B20E1469E53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78857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061036-4638-490D-8D20-DC617D7A3EE6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3774C3-25F7-4AB2-9013-E1681A50B4E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21024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1709F2E-C420-4474-8DB0-BE0F492A50AF}" type="datetime1">
              <a:rPr lang="cs-CZ"/>
              <a:pPr>
                <a:defRPr/>
              </a:pPr>
              <a:t>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D61514E-1D6A-4D47-B5B3-F27A90AB0B3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/>
          </p:cNvSpPr>
          <p:nvPr>
            <p:ph type="ctrTitle"/>
          </p:nvPr>
        </p:nvSpPr>
        <p:spPr>
          <a:xfrm>
            <a:off x="0" y="1628775"/>
            <a:ext cx="8675688" cy="503238"/>
          </a:xfrm>
        </p:spPr>
        <p:txBody>
          <a:bodyPr/>
          <a:lstStyle/>
          <a:p>
            <a:r>
              <a:rPr lang="cs-CZ" sz="2000" b="1" u="sng" smtClean="0">
                <a:latin typeface="Arial" charset="0"/>
              </a:rPr>
              <a:t>Kondiční cvičení na hřišti</a:t>
            </a:r>
            <a:br>
              <a:rPr lang="cs-CZ" sz="2000" b="1" u="sng" smtClean="0">
                <a:latin typeface="Arial" charset="0"/>
              </a:rPr>
            </a:br>
            <a:r>
              <a:rPr lang="cs-CZ" sz="2000" b="1" u="sng" smtClean="0">
                <a:latin typeface="Arial" charset="0"/>
              </a:rPr>
              <a:t>Překážková dráha pro žáky na vozíku</a:t>
            </a:r>
            <a:r>
              <a:rPr lang="cs-CZ" sz="2800" b="1" u="sng" smtClean="0"/>
              <a:t/>
            </a:r>
            <a:br>
              <a:rPr lang="cs-CZ" sz="2800" b="1" u="sng" smtClean="0"/>
            </a:br>
            <a:endParaRPr lang="cs-CZ" sz="2800" b="1" u="sng" smtClean="0"/>
          </a:p>
        </p:txBody>
      </p:sp>
      <p:sp>
        <p:nvSpPr>
          <p:cNvPr id="47107" name="Rectangle 3"/>
          <p:cNvSpPr>
            <a:spLocks noGrp="1"/>
          </p:cNvSpPr>
          <p:nvPr>
            <p:ph type="subTitle" idx="1"/>
          </p:nvPr>
        </p:nvSpPr>
        <p:spPr>
          <a:xfrm>
            <a:off x="395288" y="2060575"/>
            <a:ext cx="8353425" cy="4464050"/>
          </a:xfrm>
        </p:spPr>
        <p:txBody>
          <a:bodyPr/>
          <a:lstStyle/>
          <a:p>
            <a:pPr algn="l">
              <a:lnSpc>
                <a:spcPct val="80000"/>
              </a:lnSpc>
            </a:pPr>
            <a:r>
              <a:rPr lang="cs-CZ" sz="1800" smtClean="0">
                <a:solidFill>
                  <a:schemeClr val="tx1"/>
                </a:solidFill>
              </a:rPr>
              <a:t>Výukový materiál č.: VY_INOVACE_32_74_kondiční cvičení na hřišti_překážková dráha pro žáky na vozíku</a:t>
            </a:r>
          </a:p>
          <a:p>
            <a:pPr algn="l">
              <a:lnSpc>
                <a:spcPct val="80000"/>
              </a:lnSpc>
            </a:pPr>
            <a:r>
              <a:rPr lang="cs-CZ" sz="1800" smtClean="0">
                <a:solidFill>
                  <a:schemeClr val="tx1"/>
                </a:solidFill>
              </a:rPr>
              <a:t>Vypracovala: Mgr. Miroslava Spurná</a:t>
            </a:r>
          </a:p>
          <a:p>
            <a:pPr algn="l">
              <a:lnSpc>
                <a:spcPct val="80000"/>
              </a:lnSpc>
            </a:pPr>
            <a:endParaRPr lang="cs-CZ" sz="1800" smtClean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800" smtClean="0">
                <a:solidFill>
                  <a:schemeClr val="tx1"/>
                </a:solidFill>
              </a:rPr>
              <a:t>Určeno pro 7. ročník, ZŠ speciální</a:t>
            </a:r>
          </a:p>
          <a:p>
            <a:pPr algn="l">
              <a:lnSpc>
                <a:spcPct val="80000"/>
              </a:lnSpc>
            </a:pPr>
            <a:r>
              <a:rPr lang="cs-CZ" sz="1800" b="1" smtClean="0">
                <a:solidFill>
                  <a:schemeClr val="tx1"/>
                </a:solidFill>
              </a:rPr>
              <a:t>Vzdělávací oblast: </a:t>
            </a:r>
            <a:r>
              <a:rPr lang="cs-CZ" sz="1800" smtClean="0">
                <a:solidFill>
                  <a:schemeClr val="tx1"/>
                </a:solidFill>
              </a:rPr>
              <a:t>Člověk a zdraví </a:t>
            </a:r>
          </a:p>
          <a:p>
            <a:pPr algn="l">
              <a:lnSpc>
                <a:spcPct val="80000"/>
              </a:lnSpc>
            </a:pPr>
            <a:r>
              <a:rPr lang="cs-CZ" sz="1800" b="1" smtClean="0">
                <a:solidFill>
                  <a:schemeClr val="tx1"/>
                </a:solidFill>
              </a:rPr>
              <a:t>Vzdělávací obor: </a:t>
            </a:r>
            <a:r>
              <a:rPr lang="cs-CZ" sz="1800" smtClean="0">
                <a:solidFill>
                  <a:schemeClr val="tx1"/>
                </a:solidFill>
              </a:rPr>
              <a:t>Tělesná výchova</a:t>
            </a:r>
          </a:p>
          <a:p>
            <a:pPr algn="l">
              <a:lnSpc>
                <a:spcPct val="80000"/>
              </a:lnSpc>
            </a:pPr>
            <a:r>
              <a:rPr lang="cs-CZ" sz="1800" b="1" smtClean="0">
                <a:solidFill>
                  <a:schemeClr val="tx1"/>
                </a:solidFill>
              </a:rPr>
              <a:t>Tématický okruh: </a:t>
            </a:r>
            <a:r>
              <a:rPr lang="cs-CZ" sz="1800" smtClean="0">
                <a:solidFill>
                  <a:schemeClr val="tx1"/>
                </a:solidFill>
              </a:rPr>
              <a:t>Činnosti ovlivňující zdraví</a:t>
            </a:r>
          </a:p>
          <a:p>
            <a:pPr algn="l">
              <a:lnSpc>
                <a:spcPct val="80000"/>
              </a:lnSpc>
            </a:pPr>
            <a:r>
              <a:rPr lang="cs-CZ" sz="1800" b="1" smtClean="0">
                <a:solidFill>
                  <a:schemeClr val="tx1"/>
                </a:solidFill>
              </a:rPr>
              <a:t>Vytvořeno dne: </a:t>
            </a:r>
            <a:r>
              <a:rPr lang="cs-CZ" sz="1800" smtClean="0">
                <a:solidFill>
                  <a:schemeClr val="tx1"/>
                </a:solidFill>
              </a:rPr>
              <a:t>28.12.2012</a:t>
            </a:r>
          </a:p>
          <a:p>
            <a:pPr algn="l">
              <a:lnSpc>
                <a:spcPct val="80000"/>
              </a:lnSpc>
            </a:pPr>
            <a:r>
              <a:rPr lang="cs-CZ" sz="1800" b="1" smtClean="0">
                <a:solidFill>
                  <a:schemeClr val="tx1"/>
                </a:solidFill>
              </a:rPr>
              <a:t>Odpilotováno dne: </a:t>
            </a:r>
            <a:r>
              <a:rPr lang="cs-CZ" sz="1800" smtClean="0">
                <a:solidFill>
                  <a:schemeClr val="tx1"/>
                </a:solidFill>
              </a:rPr>
              <a:t>22.3.2012</a:t>
            </a:r>
          </a:p>
          <a:p>
            <a:pPr algn="l">
              <a:lnSpc>
                <a:spcPct val="80000"/>
              </a:lnSpc>
            </a:pPr>
            <a:endParaRPr lang="cs-CZ" sz="1800" b="1" smtClean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800" b="1" smtClean="0">
                <a:solidFill>
                  <a:schemeClr val="tx1"/>
                </a:solidFill>
              </a:rPr>
              <a:t>Anotace: </a:t>
            </a:r>
            <a:r>
              <a:rPr lang="cs-CZ" sz="1800" smtClean="0">
                <a:solidFill>
                  <a:schemeClr val="tx1"/>
                </a:solidFill>
              </a:rPr>
              <a:t>Učební materiál tvoří cvičební karty, na kterých jsou zobrazeny požadované pohybové úkoly. Učební materiál je určen k vytištění. Cvičební karty slouží jako didaktická pomůcka podporující aktivitu žáků při kolektivní i individuální pohybové aktivitě v rámci hlavní části vyučovací jednotky v tělesné výchově. Pohybové úkoly jsou zaměřeny na rozvoj a upevnění pohybových dovedností žáka s využitím tělocvičného nářadí a náčiní. </a:t>
            </a:r>
          </a:p>
        </p:txBody>
      </p:sp>
      <p:pic>
        <p:nvPicPr>
          <p:cNvPr id="47108" name="Picture 4" descr="OPVK_hor_zakladni_logolink_CB_cz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538" y="260350"/>
            <a:ext cx="4464050" cy="973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109" name="Picture 5" descr="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260350"/>
            <a:ext cx="1368425" cy="487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7110" name="Rectangle 6"/>
          <p:cNvSpPr>
            <a:spLocks noChangeArrowheads="1"/>
          </p:cNvSpPr>
          <p:nvPr/>
        </p:nvSpPr>
        <p:spPr bwMode="auto">
          <a:xfrm>
            <a:off x="-4572000" y="366713"/>
            <a:ext cx="1841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47111" name="Text Box 7"/>
          <p:cNvSpPr txBox="1">
            <a:spLocks noChangeArrowheads="1"/>
          </p:cNvSpPr>
          <p:nvPr/>
        </p:nvSpPr>
        <p:spPr bwMode="auto">
          <a:xfrm>
            <a:off x="468313" y="765175"/>
            <a:ext cx="7272337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/>
              <a:t>Základní škola a Střední škola CREDO, o.p.s</a:t>
            </a:r>
            <a:br>
              <a:rPr lang="cs-CZ" sz="1400"/>
            </a:br>
            <a:r>
              <a:rPr lang="cs-CZ" sz="1400"/>
              <a:t>Číslo projektu: CZ.1.07/1.4.00/21.2963</a:t>
            </a:r>
            <a:r>
              <a:rPr lang="cs-CZ" sz="1400">
                <a:solidFill>
                  <a:schemeClr val="tx2"/>
                </a:solidFill>
              </a:rPr>
              <a:t> </a:t>
            </a:r>
            <a:r>
              <a:rPr lang="cs-CZ" sz="1400" b="1"/>
              <a:t/>
            </a:r>
            <a:br>
              <a:rPr lang="cs-CZ" sz="1400" b="1"/>
            </a:br>
            <a:r>
              <a:rPr lang="cs-CZ" b="1"/>
              <a:t/>
            </a:r>
            <a:br>
              <a:rPr lang="cs-CZ" b="1"/>
            </a:br>
            <a:endParaRPr lang="cs-CZ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b="1" smtClean="0"/>
              <a:t>Metodický pokyn k učebnímu materiálu:</a:t>
            </a:r>
            <a:r>
              <a:rPr lang="cs-CZ" sz="2400" smtClean="0"/>
              <a:t/>
            </a:r>
            <a:br>
              <a:rPr lang="cs-CZ" sz="2400" smtClean="0"/>
            </a:br>
            <a:endParaRPr lang="cs-CZ" sz="2400" smtClean="0"/>
          </a:p>
        </p:txBody>
      </p:sp>
      <p:sp>
        <p:nvSpPr>
          <p:cNvPr id="48131" name="Rectangle 3"/>
          <p:cNvSpPr>
            <a:spLocks noGrp="1"/>
          </p:cNvSpPr>
          <p:nvPr>
            <p:ph type="body" idx="1"/>
          </p:nvPr>
        </p:nvSpPr>
        <p:spPr>
          <a:xfrm>
            <a:off x="468313" y="1268413"/>
            <a:ext cx="8351837" cy="2520950"/>
          </a:xfrm>
        </p:spPr>
        <p:txBody>
          <a:bodyPr/>
          <a:lstStyle/>
          <a:p>
            <a:pPr algn="just">
              <a:buFont typeface="Arial" charset="0"/>
              <a:buNone/>
            </a:pPr>
            <a:r>
              <a:rPr lang="cs-CZ" sz="1800" smtClean="0"/>
              <a:t>Učební materiál tvoří pět cvičebních karet. Každá karta představuje jeden pohybový úkol (stanoviště) v rámci překážkové dráhy. Každá karta obsahuje jednoduchý slovní popis daného pohybového úkolu a je doplněna fotografií, která znázorňuje správné provedení cviku. Rozmístění karet, a tím i posloupností jednotlivých pohybových úkolů, může být nejprve na učiteli. Při dalším použití cvičebních karet si mohou překážkovou dráhu sestavit i samotní žáci. </a:t>
            </a:r>
          </a:p>
          <a:p>
            <a:pPr>
              <a:buFont typeface="Arial" charset="0"/>
              <a:buNone/>
            </a:pPr>
            <a:endParaRPr lang="cs-CZ" sz="1800" b="1" smtClean="0"/>
          </a:p>
          <a:p>
            <a:pPr>
              <a:buFont typeface="Arial" charset="0"/>
              <a:buNone/>
            </a:pPr>
            <a:r>
              <a:rPr lang="cs-CZ" sz="1800" b="1" smtClean="0"/>
              <a:t>Pomůcky:</a:t>
            </a:r>
            <a:r>
              <a:rPr lang="cs-CZ" sz="1800" smtClean="0"/>
              <a:t> kužely, míč, libovolná překážka, lano, křída</a:t>
            </a:r>
          </a:p>
        </p:txBody>
      </p:sp>
      <p:sp>
        <p:nvSpPr>
          <p:cNvPr id="48132" name="Text Box 4"/>
          <p:cNvSpPr txBox="1">
            <a:spLocks noChangeArrowheads="1"/>
          </p:cNvSpPr>
          <p:nvPr/>
        </p:nvSpPr>
        <p:spPr bwMode="auto">
          <a:xfrm>
            <a:off x="468313" y="3716338"/>
            <a:ext cx="7775575" cy="1098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 b="1">
              <a:latin typeface="Calibri" pitchFamily="34" charset="0"/>
            </a:endParaRPr>
          </a:p>
          <a:p>
            <a:pPr>
              <a:spcBef>
                <a:spcPct val="50000"/>
              </a:spcBef>
            </a:pPr>
            <a:r>
              <a:rPr lang="cs-CZ" b="1">
                <a:latin typeface="Calibri" pitchFamily="34" charset="0"/>
              </a:rPr>
              <a:t>Zdroje: </a:t>
            </a:r>
            <a:r>
              <a:rPr lang="cs-CZ">
                <a:latin typeface="Calibri" pitchFamily="34" charset="0"/>
              </a:rPr>
              <a:t>vlastní tvorba autora</a:t>
            </a:r>
            <a:endParaRPr lang="cs-CZ" b="1">
              <a:latin typeface="Calibri" pitchFamily="34" charset="0"/>
            </a:endParaRPr>
          </a:p>
          <a:p>
            <a:pPr>
              <a:spcBef>
                <a:spcPct val="50000"/>
              </a:spcBef>
            </a:pPr>
            <a:endParaRPr lang="cs-CZ" sz="140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/>
          </p:cNvSpPr>
          <p:nvPr>
            <p:ph type="title"/>
          </p:nvPr>
        </p:nvSpPr>
        <p:spPr>
          <a:xfrm>
            <a:off x="468313" y="260350"/>
            <a:ext cx="7786687" cy="777875"/>
          </a:xfrm>
        </p:spPr>
        <p:txBody>
          <a:bodyPr/>
          <a:lstStyle/>
          <a:p>
            <a:pPr algn="l"/>
            <a:r>
              <a:rPr lang="cs-CZ" sz="2400" b="1" smtClean="0">
                <a:solidFill>
                  <a:srgbClr val="FF9966"/>
                </a:solidFill>
              </a:rPr>
              <a:t>JÍZDA VE SLALOMU</a:t>
            </a:r>
            <a:r>
              <a:rPr lang="cs-CZ" sz="2400" smtClean="0">
                <a:latin typeface="Arial" charset="0"/>
              </a:rPr>
              <a:t> </a:t>
            </a:r>
          </a:p>
        </p:txBody>
      </p:sp>
      <p:sp>
        <p:nvSpPr>
          <p:cNvPr id="39939" name="Rectangle 3"/>
          <p:cNvSpPr>
            <a:spLocks noGrp="1"/>
          </p:cNvSpPr>
          <p:nvPr>
            <p:ph type="body" idx="1"/>
          </p:nvPr>
        </p:nvSpPr>
        <p:spPr>
          <a:xfrm>
            <a:off x="395288" y="1196975"/>
            <a:ext cx="8229600" cy="4525963"/>
          </a:xfrm>
        </p:spPr>
        <p:txBody>
          <a:bodyPr/>
          <a:lstStyle/>
          <a:p>
            <a:r>
              <a:rPr lang="cs-CZ" sz="2000" smtClean="0">
                <a:latin typeface="Arial" charset="0"/>
              </a:rPr>
              <a:t>Slalomová dráha mezi kužely </a:t>
            </a:r>
          </a:p>
          <a:p>
            <a:r>
              <a:rPr lang="cs-CZ" sz="2000" smtClean="0">
                <a:latin typeface="Arial" charset="0"/>
              </a:rPr>
              <a:t>Možnost zvolit variantu jízdy čelem vpřed či jízdy pozadu</a:t>
            </a:r>
          </a:p>
        </p:txBody>
      </p:sp>
      <p:pic>
        <p:nvPicPr>
          <p:cNvPr id="39940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2565400"/>
            <a:ext cx="5111750" cy="3421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9943" name="Freeform 7"/>
          <p:cNvSpPr>
            <a:spLocks/>
          </p:cNvSpPr>
          <p:nvPr/>
        </p:nvSpPr>
        <p:spPr bwMode="auto">
          <a:xfrm>
            <a:off x="6300788" y="2565400"/>
            <a:ext cx="1644650" cy="3671888"/>
          </a:xfrm>
          <a:custGeom>
            <a:avLst/>
            <a:gdLst>
              <a:gd name="T0" fmla="*/ 196 w 1036"/>
              <a:gd name="T1" fmla="*/ 2313 h 2313"/>
              <a:gd name="T2" fmla="*/ 1013 w 1036"/>
              <a:gd name="T3" fmla="*/ 1860 h 2313"/>
              <a:gd name="T4" fmla="*/ 60 w 1036"/>
              <a:gd name="T5" fmla="*/ 1315 h 2313"/>
              <a:gd name="T6" fmla="*/ 922 w 1036"/>
              <a:gd name="T7" fmla="*/ 771 h 2313"/>
              <a:gd name="T8" fmla="*/ 15 w 1036"/>
              <a:gd name="T9" fmla="*/ 272 h 2313"/>
              <a:gd name="T10" fmla="*/ 831 w 1036"/>
              <a:gd name="T11" fmla="*/ 0 h 23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036" h="2313">
                <a:moveTo>
                  <a:pt x="196" y="2313"/>
                </a:moveTo>
                <a:cubicBezTo>
                  <a:pt x="616" y="2169"/>
                  <a:pt x="1036" y="2026"/>
                  <a:pt x="1013" y="1860"/>
                </a:cubicBezTo>
                <a:cubicBezTo>
                  <a:pt x="990" y="1694"/>
                  <a:pt x="75" y="1497"/>
                  <a:pt x="60" y="1315"/>
                </a:cubicBezTo>
                <a:cubicBezTo>
                  <a:pt x="45" y="1133"/>
                  <a:pt x="929" y="945"/>
                  <a:pt x="922" y="771"/>
                </a:cubicBezTo>
                <a:cubicBezTo>
                  <a:pt x="915" y="597"/>
                  <a:pt x="30" y="400"/>
                  <a:pt x="15" y="272"/>
                </a:cubicBezTo>
                <a:cubicBezTo>
                  <a:pt x="0" y="144"/>
                  <a:pt x="415" y="72"/>
                  <a:pt x="831" y="0"/>
                </a:cubicBezTo>
              </a:path>
            </a:pathLst>
          </a:custGeom>
          <a:noFill/>
          <a:ln w="28575" cmpd="sng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9944" name="Line 8"/>
          <p:cNvSpPr>
            <a:spLocks noChangeShapeType="1"/>
          </p:cNvSpPr>
          <p:nvPr/>
        </p:nvSpPr>
        <p:spPr bwMode="auto">
          <a:xfrm flipV="1">
            <a:off x="7451725" y="2519363"/>
            <a:ext cx="431800" cy="71437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9945" name="AutoShape 9"/>
          <p:cNvSpPr>
            <a:spLocks noChangeArrowheads="1"/>
          </p:cNvSpPr>
          <p:nvPr/>
        </p:nvSpPr>
        <p:spPr bwMode="auto">
          <a:xfrm>
            <a:off x="7308850" y="2924175"/>
            <a:ext cx="431800" cy="360363"/>
          </a:xfrm>
          <a:prstGeom prst="triangle">
            <a:avLst>
              <a:gd name="adj" fmla="val 50000"/>
            </a:avLst>
          </a:prstGeom>
          <a:solidFill>
            <a:srgbClr val="FF505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9946" name="AutoShape 10"/>
          <p:cNvSpPr>
            <a:spLocks noChangeArrowheads="1"/>
          </p:cNvSpPr>
          <p:nvPr/>
        </p:nvSpPr>
        <p:spPr bwMode="auto">
          <a:xfrm>
            <a:off x="6300788" y="3644900"/>
            <a:ext cx="431800" cy="360363"/>
          </a:xfrm>
          <a:prstGeom prst="triangle">
            <a:avLst>
              <a:gd name="adj" fmla="val 50000"/>
            </a:avLst>
          </a:prstGeom>
          <a:solidFill>
            <a:srgbClr val="FF505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9947" name="AutoShape 11"/>
          <p:cNvSpPr>
            <a:spLocks noChangeArrowheads="1"/>
          </p:cNvSpPr>
          <p:nvPr/>
        </p:nvSpPr>
        <p:spPr bwMode="auto">
          <a:xfrm>
            <a:off x="7235825" y="4508500"/>
            <a:ext cx="431800" cy="360363"/>
          </a:xfrm>
          <a:prstGeom prst="triangle">
            <a:avLst>
              <a:gd name="adj" fmla="val 50000"/>
            </a:avLst>
          </a:prstGeom>
          <a:solidFill>
            <a:srgbClr val="FF505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9948" name="AutoShape 12"/>
          <p:cNvSpPr>
            <a:spLocks noChangeArrowheads="1"/>
          </p:cNvSpPr>
          <p:nvPr/>
        </p:nvSpPr>
        <p:spPr bwMode="auto">
          <a:xfrm>
            <a:off x="6300788" y="5445125"/>
            <a:ext cx="431800" cy="360363"/>
          </a:xfrm>
          <a:prstGeom prst="triangle">
            <a:avLst>
              <a:gd name="adj" fmla="val 50000"/>
            </a:avLst>
          </a:prstGeom>
          <a:solidFill>
            <a:srgbClr val="FF505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9949" name="Oval 13"/>
          <p:cNvSpPr>
            <a:spLocks noChangeArrowheads="1"/>
          </p:cNvSpPr>
          <p:nvPr/>
        </p:nvSpPr>
        <p:spPr bwMode="auto">
          <a:xfrm>
            <a:off x="2987675" y="2924175"/>
            <a:ext cx="360363" cy="288925"/>
          </a:xfrm>
          <a:prstGeom prst="ellipse">
            <a:avLst/>
          </a:prstGeom>
          <a:solidFill>
            <a:srgbClr val="FFFF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b="1" smtClean="0">
                <a:solidFill>
                  <a:srgbClr val="FF9966"/>
                </a:solidFill>
              </a:rPr>
              <a:t>PŘEVOZ MÍČE NA KLÍNĚ</a:t>
            </a:r>
          </a:p>
        </p:txBody>
      </p:sp>
      <p:sp>
        <p:nvSpPr>
          <p:cNvPr id="40964" name="Rectangle 4"/>
          <p:cNvSpPr>
            <a:spLocks noGrp="1"/>
          </p:cNvSpPr>
          <p:nvPr>
            <p:ph type="body" idx="1"/>
          </p:nvPr>
        </p:nvSpPr>
        <p:spPr>
          <a:xfrm>
            <a:off x="468313" y="1341438"/>
            <a:ext cx="8229600" cy="4525962"/>
          </a:xfrm>
        </p:spPr>
        <p:txBody>
          <a:bodyPr/>
          <a:lstStyle/>
          <a:p>
            <a:r>
              <a:rPr lang="cs-CZ" sz="2000" smtClean="0">
                <a:latin typeface="Arial" charset="0"/>
              </a:rPr>
              <a:t>Míč umístěný na klíně převést z jednoho z určeného místa na druhé </a:t>
            </a:r>
          </a:p>
        </p:txBody>
      </p:sp>
      <p:pic>
        <p:nvPicPr>
          <p:cNvPr id="40965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1989138"/>
            <a:ext cx="3227387" cy="4394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67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063" y="3573463"/>
            <a:ext cx="1152525" cy="115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0968" name="Text Box 8"/>
          <p:cNvSpPr txBox="1">
            <a:spLocks noChangeArrowheads="1"/>
          </p:cNvSpPr>
          <p:nvPr/>
        </p:nvSpPr>
        <p:spPr bwMode="auto">
          <a:xfrm>
            <a:off x="5508625" y="2133600"/>
            <a:ext cx="1439863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 </a:t>
            </a:r>
            <a:r>
              <a:rPr lang="cs-CZ" b="1"/>
              <a:t>START</a:t>
            </a:r>
          </a:p>
        </p:txBody>
      </p:sp>
      <p:sp>
        <p:nvSpPr>
          <p:cNvPr id="40969" name="Rectangle 9"/>
          <p:cNvSpPr>
            <a:spLocks noChangeArrowheads="1"/>
          </p:cNvSpPr>
          <p:nvPr/>
        </p:nvSpPr>
        <p:spPr bwMode="auto">
          <a:xfrm>
            <a:off x="5724525" y="5876925"/>
            <a:ext cx="6794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  CÍL</a:t>
            </a:r>
          </a:p>
        </p:txBody>
      </p:sp>
      <p:sp>
        <p:nvSpPr>
          <p:cNvPr id="40971" name="Line 11"/>
          <p:cNvSpPr>
            <a:spLocks noChangeShapeType="1"/>
          </p:cNvSpPr>
          <p:nvPr/>
        </p:nvSpPr>
        <p:spPr bwMode="auto">
          <a:xfrm>
            <a:off x="6011863" y="2565400"/>
            <a:ext cx="0" cy="1008063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72" name="Line 12"/>
          <p:cNvSpPr>
            <a:spLocks noChangeShapeType="1"/>
          </p:cNvSpPr>
          <p:nvPr/>
        </p:nvSpPr>
        <p:spPr bwMode="auto">
          <a:xfrm>
            <a:off x="6011863" y="4797425"/>
            <a:ext cx="0" cy="1008063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73" name="Oval 13"/>
          <p:cNvSpPr>
            <a:spLocks noChangeArrowheads="1"/>
          </p:cNvSpPr>
          <p:nvPr/>
        </p:nvSpPr>
        <p:spPr bwMode="auto">
          <a:xfrm>
            <a:off x="1979613" y="2565400"/>
            <a:ext cx="360362" cy="360363"/>
          </a:xfrm>
          <a:prstGeom prst="ellipse">
            <a:avLst/>
          </a:prstGeom>
          <a:solidFill>
            <a:srgbClr val="FFFF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b="1" smtClean="0">
                <a:solidFill>
                  <a:srgbClr val="FF9966"/>
                </a:solidFill>
              </a:rPr>
              <a:t>PŘEKONÁNÍ NEROVNOSTÍ</a:t>
            </a:r>
            <a:r>
              <a:rPr lang="cs-CZ" sz="2400" b="1" smtClean="0"/>
              <a:t> </a:t>
            </a:r>
            <a:endParaRPr lang="cs-CZ" sz="2400" smtClean="0"/>
          </a:p>
        </p:txBody>
      </p:sp>
      <p:sp>
        <p:nvSpPr>
          <p:cNvPr id="41987" name="Rectangle 3"/>
          <p:cNvSpPr>
            <a:spLocks noGrp="1"/>
          </p:cNvSpPr>
          <p:nvPr>
            <p:ph type="body" idx="1"/>
          </p:nvPr>
        </p:nvSpPr>
        <p:spPr>
          <a:xfrm>
            <a:off x="395288" y="1484313"/>
            <a:ext cx="8229600" cy="4525962"/>
          </a:xfrm>
        </p:spPr>
        <p:txBody>
          <a:bodyPr/>
          <a:lstStyle/>
          <a:p>
            <a:r>
              <a:rPr lang="cs-CZ" sz="2000" smtClean="0">
                <a:latin typeface="Arial" charset="0"/>
              </a:rPr>
              <a:t>Přejíždění přes klacek, tyč, deku či jinou překážku</a:t>
            </a:r>
          </a:p>
        </p:txBody>
      </p:sp>
      <p:pic>
        <p:nvPicPr>
          <p:cNvPr id="4198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2276475"/>
            <a:ext cx="4032250" cy="3602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98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65010">
            <a:off x="6156325" y="3935413"/>
            <a:ext cx="1223963" cy="1223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998" name="Freeform 14"/>
          <p:cNvSpPr>
            <a:spLocks/>
          </p:cNvSpPr>
          <p:nvPr/>
        </p:nvSpPr>
        <p:spPr bwMode="auto">
          <a:xfrm>
            <a:off x="5135563" y="3592513"/>
            <a:ext cx="3024187" cy="973137"/>
          </a:xfrm>
          <a:custGeom>
            <a:avLst/>
            <a:gdLst>
              <a:gd name="T0" fmla="*/ 1905 w 1905"/>
              <a:gd name="T1" fmla="*/ 394 h 613"/>
              <a:gd name="T2" fmla="*/ 1542 w 1905"/>
              <a:gd name="T3" fmla="*/ 394 h 613"/>
              <a:gd name="T4" fmla="*/ 1361 w 1905"/>
              <a:gd name="T5" fmla="*/ 76 h 613"/>
              <a:gd name="T6" fmla="*/ 544 w 1905"/>
              <a:gd name="T7" fmla="*/ 76 h 613"/>
              <a:gd name="T8" fmla="*/ 408 w 1905"/>
              <a:gd name="T9" fmla="*/ 530 h 613"/>
              <a:gd name="T10" fmla="*/ 0 w 1905"/>
              <a:gd name="T11" fmla="*/ 575 h 6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905" h="613">
                <a:moveTo>
                  <a:pt x="1905" y="394"/>
                </a:moveTo>
                <a:cubicBezTo>
                  <a:pt x="1769" y="420"/>
                  <a:pt x="1633" y="447"/>
                  <a:pt x="1542" y="394"/>
                </a:cubicBezTo>
                <a:cubicBezTo>
                  <a:pt x="1451" y="341"/>
                  <a:pt x="1527" y="129"/>
                  <a:pt x="1361" y="76"/>
                </a:cubicBezTo>
                <a:cubicBezTo>
                  <a:pt x="1195" y="23"/>
                  <a:pt x="703" y="0"/>
                  <a:pt x="544" y="76"/>
                </a:cubicBezTo>
                <a:cubicBezTo>
                  <a:pt x="385" y="152"/>
                  <a:pt x="499" y="447"/>
                  <a:pt x="408" y="530"/>
                </a:cubicBezTo>
                <a:cubicBezTo>
                  <a:pt x="317" y="613"/>
                  <a:pt x="75" y="568"/>
                  <a:pt x="0" y="575"/>
                </a:cubicBezTo>
              </a:path>
            </a:pathLst>
          </a:custGeom>
          <a:noFill/>
          <a:ln w="38100" cmpd="sng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999" name="Line 15"/>
          <p:cNvSpPr>
            <a:spLocks noChangeShapeType="1"/>
          </p:cNvSpPr>
          <p:nvPr/>
        </p:nvSpPr>
        <p:spPr bwMode="auto">
          <a:xfrm flipH="1">
            <a:off x="4932363" y="4508500"/>
            <a:ext cx="576262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2000" name="Oval 16"/>
          <p:cNvSpPr>
            <a:spLocks noChangeArrowheads="1"/>
          </p:cNvSpPr>
          <p:nvPr/>
        </p:nvSpPr>
        <p:spPr bwMode="auto">
          <a:xfrm>
            <a:off x="2339975" y="2708275"/>
            <a:ext cx="360363" cy="360363"/>
          </a:xfrm>
          <a:prstGeom prst="ellipse">
            <a:avLst/>
          </a:prstGeom>
          <a:solidFill>
            <a:srgbClr val="FFFF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b="1" smtClean="0">
                <a:solidFill>
                  <a:srgbClr val="FF9966"/>
                </a:solidFill>
              </a:rPr>
              <a:t>PŘITAHOVÁNÍ K LANU</a:t>
            </a:r>
            <a:endParaRPr lang="cs-CZ" sz="2400" smtClean="0">
              <a:solidFill>
                <a:srgbClr val="FF9966"/>
              </a:solidFill>
            </a:endParaRPr>
          </a:p>
        </p:txBody>
      </p:sp>
      <p:sp>
        <p:nvSpPr>
          <p:cNvPr id="43011" name="Rectangle 3"/>
          <p:cNvSpPr>
            <a:spLocks noGrp="1"/>
          </p:cNvSpPr>
          <p:nvPr>
            <p:ph type="body" idx="1"/>
          </p:nvPr>
        </p:nvSpPr>
        <p:spPr>
          <a:xfrm>
            <a:off x="468313" y="1268413"/>
            <a:ext cx="8229600" cy="4525962"/>
          </a:xfrm>
        </p:spPr>
        <p:txBody>
          <a:bodyPr/>
          <a:lstStyle/>
          <a:p>
            <a:r>
              <a:rPr lang="cs-CZ" sz="2000" smtClean="0">
                <a:latin typeface="Arial" charset="0"/>
              </a:rPr>
              <a:t>Pomocí napnutého lana se přitahujeme k jeho uvázanému konci</a:t>
            </a:r>
          </a:p>
        </p:txBody>
      </p:sp>
      <p:pic>
        <p:nvPicPr>
          <p:cNvPr id="4301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2276475"/>
            <a:ext cx="4679950" cy="3017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3013" name="Oval 5"/>
          <p:cNvSpPr>
            <a:spLocks noChangeArrowheads="1"/>
          </p:cNvSpPr>
          <p:nvPr/>
        </p:nvSpPr>
        <p:spPr bwMode="auto">
          <a:xfrm>
            <a:off x="4427538" y="3716338"/>
            <a:ext cx="217487" cy="215900"/>
          </a:xfrm>
          <a:prstGeom prst="ellipse">
            <a:avLst/>
          </a:prstGeom>
          <a:solidFill>
            <a:srgbClr val="FFFF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b="1" smtClean="0">
                <a:solidFill>
                  <a:srgbClr val="FF9966"/>
                </a:solidFill>
              </a:rPr>
              <a:t>JÍZDA PO ČÁŘE</a:t>
            </a:r>
          </a:p>
        </p:txBody>
      </p:sp>
      <p:sp>
        <p:nvSpPr>
          <p:cNvPr id="44035" name="Rectangle 3"/>
          <p:cNvSpPr>
            <a:spLocks noGrp="1"/>
          </p:cNvSpPr>
          <p:nvPr>
            <p:ph type="body" idx="1"/>
          </p:nvPr>
        </p:nvSpPr>
        <p:spPr>
          <a:xfrm>
            <a:off x="468313" y="1341438"/>
            <a:ext cx="8229600" cy="4525962"/>
          </a:xfrm>
        </p:spPr>
        <p:txBody>
          <a:bodyPr/>
          <a:lstStyle/>
          <a:p>
            <a:r>
              <a:rPr lang="cs-CZ" sz="2000" smtClean="0">
                <a:latin typeface="Arial" charset="0"/>
              </a:rPr>
              <a:t>Možnost zvolit různě zakřivenou čáru</a:t>
            </a:r>
          </a:p>
        </p:txBody>
      </p:sp>
      <p:pic>
        <p:nvPicPr>
          <p:cNvPr id="4403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2276475"/>
            <a:ext cx="5256212" cy="318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4038" name="Freeform 6"/>
          <p:cNvSpPr>
            <a:spLocks/>
          </p:cNvSpPr>
          <p:nvPr/>
        </p:nvSpPr>
        <p:spPr bwMode="auto">
          <a:xfrm>
            <a:off x="6227763" y="2060575"/>
            <a:ext cx="2135187" cy="3744913"/>
          </a:xfrm>
          <a:custGeom>
            <a:avLst/>
            <a:gdLst>
              <a:gd name="T0" fmla="*/ 1164 w 1345"/>
              <a:gd name="T1" fmla="*/ 2359 h 2359"/>
              <a:gd name="T2" fmla="*/ 1073 w 1345"/>
              <a:gd name="T3" fmla="*/ 2132 h 2359"/>
              <a:gd name="T4" fmla="*/ 665 w 1345"/>
              <a:gd name="T5" fmla="*/ 1678 h 2359"/>
              <a:gd name="T6" fmla="*/ 120 w 1345"/>
              <a:gd name="T7" fmla="*/ 1678 h 2359"/>
              <a:gd name="T8" fmla="*/ 30 w 1345"/>
              <a:gd name="T9" fmla="*/ 2041 h 2359"/>
              <a:gd name="T10" fmla="*/ 302 w 1345"/>
              <a:gd name="T11" fmla="*/ 2314 h 2359"/>
              <a:gd name="T12" fmla="*/ 710 w 1345"/>
              <a:gd name="T13" fmla="*/ 2087 h 2359"/>
              <a:gd name="T14" fmla="*/ 846 w 1345"/>
              <a:gd name="T15" fmla="*/ 1769 h 2359"/>
              <a:gd name="T16" fmla="*/ 846 w 1345"/>
              <a:gd name="T17" fmla="*/ 1406 h 2359"/>
              <a:gd name="T18" fmla="*/ 574 w 1345"/>
              <a:gd name="T19" fmla="*/ 1180 h 2359"/>
              <a:gd name="T20" fmla="*/ 347 w 1345"/>
              <a:gd name="T21" fmla="*/ 1134 h 2359"/>
              <a:gd name="T22" fmla="*/ 166 w 1345"/>
              <a:gd name="T23" fmla="*/ 998 h 2359"/>
              <a:gd name="T24" fmla="*/ 120 w 1345"/>
              <a:gd name="T25" fmla="*/ 953 h 2359"/>
              <a:gd name="T26" fmla="*/ 166 w 1345"/>
              <a:gd name="T27" fmla="*/ 817 h 2359"/>
              <a:gd name="T28" fmla="*/ 256 w 1345"/>
              <a:gd name="T29" fmla="*/ 726 h 2359"/>
              <a:gd name="T30" fmla="*/ 1028 w 1345"/>
              <a:gd name="T31" fmla="*/ 635 h 2359"/>
              <a:gd name="T32" fmla="*/ 1300 w 1345"/>
              <a:gd name="T33" fmla="*/ 454 h 2359"/>
              <a:gd name="T34" fmla="*/ 1300 w 1345"/>
              <a:gd name="T35" fmla="*/ 272 h 2359"/>
              <a:gd name="T36" fmla="*/ 1209 w 1345"/>
              <a:gd name="T37" fmla="*/ 227 h 2359"/>
              <a:gd name="T38" fmla="*/ 982 w 1345"/>
              <a:gd name="T39" fmla="*/ 227 h 2359"/>
              <a:gd name="T40" fmla="*/ 665 w 1345"/>
              <a:gd name="T41" fmla="*/ 182 h 2359"/>
              <a:gd name="T42" fmla="*/ 619 w 1345"/>
              <a:gd name="T43" fmla="*/ 0 h 23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</a:cxnLst>
            <a:rect l="0" t="0" r="r" b="b"/>
            <a:pathLst>
              <a:path w="1345" h="2359">
                <a:moveTo>
                  <a:pt x="1164" y="2359"/>
                </a:moveTo>
                <a:cubicBezTo>
                  <a:pt x="1160" y="2302"/>
                  <a:pt x="1156" y="2245"/>
                  <a:pt x="1073" y="2132"/>
                </a:cubicBezTo>
                <a:cubicBezTo>
                  <a:pt x="990" y="2019"/>
                  <a:pt x="824" y="1754"/>
                  <a:pt x="665" y="1678"/>
                </a:cubicBezTo>
                <a:cubicBezTo>
                  <a:pt x="506" y="1602"/>
                  <a:pt x="226" y="1618"/>
                  <a:pt x="120" y="1678"/>
                </a:cubicBezTo>
                <a:cubicBezTo>
                  <a:pt x="14" y="1738"/>
                  <a:pt x="0" y="1935"/>
                  <a:pt x="30" y="2041"/>
                </a:cubicBezTo>
                <a:cubicBezTo>
                  <a:pt x="60" y="2147"/>
                  <a:pt x="189" y="2306"/>
                  <a:pt x="302" y="2314"/>
                </a:cubicBezTo>
                <a:cubicBezTo>
                  <a:pt x="415" y="2322"/>
                  <a:pt x="619" y="2178"/>
                  <a:pt x="710" y="2087"/>
                </a:cubicBezTo>
                <a:cubicBezTo>
                  <a:pt x="801" y="1996"/>
                  <a:pt x="823" y="1882"/>
                  <a:pt x="846" y="1769"/>
                </a:cubicBezTo>
                <a:cubicBezTo>
                  <a:pt x="869" y="1656"/>
                  <a:pt x="891" y="1504"/>
                  <a:pt x="846" y="1406"/>
                </a:cubicBezTo>
                <a:cubicBezTo>
                  <a:pt x="801" y="1308"/>
                  <a:pt x="657" y="1225"/>
                  <a:pt x="574" y="1180"/>
                </a:cubicBezTo>
                <a:cubicBezTo>
                  <a:pt x="491" y="1135"/>
                  <a:pt x="415" y="1164"/>
                  <a:pt x="347" y="1134"/>
                </a:cubicBezTo>
                <a:cubicBezTo>
                  <a:pt x="279" y="1104"/>
                  <a:pt x="204" y="1028"/>
                  <a:pt x="166" y="998"/>
                </a:cubicBezTo>
                <a:cubicBezTo>
                  <a:pt x="128" y="968"/>
                  <a:pt x="120" y="983"/>
                  <a:pt x="120" y="953"/>
                </a:cubicBezTo>
                <a:cubicBezTo>
                  <a:pt x="120" y="923"/>
                  <a:pt x="143" y="855"/>
                  <a:pt x="166" y="817"/>
                </a:cubicBezTo>
                <a:cubicBezTo>
                  <a:pt x="189" y="779"/>
                  <a:pt x="112" y="756"/>
                  <a:pt x="256" y="726"/>
                </a:cubicBezTo>
                <a:cubicBezTo>
                  <a:pt x="400" y="696"/>
                  <a:pt x="854" y="680"/>
                  <a:pt x="1028" y="635"/>
                </a:cubicBezTo>
                <a:cubicBezTo>
                  <a:pt x="1202" y="590"/>
                  <a:pt x="1255" y="514"/>
                  <a:pt x="1300" y="454"/>
                </a:cubicBezTo>
                <a:cubicBezTo>
                  <a:pt x="1345" y="394"/>
                  <a:pt x="1315" y="310"/>
                  <a:pt x="1300" y="272"/>
                </a:cubicBezTo>
                <a:cubicBezTo>
                  <a:pt x="1285" y="234"/>
                  <a:pt x="1262" y="234"/>
                  <a:pt x="1209" y="227"/>
                </a:cubicBezTo>
                <a:cubicBezTo>
                  <a:pt x="1156" y="220"/>
                  <a:pt x="1073" y="235"/>
                  <a:pt x="982" y="227"/>
                </a:cubicBezTo>
                <a:cubicBezTo>
                  <a:pt x="891" y="219"/>
                  <a:pt x="725" y="220"/>
                  <a:pt x="665" y="182"/>
                </a:cubicBezTo>
                <a:cubicBezTo>
                  <a:pt x="605" y="144"/>
                  <a:pt x="627" y="38"/>
                  <a:pt x="619" y="0"/>
                </a:cubicBezTo>
              </a:path>
            </a:pathLst>
          </a:custGeom>
          <a:noFill/>
          <a:ln w="57150" cmpd="sng">
            <a:solidFill>
              <a:srgbClr val="FF505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4039" name="Rectangle 7"/>
          <p:cNvSpPr>
            <a:spLocks noChangeArrowheads="1"/>
          </p:cNvSpPr>
          <p:nvPr/>
        </p:nvSpPr>
        <p:spPr bwMode="auto">
          <a:xfrm>
            <a:off x="6877050" y="1412875"/>
            <a:ext cx="9366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2000" b="1"/>
              <a:t>CÍL</a:t>
            </a:r>
          </a:p>
        </p:txBody>
      </p:sp>
      <p:sp>
        <p:nvSpPr>
          <p:cNvPr id="44040" name="Rectangle 8"/>
          <p:cNvSpPr>
            <a:spLocks noChangeArrowheads="1"/>
          </p:cNvSpPr>
          <p:nvPr/>
        </p:nvSpPr>
        <p:spPr bwMode="auto">
          <a:xfrm>
            <a:off x="4448175" y="3246438"/>
            <a:ext cx="2476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/>
              <a:t> </a:t>
            </a:r>
          </a:p>
        </p:txBody>
      </p:sp>
      <p:sp>
        <p:nvSpPr>
          <p:cNvPr id="44041" name="Rectangle 9"/>
          <p:cNvSpPr>
            <a:spLocks noChangeArrowheads="1"/>
          </p:cNvSpPr>
          <p:nvPr/>
        </p:nvSpPr>
        <p:spPr bwMode="auto">
          <a:xfrm>
            <a:off x="7524750" y="5949950"/>
            <a:ext cx="946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START</a:t>
            </a:r>
          </a:p>
        </p:txBody>
      </p:sp>
      <p:sp>
        <p:nvSpPr>
          <p:cNvPr id="44042" name="Line 10"/>
          <p:cNvSpPr>
            <a:spLocks noChangeShapeType="1"/>
          </p:cNvSpPr>
          <p:nvPr/>
        </p:nvSpPr>
        <p:spPr bwMode="auto">
          <a:xfrm flipV="1">
            <a:off x="7210425" y="1831975"/>
            <a:ext cx="0" cy="287338"/>
          </a:xfrm>
          <a:prstGeom prst="line">
            <a:avLst/>
          </a:prstGeom>
          <a:noFill/>
          <a:ln w="57150">
            <a:solidFill>
              <a:srgbClr val="FF505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DUM-PPT-šablona</Template>
  <TotalTime>195</TotalTime>
  <Words>199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Arial</vt:lpstr>
      <vt:lpstr>Calibri</vt:lpstr>
      <vt:lpstr>DUM-PPT-šablona</vt:lpstr>
      <vt:lpstr>Kondiční cvičení na hřišti Překážková dráha pro žáky na vozíku </vt:lpstr>
      <vt:lpstr>Metodický pokyn k učebnímu materiálu: </vt:lpstr>
      <vt:lpstr>JÍZDA VE SLALOMU </vt:lpstr>
      <vt:lpstr>PŘEVOZ MÍČE NA KLÍNĚ</vt:lpstr>
      <vt:lpstr>PŘEKONÁNÍ NEROVNOSTÍ </vt:lpstr>
      <vt:lpstr>PŘITAHOVÁNÍ K LANU</vt:lpstr>
      <vt:lpstr>JÍZDA PO ČÁŘE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Jakl Petr</cp:lastModifiedBy>
  <cp:revision>20</cp:revision>
  <dcterms:created xsi:type="dcterms:W3CDTF">2010-10-19T08:27:42Z</dcterms:created>
  <dcterms:modified xsi:type="dcterms:W3CDTF">2012-10-01T06:02:11Z</dcterms:modified>
</cp:coreProperties>
</file>