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5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7102475" cy="102330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33CC33"/>
    <a:srgbClr val="66FF66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1" autoAdjust="0"/>
  </p:normalViewPr>
  <p:slideViewPr>
    <p:cSldViewPr>
      <p:cViewPr varScale="1">
        <p:scale>
          <a:sx n="44" d="100"/>
          <a:sy n="44" d="100"/>
        </p:scale>
        <p:origin x="-108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/>
            </a:lvl1pPr>
          </a:lstStyle>
          <a:p>
            <a:endParaRPr lang="cs-CZ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/>
            </a:lvl1pPr>
          </a:lstStyle>
          <a:p>
            <a:fld id="{DA730447-E482-44B5-96D7-FC7987AFC005}" type="datetimeFigureOut">
              <a:rPr lang="cs-CZ"/>
              <a:pPr/>
              <a:t>1.10.2012</a:t>
            </a:fld>
            <a:endParaRPr lang="cs-CZ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 eaLnBrk="0" hangingPunct="0">
              <a:defRPr sz="1300"/>
            </a:lvl1pPr>
          </a:lstStyle>
          <a:p>
            <a:endParaRPr lang="cs-CZ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 eaLnBrk="0" hangingPunct="0">
              <a:defRPr sz="1300"/>
            </a:lvl1pPr>
          </a:lstStyle>
          <a:p>
            <a:fld id="{0A2717F0-9443-4479-8158-5259EAEFBFE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4501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 bwMode="auto">
          <a:xfrm>
            <a:off x="4022725" y="0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00B0982A-CAC9-4747-898B-741CA38A828B}" type="datetimeFigureOut">
              <a:rPr lang="cs-CZ"/>
              <a:pPr/>
              <a:t>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 bwMode="auto">
          <a:xfrm>
            <a:off x="709613" y="4860925"/>
            <a:ext cx="5683250" cy="460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 bwMode="auto">
          <a:xfrm>
            <a:off x="0" y="9720263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 bwMode="auto">
          <a:xfrm>
            <a:off x="4022725" y="9720263"/>
            <a:ext cx="3078163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>
                <a:latin typeface="Calibri" pitchFamily="34" charset="0"/>
              </a:defRPr>
            </a:lvl1pPr>
          </a:lstStyle>
          <a:p>
            <a:fld id="{7D59C9BD-7690-4249-97F0-9E1B86EDB70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5480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955A0-4064-4487-9B06-D887FA3412DE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A0300-7C8C-44CC-92ED-9B608706E95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888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B0B5A-2B3E-4043-A900-EA76513F3046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CD696-4E2F-4767-AAB3-BF901073AE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573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34707-0B74-4FE8-92D1-483B84B49EB6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4D911-3D2C-4278-AB2B-0F55A3A3B58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969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2FC85-C1EA-48E2-9063-7224674EE148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948D8-AF9E-4E5A-AD3D-834B40DC9C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5340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9D033-7C32-44F6-9F25-9961CA94F451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9B76B-CBEA-4335-B8D3-C8B4212C5F8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0281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2B0E-4F3B-49C5-AFBE-0BAF1F8D7A3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45341-F325-4236-9867-3F011F35623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20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01475-059D-47A5-8CE5-DF62737DDDAF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A4C00-42EC-42FA-BD74-FCF9A64DFE0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9974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67937-A2F7-4A50-A367-51CB625E7D16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F961F-EB8E-4276-BBD5-1DF90B6C481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6532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48F02-7C8B-4FAC-90D6-09022E3F3DA3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D7917-F874-45DA-A77B-BF183C850EF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741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11381-3115-4A5F-B203-DBD5E00D40C9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269B8-357B-447D-B23C-E3888B87656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042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B86F3-B22A-4F2C-A8D8-EC341006D0CA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1196E-EA0B-4611-855D-05591BA820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1150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EA00E4-8236-4DD8-935A-2F31A59F0C25}" type="datetime1">
              <a:rPr lang="cs-CZ"/>
              <a:pPr>
                <a:defRPr/>
              </a:pPr>
              <a:t>1.10.2012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CED3C2-1944-4E45-93BB-2158E8A1ED6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ctrTitle"/>
          </p:nvPr>
        </p:nvSpPr>
        <p:spPr>
          <a:xfrm>
            <a:off x="1258888" y="1196975"/>
            <a:ext cx="6840537" cy="1079500"/>
          </a:xfrm>
        </p:spPr>
        <p:txBody>
          <a:bodyPr/>
          <a:lstStyle/>
          <a:p>
            <a:r>
              <a:rPr lang="cs-CZ" sz="3200" b="1" u="sng" smtClean="0">
                <a:latin typeface="Arial" charset="0"/>
              </a:rPr>
              <a:t>Rovnací cviky - trpaslíci</a:t>
            </a:r>
            <a:r>
              <a:rPr lang="cs-CZ" sz="3200" b="1" u="sng" smtClean="0"/>
              <a:t/>
            </a:r>
            <a:br>
              <a:rPr lang="cs-CZ" sz="3200" b="1" u="sng" smtClean="0"/>
            </a:br>
            <a:endParaRPr lang="cs-CZ" sz="3200" b="1" u="sng" smtClean="0"/>
          </a:p>
        </p:txBody>
      </p:sp>
      <p:sp>
        <p:nvSpPr>
          <p:cNvPr id="41987" name="Rectangle 3"/>
          <p:cNvSpPr>
            <a:spLocks noGrp="1"/>
          </p:cNvSpPr>
          <p:nvPr>
            <p:ph type="subTitle" idx="1"/>
          </p:nvPr>
        </p:nvSpPr>
        <p:spPr>
          <a:xfrm>
            <a:off x="395288" y="1989138"/>
            <a:ext cx="8353425" cy="4464050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Výukový materiál č.: VY_INOVACE_32_75_rovnací cviky - trpaslíci</a:t>
            </a:r>
          </a:p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Vypracovala: Mgr. Miroslava Spurná</a:t>
            </a:r>
          </a:p>
          <a:p>
            <a:pPr algn="l">
              <a:lnSpc>
                <a:spcPct val="80000"/>
              </a:lnSpc>
            </a:pPr>
            <a:endParaRPr lang="cs-CZ" sz="1800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800" smtClean="0">
                <a:solidFill>
                  <a:schemeClr val="tx1"/>
                </a:solidFill>
              </a:rPr>
              <a:t>Určeno pro 8. ročník, ZŠ speciální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Vzdělávací oblast: </a:t>
            </a:r>
            <a:r>
              <a:rPr lang="cs-CZ" sz="1800" smtClean="0">
                <a:solidFill>
                  <a:schemeClr val="tx1"/>
                </a:solidFill>
              </a:rPr>
              <a:t>Člověk a zdraví 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Vzdělávací obor: </a:t>
            </a:r>
            <a:r>
              <a:rPr lang="cs-CZ" sz="1800" smtClean="0">
                <a:solidFill>
                  <a:schemeClr val="tx1"/>
                </a:solidFill>
              </a:rPr>
              <a:t>Tělesná výchova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Tématický okruh: </a:t>
            </a:r>
            <a:r>
              <a:rPr lang="cs-CZ" sz="1800" smtClean="0">
                <a:solidFill>
                  <a:schemeClr val="tx1"/>
                </a:solidFill>
              </a:rPr>
              <a:t>Činnosti ovlivňující zdraví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Vytvořeno dne: </a:t>
            </a:r>
            <a:r>
              <a:rPr lang="cs-CZ" sz="1800" smtClean="0">
                <a:solidFill>
                  <a:schemeClr val="tx1"/>
                </a:solidFill>
              </a:rPr>
              <a:t>27.12.2011</a:t>
            </a: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Odpilotováno dne: </a:t>
            </a:r>
            <a:r>
              <a:rPr lang="cs-CZ" sz="1800" smtClean="0">
                <a:solidFill>
                  <a:schemeClr val="tx1"/>
                </a:solidFill>
              </a:rPr>
              <a:t>22.3.2012</a:t>
            </a:r>
          </a:p>
          <a:p>
            <a:pPr algn="l">
              <a:lnSpc>
                <a:spcPct val="80000"/>
              </a:lnSpc>
            </a:pPr>
            <a:endParaRPr lang="cs-CZ" sz="1800" b="1" smtClean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800" b="1" smtClean="0">
                <a:solidFill>
                  <a:schemeClr val="tx1"/>
                </a:solidFill>
              </a:rPr>
              <a:t>Anotace: </a:t>
            </a:r>
            <a:r>
              <a:rPr lang="cs-CZ" sz="1800" smtClean="0">
                <a:solidFill>
                  <a:schemeClr val="tx1"/>
                </a:solidFill>
              </a:rPr>
              <a:t>Učební materiál byl vytvořen pro 8. ročníku ZŠ speciální. Učební materiál obsahuje cvičební karty, které seznamují žáky s rovnacími cviky pro nácvik správného držení těla . Učebné materiál slouží k vytištění. Cvičební karty s jednotlivými cviky slouží jako didaktická pomůcka podporující aktivitu žáků při kolektivní i individuální pohybové aktivitě v rámci základní přípravy organismu před pohybovou činností v tělesné výchově. Cvičební karty také nabízí žákům strukturalizaci činností v úvodní části hodiny tělesné výchovy. </a:t>
            </a:r>
          </a:p>
          <a:p>
            <a:pPr algn="l">
              <a:lnSpc>
                <a:spcPct val="80000"/>
              </a:lnSpc>
            </a:pPr>
            <a:endParaRPr lang="cs-CZ" sz="1800" smtClean="0">
              <a:solidFill>
                <a:schemeClr val="tx1"/>
              </a:solidFill>
            </a:endParaRPr>
          </a:p>
        </p:txBody>
      </p:sp>
      <p:pic>
        <p:nvPicPr>
          <p:cNvPr id="41988" name="Picture 4" descr="OPVK_hor_zakladni_logolink_CB_cz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60350"/>
            <a:ext cx="4464050" cy="97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9" name="Picture 5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1368425" cy="48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-4572000" y="3667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468313" y="765175"/>
            <a:ext cx="727233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Základní škola a Střední škola CREDO, o.p.s</a:t>
            </a:r>
            <a:br>
              <a:rPr lang="cs-CZ" sz="1400"/>
            </a:br>
            <a:r>
              <a:rPr lang="cs-CZ" sz="1400"/>
              <a:t>Číslo projektu: CZ.1.07/1.4.00/21.2963</a:t>
            </a:r>
            <a:r>
              <a:rPr lang="cs-CZ" sz="1400">
                <a:solidFill>
                  <a:schemeClr val="tx2"/>
                </a:solidFill>
              </a:rPr>
              <a:t> </a:t>
            </a:r>
            <a:r>
              <a:rPr lang="cs-CZ" sz="1400" b="1"/>
              <a:t/>
            </a:r>
            <a:br>
              <a:rPr lang="cs-CZ" sz="1400" b="1"/>
            </a:br>
            <a:r>
              <a:rPr lang="cs-CZ" b="1"/>
              <a:t/>
            </a:r>
            <a:br>
              <a:rPr lang="cs-CZ" b="1"/>
            </a:br>
            <a:endParaRPr lang="cs-CZ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smtClean="0"/>
              <a:t>Metodický pokyn k učebnímu materiálu:</a:t>
            </a:r>
            <a:r>
              <a:rPr lang="cs-CZ" sz="2400" smtClean="0"/>
              <a:t/>
            </a:r>
            <a:br>
              <a:rPr lang="cs-CZ" sz="2400" smtClean="0"/>
            </a:br>
            <a:endParaRPr lang="cs-CZ" sz="2400" smtClean="0"/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223202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Učební materiál tvoří sedm cvičebních karet, které žákům představují různé typy cviků sloužící k nácviku správného držení těla. Každá karta obsahuje jednoduchý slovní popis daného cviku a je doplněna fotografií a motivačním obrázkem, které znázorňují správné provedení cviku.  </a:t>
            </a:r>
          </a:p>
          <a:p>
            <a:r>
              <a:rPr lang="cs-CZ" sz="1800" smtClean="0"/>
              <a:t>Žáky nejprve s uvedenými cviky seznámíme. Podle slovního popisu cviku a jeho znázornění na fotografii si předvedeme správné provedení cviku. </a:t>
            </a:r>
          </a:p>
          <a:p>
            <a:r>
              <a:rPr lang="cs-CZ" sz="1800" smtClean="0"/>
              <a:t>Jsou-li žáci s cvičebními kartami seznámení lze je použít při sestavování rozcvičky. Žáci tím získají jasný přehled o tom, jaké cviky budou následovat. </a:t>
            </a:r>
          </a:p>
          <a:p>
            <a:r>
              <a:rPr lang="cs-CZ" sz="1800" smtClean="0"/>
              <a:t>Pomocí cvičebních karet si mohou žáci volit jednotlivé cviky a tím se i samostatně podílet na sestavování rozcvičky.</a:t>
            </a:r>
          </a:p>
          <a:p>
            <a:r>
              <a:rPr lang="cs-CZ" sz="1800" smtClean="0"/>
              <a:t>Cvičební karty lze použít pro cvičení na stanovištích. Na každém stanovišti provádí vždy jeden žák daný cvik dle cvičební karty. Žáci se na každém stanovišti vystřídají. 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395288" y="4724400"/>
            <a:ext cx="7775575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 b="1">
              <a:latin typeface="Calibri" pitchFamily="34" charset="0"/>
            </a:endParaRPr>
          </a:p>
          <a:p>
            <a:pPr>
              <a:spcBef>
                <a:spcPct val="50000"/>
              </a:spcBef>
            </a:pPr>
            <a:r>
              <a:rPr lang="cs-CZ" b="1">
                <a:latin typeface="Calibri" pitchFamily="34" charset="0"/>
              </a:rPr>
              <a:t>Zdroje: </a:t>
            </a:r>
            <a:r>
              <a:rPr lang="cs-CZ">
                <a:latin typeface="Calibri" pitchFamily="34" charset="0"/>
              </a:rPr>
              <a:t>vlastní tvorba autora</a:t>
            </a:r>
            <a:endParaRPr lang="cs-CZ" b="1">
              <a:latin typeface="Calibri" pitchFamily="34" charset="0"/>
            </a:endParaRPr>
          </a:p>
          <a:p>
            <a:pPr>
              <a:spcBef>
                <a:spcPct val="50000"/>
              </a:spcBef>
            </a:pPr>
            <a:endParaRPr lang="cs-CZ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cs-CZ" sz="4000" b="1" smtClean="0">
                <a:solidFill>
                  <a:srgbClr val="660066"/>
                </a:solidFill>
              </a:rPr>
              <a:t>Dlouhý</a:t>
            </a:r>
            <a:r>
              <a:rPr lang="cs-CZ" sz="4000" smtClean="0"/>
              <a:t> </a:t>
            </a:r>
          </a:p>
        </p:txBody>
      </p:sp>
      <p:sp>
        <p:nvSpPr>
          <p:cNvPr id="32771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Ve stoji či v sedě vzpažíme – vytahujeme ruce co nejvíce vzhůru</a:t>
            </a:r>
          </a:p>
          <a:p>
            <a:r>
              <a:rPr lang="cs-CZ" sz="2000" b="1" smtClean="0"/>
              <a:t>Cvik provedeme 1x</a:t>
            </a:r>
            <a:r>
              <a:rPr lang="cs-CZ" sz="2400" smtClean="0"/>
              <a:t> </a:t>
            </a: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3310" y="2305893"/>
            <a:ext cx="3024336" cy="403267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tx1"/>
            </a:contourClr>
          </a:sp3d>
        </p:spPr>
      </p:pic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700213"/>
            <a:ext cx="2808288" cy="453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4" name="Oval 6"/>
          <p:cNvSpPr>
            <a:spLocks noChangeArrowheads="1"/>
          </p:cNvSpPr>
          <p:nvPr/>
        </p:nvSpPr>
        <p:spPr bwMode="auto">
          <a:xfrm>
            <a:off x="1979613" y="3500438"/>
            <a:ext cx="215900" cy="215900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633413"/>
          </a:xfrm>
        </p:spPr>
        <p:txBody>
          <a:bodyPr/>
          <a:lstStyle/>
          <a:p>
            <a:pPr algn="l"/>
            <a:r>
              <a:rPr lang="cs-CZ" sz="4000" b="1" smtClean="0">
                <a:solidFill>
                  <a:srgbClr val="660066"/>
                </a:solidFill>
              </a:rPr>
              <a:t>Široký</a:t>
            </a:r>
            <a:r>
              <a:rPr lang="cs-CZ" sz="4000" smtClean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33795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196975"/>
            <a:ext cx="8229600" cy="1108075"/>
          </a:xfrm>
        </p:spPr>
        <p:txBody>
          <a:bodyPr/>
          <a:lstStyle/>
          <a:p>
            <a:r>
              <a:rPr lang="cs-CZ" sz="2000" b="1" smtClean="0"/>
              <a:t>Ve stoji či v sedě upažíme – vytahujeme ruce co nejvíce do boku</a:t>
            </a:r>
          </a:p>
          <a:p>
            <a:r>
              <a:rPr lang="cs-CZ" sz="2000" b="1" smtClean="0"/>
              <a:t>Cvik provedeme 1x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5038"/>
            <a:ext cx="3078163" cy="41036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28775"/>
            <a:ext cx="3960812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/>
          <p:cNvSpPr>
            <a:spLocks noChangeArrowheads="1"/>
          </p:cNvSpPr>
          <p:nvPr/>
        </p:nvSpPr>
        <p:spPr bwMode="auto">
          <a:xfrm>
            <a:off x="1835150" y="2924175"/>
            <a:ext cx="215900" cy="287338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cs-CZ" sz="4000" b="1" smtClean="0">
                <a:solidFill>
                  <a:srgbClr val="660066"/>
                </a:solidFill>
              </a:rPr>
              <a:t>S kloboukem</a:t>
            </a:r>
          </a:p>
        </p:txBody>
      </p:sp>
      <p:sp>
        <p:nvSpPr>
          <p:cNvPr id="348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Ve stoji či v sedě položíme dlaně na hlavu, lokty tlačíme dozadu</a:t>
            </a:r>
          </a:p>
          <a:p>
            <a:r>
              <a:rPr lang="cs-CZ" sz="2000" b="1" smtClean="0"/>
              <a:t>Cvik provedeme 1x</a:t>
            </a:r>
            <a:r>
              <a:rPr lang="cs-CZ" sz="2400" b="1" smtClean="0"/>
              <a:t> </a:t>
            </a: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205038"/>
            <a:ext cx="3151188" cy="4202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575"/>
            <a:ext cx="3394075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2" name="Oval 6"/>
          <p:cNvSpPr>
            <a:spLocks noChangeArrowheads="1"/>
          </p:cNvSpPr>
          <p:nvPr/>
        </p:nvSpPr>
        <p:spPr bwMode="auto">
          <a:xfrm>
            <a:off x="1979613" y="3357563"/>
            <a:ext cx="287337" cy="215900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cs-CZ" sz="4000" b="1" smtClean="0">
                <a:solidFill>
                  <a:srgbClr val="660066"/>
                </a:solidFill>
              </a:rPr>
              <a:t>S ušima</a:t>
            </a:r>
          </a:p>
        </p:txBody>
      </p:sp>
      <p:sp>
        <p:nvSpPr>
          <p:cNvPr id="35843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Ve stoji či v sedě položíme dlaně na uši, lokty tlačíme dozadu</a:t>
            </a:r>
          </a:p>
          <a:p>
            <a:r>
              <a:rPr lang="cs-CZ" sz="2000" b="1" smtClean="0"/>
              <a:t>Cvik provedeme 1x</a:t>
            </a:r>
            <a:r>
              <a:rPr lang="cs-CZ" sz="2400" b="1" smtClean="0"/>
              <a:t> </a:t>
            </a:r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205038"/>
            <a:ext cx="3240087" cy="43195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773238"/>
            <a:ext cx="3311525" cy="466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Oval 6"/>
          <p:cNvSpPr>
            <a:spLocks noChangeArrowheads="1"/>
          </p:cNvSpPr>
          <p:nvPr/>
        </p:nvSpPr>
        <p:spPr bwMode="auto">
          <a:xfrm>
            <a:off x="1979613" y="3213100"/>
            <a:ext cx="287337" cy="215900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cs-CZ" sz="4000" b="1" smtClean="0">
                <a:solidFill>
                  <a:srgbClr val="660066"/>
                </a:solidFill>
              </a:rPr>
              <a:t>Světlonoš</a:t>
            </a:r>
            <a:r>
              <a:rPr lang="cs-CZ" sz="4000" smtClean="0"/>
              <a:t> </a:t>
            </a:r>
          </a:p>
        </p:txBody>
      </p:sp>
      <p:sp>
        <p:nvSpPr>
          <p:cNvPr id="36867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Ve stoji či v sedě upažíme a pokrčíme paže v loktech vzhůru  - vytvoříme svíce</a:t>
            </a:r>
          </a:p>
          <a:p>
            <a:r>
              <a:rPr lang="cs-CZ" sz="2000" b="1" smtClean="0"/>
              <a:t>Cvik provedeme 1x</a:t>
            </a:r>
            <a:r>
              <a:rPr lang="cs-CZ" sz="2400" smtClean="0"/>
              <a:t> 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2952750" cy="3937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708275"/>
            <a:ext cx="2301875" cy="340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Oval 6"/>
          <p:cNvSpPr>
            <a:spLocks noChangeArrowheads="1"/>
          </p:cNvSpPr>
          <p:nvPr/>
        </p:nvSpPr>
        <p:spPr bwMode="auto">
          <a:xfrm>
            <a:off x="1908175" y="3357563"/>
            <a:ext cx="287338" cy="215900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cs-CZ" sz="4000" b="1" smtClean="0">
                <a:solidFill>
                  <a:srgbClr val="660066"/>
                </a:solidFill>
              </a:rPr>
              <a:t>Číšník</a:t>
            </a:r>
            <a:r>
              <a:rPr lang="cs-CZ" sz="4000" smtClean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Ve stoji či v sedě připažíme a pokrčíme paže v loktech vzhůru, dlaně pokrčíme dolů (jako bychom nesli tácy) </a:t>
            </a:r>
          </a:p>
          <a:p>
            <a:r>
              <a:rPr lang="cs-CZ" sz="2000" b="1" smtClean="0"/>
              <a:t>Cvik provedeme 1x </a:t>
            </a:r>
          </a:p>
        </p:txBody>
      </p:sp>
      <p:pic>
        <p:nvPicPr>
          <p:cNvPr id="378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20938"/>
            <a:ext cx="3186113" cy="4248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205038"/>
            <a:ext cx="3668712" cy="414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Oval 6"/>
          <p:cNvSpPr>
            <a:spLocks noChangeArrowheads="1"/>
          </p:cNvSpPr>
          <p:nvPr/>
        </p:nvSpPr>
        <p:spPr bwMode="auto">
          <a:xfrm>
            <a:off x="1908175" y="3284538"/>
            <a:ext cx="287338" cy="287337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cs-CZ" sz="4000" b="1" smtClean="0">
                <a:solidFill>
                  <a:srgbClr val="660066"/>
                </a:solidFill>
              </a:rPr>
              <a:t>Andílek</a:t>
            </a:r>
            <a:r>
              <a:rPr lang="cs-CZ" sz="4000" smtClean="0">
                <a:solidFill>
                  <a:srgbClr val="660066"/>
                </a:solidFill>
              </a:rPr>
              <a:t> </a:t>
            </a:r>
          </a:p>
        </p:txBody>
      </p:sp>
      <p:sp>
        <p:nvSpPr>
          <p:cNvPr id="38915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229600" cy="1108075"/>
          </a:xfrm>
        </p:spPr>
        <p:txBody>
          <a:bodyPr/>
          <a:lstStyle/>
          <a:p>
            <a:r>
              <a:rPr lang="cs-CZ" sz="2000" b="1" smtClean="0"/>
              <a:t>Ve stoji či v sedě upažíme a dlaně položíme na ramena, lokty tlačíme dozadu.  </a:t>
            </a:r>
          </a:p>
          <a:p>
            <a:r>
              <a:rPr lang="cs-CZ" sz="2000" b="1" smtClean="0"/>
              <a:t>Cvik provedeme 1x</a:t>
            </a:r>
            <a:r>
              <a:rPr lang="cs-CZ" sz="2000" smtClean="0"/>
              <a:t> </a:t>
            </a: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3060700" cy="40814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784350"/>
            <a:ext cx="2376487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8" name="Oval 6"/>
          <p:cNvSpPr>
            <a:spLocks noChangeArrowheads="1"/>
          </p:cNvSpPr>
          <p:nvPr/>
        </p:nvSpPr>
        <p:spPr bwMode="auto">
          <a:xfrm>
            <a:off x="1835150" y="3213100"/>
            <a:ext cx="288925" cy="360363"/>
          </a:xfrm>
          <a:prstGeom prst="ellipse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82</TotalTime>
  <Words>239</Words>
  <Application>Microsoft Office PowerPoint</Application>
  <PresentationFormat>Předvádění na obrazovce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Calibri</vt:lpstr>
      <vt:lpstr>DUM-PPT-šablona</vt:lpstr>
      <vt:lpstr>Rovnací cviky - trpaslíci </vt:lpstr>
      <vt:lpstr>Metodický pokyn k učebnímu materiálu: </vt:lpstr>
      <vt:lpstr>Dlouhý </vt:lpstr>
      <vt:lpstr>Široký </vt:lpstr>
      <vt:lpstr>S kloboukem</vt:lpstr>
      <vt:lpstr>S ušima</vt:lpstr>
      <vt:lpstr>Světlonoš </vt:lpstr>
      <vt:lpstr>Číšník </vt:lpstr>
      <vt:lpstr>Andílek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Jakl Petr</cp:lastModifiedBy>
  <cp:revision>14</cp:revision>
  <dcterms:created xsi:type="dcterms:W3CDTF">2010-10-19T08:27:42Z</dcterms:created>
  <dcterms:modified xsi:type="dcterms:W3CDTF">2012-10-01T06:09:40Z</dcterms:modified>
</cp:coreProperties>
</file>