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2" r:id="rId2"/>
    <p:sldId id="263" r:id="rId3"/>
    <p:sldId id="258" r:id="rId4"/>
    <p:sldId id="259" r:id="rId5"/>
    <p:sldId id="260" r:id="rId6"/>
    <p:sldId id="261" r:id="rId7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1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9AA22213-7574-4156-9378-F0158B56B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2250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19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A63A281E-8369-4960-A320-BC4A599634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3741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808DCB-5E01-4234-A189-2A2DF1F30A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670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A90AC6-631B-4A11-86C3-C20D861805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806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367F7F-C3CA-4321-9860-C311F824D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571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76E139-D250-4962-9995-FBAF0DD1B7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986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0E1C4A-D125-4067-80BE-2A0857AB5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689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608A46-B0FA-4110-A2A6-E03013CD0A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829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2A36CE-FF9B-4D80-9589-405AD8E3E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828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82FD60-699F-447C-BB68-C291E29DD2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628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4D7274-366A-45D3-B7D8-22B2FA475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884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C0FC70-FF6D-4861-B275-20B3C027C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477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BB5BE-A12B-44A6-8DA8-824F46188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490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B1C2FB01-7E59-4556-A171-BEE0B83705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8888" y="1196975"/>
            <a:ext cx="6840537" cy="1079500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Posilovací cvičení  - břicho a hýždě</a:t>
            </a:r>
            <a:br>
              <a:rPr lang="cs-CZ" sz="2800" b="1" u="sng" smtClean="0"/>
            </a:br>
            <a:endParaRPr lang="cs-CZ" sz="2800" b="1" u="sng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1989138"/>
            <a:ext cx="8353425" cy="4464050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</a:pPr>
            <a:r>
              <a:rPr lang="cs-CZ" sz="1800" smtClean="0"/>
              <a:t>Výukový materiál č.: VY_INOVACE_32_76_posilovací cvičení – břicho a hýždě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smtClean="0"/>
              <a:t>Vypracovala: Mgr. Miroslava Spurná</a:t>
            </a:r>
          </a:p>
          <a:p>
            <a:pPr algn="l" eaLnBrk="1" hangingPunct="1">
              <a:lnSpc>
                <a:spcPct val="80000"/>
              </a:lnSpc>
            </a:pPr>
            <a:endParaRPr lang="cs-CZ" sz="1800" smtClean="0"/>
          </a:p>
          <a:p>
            <a:pPr algn="l" eaLnBrk="1" hangingPunct="1">
              <a:lnSpc>
                <a:spcPct val="80000"/>
              </a:lnSpc>
            </a:pPr>
            <a:r>
              <a:rPr lang="cs-CZ" sz="1800" smtClean="0"/>
              <a:t>Určeno pro 8. ročník, ZŠ speciální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/>
              <a:t>Vzdělávací oblast: </a:t>
            </a:r>
            <a:r>
              <a:rPr lang="cs-CZ" sz="1800" smtClean="0"/>
              <a:t>Člověk a zdraví 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/>
              <a:t>Vzdělávací obor: </a:t>
            </a:r>
            <a:r>
              <a:rPr lang="cs-CZ" sz="1800" smtClean="0"/>
              <a:t>Tělesná výchova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/>
              <a:t>Tématický okruh: </a:t>
            </a:r>
            <a:r>
              <a:rPr lang="cs-CZ" sz="1800" smtClean="0"/>
              <a:t>Činnosti ovlivňující zdraví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/>
              <a:t>Vytvořeno dne: </a:t>
            </a:r>
            <a:r>
              <a:rPr lang="cs-CZ" sz="1800" smtClean="0"/>
              <a:t>5.3.2012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/>
              <a:t>Odpilotováno dne: </a:t>
            </a:r>
            <a:r>
              <a:rPr lang="cs-CZ" sz="1800" smtClean="0"/>
              <a:t>29.3.2012</a:t>
            </a:r>
          </a:p>
          <a:p>
            <a:pPr algn="l" eaLnBrk="1" hangingPunct="1">
              <a:lnSpc>
                <a:spcPct val="80000"/>
              </a:lnSpc>
            </a:pPr>
            <a:endParaRPr lang="cs-CZ" sz="1800" b="1" smtClean="0"/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/>
              <a:t>Anotace: </a:t>
            </a:r>
            <a:r>
              <a:rPr lang="cs-CZ" sz="1800" smtClean="0"/>
              <a:t>Učební materiál byl vytvořen pro 8. ročníku ZŠ speciální. Učební materiál obsahuje cvičební karty, které seznamují žáky s cviky pro posílení svalů břicha a hýždí. Učebné materiál slouží k vytištění. Cvičební karty s jednotlivými cviky slouží jako didaktická pomůcka podporující aktivitu žáků při kolektivní i individuální pohybové aktivitě v rámci základní přípravy organismu před pohybovou činností v tělesné výchově. Cvičební karty také nabízí žákům strukturalizaci činností v úvodní části hodiny tělesné výchovy. </a:t>
            </a:r>
          </a:p>
          <a:p>
            <a:pPr algn="l" eaLnBrk="1" hangingPunct="1">
              <a:lnSpc>
                <a:spcPct val="80000"/>
              </a:lnSpc>
            </a:pPr>
            <a:endParaRPr lang="cs-CZ" sz="1800" smtClean="0"/>
          </a:p>
        </p:txBody>
      </p:sp>
      <p:pic>
        <p:nvPicPr>
          <p:cNvPr id="2052" name="Picture 4" descr="OPVK_hor_zakladni_logolink_C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0350"/>
            <a:ext cx="4464050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1368425" cy="48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-4572000" y="3667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468313" y="765175"/>
            <a:ext cx="7272337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/>
              <a:t>Základní škola a Střední škola CREDO, o.p.s</a:t>
            </a:r>
            <a:br>
              <a:rPr lang="cs-CZ" sz="1400"/>
            </a:br>
            <a:r>
              <a:rPr lang="cs-CZ" sz="1400"/>
              <a:t>Číslo projektu: CZ.1.07/1.4.00/21.2963</a:t>
            </a:r>
            <a:r>
              <a:rPr lang="cs-CZ" sz="1400">
                <a:solidFill>
                  <a:schemeClr val="tx2"/>
                </a:solidFill>
              </a:rPr>
              <a:t> </a:t>
            </a:r>
            <a:r>
              <a:rPr lang="cs-CZ" sz="1400" b="1"/>
              <a:t/>
            </a:r>
            <a:br>
              <a:rPr lang="cs-CZ" sz="1400" b="1"/>
            </a:br>
            <a:r>
              <a:rPr lang="cs-CZ" b="1"/>
              <a:t/>
            </a:r>
            <a:br>
              <a:rPr lang="cs-CZ" b="1"/>
            </a:br>
            <a:endParaRPr lang="cs-CZ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400" b="1" smtClean="0"/>
              <a:t>Metodický pokyn k učebnímu materiálu:</a:t>
            </a:r>
            <a:r>
              <a:rPr lang="cs-CZ" sz="2400" smtClean="0"/>
              <a:t/>
            </a:r>
            <a:br>
              <a:rPr lang="cs-CZ" sz="2400" smtClean="0"/>
            </a:br>
            <a:endParaRPr lang="cs-CZ" sz="240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08050"/>
            <a:ext cx="8229600" cy="2232025"/>
          </a:xfrm>
        </p:spPr>
        <p:txBody>
          <a:bodyPr/>
          <a:lstStyle/>
          <a:p>
            <a:pPr eaLnBrk="1" hangingPunct="1"/>
            <a:r>
              <a:rPr lang="cs-CZ" sz="1800" smtClean="0">
                <a:latin typeface="Calibri" pitchFamily="34" charset="0"/>
              </a:rPr>
              <a:t>Učební materiál tvoří čtyři cvičební karty, které žákům představují různé typy cviků sloužící k posílení břišních a hýžďových svalů. Každá karta obsahuje jednoduchý slovní popis daného cviku a je doplněna fotografií, která znázorňuje správné provedení cviku.   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Žáky nejprve s uvedenými cviky seznámíme. Podle slovního popisu cviku a jeho znázornění na fotografii si předvedeme správné provedení cviku. 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Jsou-li žáci s cvičebními kartami seznámení lze je použít v rámci rozcvičky v úvodní části hodiny nebo k sestavení kruhového tréninku v hlavní části hodiny tělesné výchovy. 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Dle potřeby volíme buď počet provedení daného cviku (např. 10x) nebo dobu po kterou bude žák jednotlivé cviky provádět (např. 1 min.).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Žák podle svých možností a dovedností může cvičit sám nebo s dopomocí.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95288" y="4724400"/>
            <a:ext cx="7775575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>
                <a:latin typeface="Calibri" pitchFamily="34" charset="0"/>
              </a:rPr>
              <a:t>Pomůcky: </a:t>
            </a:r>
            <a:r>
              <a:rPr lang="cs-CZ">
                <a:latin typeface="Calibri" pitchFamily="34" charset="0"/>
              </a:rPr>
              <a:t>míč, gymball, </a:t>
            </a:r>
            <a:endParaRPr lang="cs-CZ" b="1"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b="1">
                <a:latin typeface="Calibri" pitchFamily="34" charset="0"/>
              </a:rPr>
              <a:t>Zdroje:</a:t>
            </a:r>
          </a:p>
          <a:p>
            <a:pPr eaLnBrk="1" hangingPunct="1">
              <a:spcBef>
                <a:spcPct val="50000"/>
              </a:spcBef>
            </a:pPr>
            <a:r>
              <a:rPr lang="cs-CZ">
                <a:latin typeface="Calibri" pitchFamily="34" charset="0"/>
              </a:rPr>
              <a:t>KULHÁNKOVÁ, Eva. </a:t>
            </a:r>
            <a:r>
              <a:rPr lang="cs-CZ" i="1">
                <a:latin typeface="Calibri" pitchFamily="34" charset="0"/>
              </a:rPr>
              <a:t>Cvičíme pro radost</a:t>
            </a:r>
            <a:r>
              <a:rPr lang="cs-CZ">
                <a:latin typeface="Calibri" pitchFamily="34" charset="0"/>
              </a:rPr>
              <a:t>. Praha: Portál, 2007. ISBN 978-80-7367-333-8.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algn="l" eaLnBrk="1" hangingPunct="1"/>
            <a:r>
              <a:rPr lang="cs-CZ" sz="4000" b="1" smtClean="0">
                <a:solidFill>
                  <a:schemeClr val="accent2"/>
                </a:solidFill>
              </a:rPr>
              <a:t>Břicho a hýždě -</a:t>
            </a:r>
            <a:r>
              <a:rPr lang="cs-CZ" b="1" smtClean="0">
                <a:solidFill>
                  <a:schemeClr val="accent2"/>
                </a:solidFill>
              </a:rPr>
              <a:t> váhy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341438"/>
            <a:ext cx="8229600" cy="4525962"/>
          </a:xfrm>
        </p:spPr>
        <p:txBody>
          <a:bodyPr/>
          <a:lstStyle/>
          <a:p>
            <a:pPr eaLnBrk="1" hangingPunct="1"/>
            <a:r>
              <a:rPr lang="cs-CZ" sz="2000" smtClean="0"/>
              <a:t>Zvedneme obě napnuté nohy a míč se kutálí směrem k břichu;</a:t>
            </a:r>
          </a:p>
          <a:p>
            <a:pPr eaLnBrk="1" hangingPunct="1"/>
            <a:r>
              <a:rPr lang="cs-CZ" sz="2000" smtClean="0"/>
              <a:t>Pak se opřeme o ruce, nadzvedneme pánev a míč se kutálí směrem k nohám. </a:t>
            </a:r>
          </a:p>
          <a:p>
            <a:pPr eaLnBrk="1" hangingPunct="1"/>
            <a:r>
              <a:rPr lang="cs-CZ" sz="2000" smtClean="0"/>
              <a:t>Znovu zvedneme napnuté nohy a míč se kutálí zpět.</a:t>
            </a:r>
          </a:p>
        </p:txBody>
      </p:sp>
      <p:pic>
        <p:nvPicPr>
          <p:cNvPr id="410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213100"/>
            <a:ext cx="3719512" cy="278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213100"/>
            <a:ext cx="3673475" cy="275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2" name="Oval 10"/>
          <p:cNvSpPr>
            <a:spLocks noChangeArrowheads="1"/>
          </p:cNvSpPr>
          <p:nvPr/>
        </p:nvSpPr>
        <p:spPr bwMode="auto">
          <a:xfrm>
            <a:off x="2916238" y="4149725"/>
            <a:ext cx="288925" cy="287338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Oval 11"/>
          <p:cNvSpPr>
            <a:spLocks noChangeArrowheads="1"/>
          </p:cNvSpPr>
          <p:nvPr/>
        </p:nvSpPr>
        <p:spPr bwMode="auto">
          <a:xfrm>
            <a:off x="6948488" y="3644900"/>
            <a:ext cx="287337" cy="287338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 eaLnBrk="1" hangingPunct="1"/>
            <a:r>
              <a:rPr lang="cs-CZ" sz="4000" b="1" smtClean="0">
                <a:solidFill>
                  <a:schemeClr val="accent2"/>
                </a:solidFill>
              </a:rPr>
              <a:t>Břicho a hýždě - magnet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196975"/>
            <a:ext cx="8229600" cy="4857750"/>
          </a:xfrm>
        </p:spPr>
        <p:txBody>
          <a:bodyPr/>
          <a:lstStyle/>
          <a:p>
            <a:pPr eaLnBrk="1" hangingPunct="1"/>
            <a:r>
              <a:rPr lang="cs-CZ" sz="2000" smtClean="0"/>
              <a:t>Kutálíme si míč po břiše, po stehnech až ke kolenům a současně se zakulaceně zvedáme do sedu;</a:t>
            </a:r>
          </a:p>
          <a:p>
            <a:pPr eaLnBrk="1" hangingPunct="1"/>
            <a:r>
              <a:rPr lang="cs-CZ" sz="2000" smtClean="0"/>
              <a:t>A zase zpět – kutálíme míč od kolen po stehnech až na břicho, trup se postupně pokládá na zem.</a:t>
            </a: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3141663"/>
            <a:ext cx="3789362" cy="284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3141663"/>
            <a:ext cx="3816350" cy="286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6" name="Oval 6"/>
          <p:cNvSpPr>
            <a:spLocks noChangeArrowheads="1"/>
          </p:cNvSpPr>
          <p:nvPr/>
        </p:nvSpPr>
        <p:spPr bwMode="auto">
          <a:xfrm>
            <a:off x="3635375" y="4941888"/>
            <a:ext cx="360363" cy="360362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27" name="Oval 7"/>
          <p:cNvSpPr>
            <a:spLocks noChangeArrowheads="1"/>
          </p:cNvSpPr>
          <p:nvPr/>
        </p:nvSpPr>
        <p:spPr bwMode="auto">
          <a:xfrm>
            <a:off x="6372225" y="3860800"/>
            <a:ext cx="360363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 eaLnBrk="1" hangingPunct="1"/>
            <a:r>
              <a:rPr lang="cs-CZ" sz="3400" b="1" smtClean="0">
                <a:solidFill>
                  <a:schemeClr val="accent2"/>
                </a:solidFill>
              </a:rPr>
              <a:t>Břicho a hýždě – jedna dvě, Honza jde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eaLnBrk="1" hangingPunct="1"/>
            <a:r>
              <a:rPr lang="cs-CZ" sz="2000" smtClean="0"/>
              <a:t>Obě nohy se napnou v kolenou, vynesou míč (pytel mouky) nahoru (nádech) a zase ho pokládají zpět na zem (výdech);</a:t>
            </a:r>
          </a:p>
          <a:p>
            <a:pPr eaLnBrk="1" hangingPunct="1"/>
            <a:r>
              <a:rPr lang="cs-CZ" sz="2000" smtClean="0"/>
              <a:t>Pánev se nezvedá od země, trup a nohy svírají v té chvíli pravý úhel.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068638"/>
            <a:ext cx="3873500" cy="290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3068638"/>
            <a:ext cx="3887787" cy="2916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Oval 6"/>
          <p:cNvSpPr>
            <a:spLocks noChangeArrowheads="1"/>
          </p:cNvSpPr>
          <p:nvPr/>
        </p:nvSpPr>
        <p:spPr bwMode="auto">
          <a:xfrm>
            <a:off x="3635375" y="4508500"/>
            <a:ext cx="360363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51" name="Oval 7"/>
          <p:cNvSpPr>
            <a:spLocks noChangeArrowheads="1"/>
          </p:cNvSpPr>
          <p:nvPr/>
        </p:nvSpPr>
        <p:spPr bwMode="auto">
          <a:xfrm>
            <a:off x="7380288" y="5013325"/>
            <a:ext cx="360362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 eaLnBrk="1" hangingPunct="1"/>
            <a:r>
              <a:rPr lang="cs-CZ" sz="4000" b="1" smtClean="0">
                <a:solidFill>
                  <a:schemeClr val="accent2"/>
                </a:solidFill>
              </a:rPr>
              <a:t>Břicho a hýždě – zvedání mostu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eaLnBrk="1" hangingPunct="1"/>
            <a:r>
              <a:rPr lang="cs-CZ" sz="2000" smtClean="0"/>
              <a:t>Ležíme na zemi na zádech, obě nohy jsou pokrčeny a položeny na míči, ruce leží podél těla;</a:t>
            </a:r>
          </a:p>
          <a:p>
            <a:pPr eaLnBrk="1" hangingPunct="1"/>
            <a:r>
              <a:rPr lang="cs-CZ" sz="2000" smtClean="0"/>
              <a:t>Zvedáme pánev nahoru. 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3141663"/>
            <a:ext cx="3790950" cy="284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141663"/>
            <a:ext cx="3744913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4" name="Oval 6"/>
          <p:cNvSpPr>
            <a:spLocks noChangeArrowheads="1"/>
          </p:cNvSpPr>
          <p:nvPr/>
        </p:nvSpPr>
        <p:spPr bwMode="auto">
          <a:xfrm>
            <a:off x="3851275" y="4797425"/>
            <a:ext cx="288925" cy="287338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5" name="Oval 7"/>
          <p:cNvSpPr>
            <a:spLocks noChangeArrowheads="1"/>
          </p:cNvSpPr>
          <p:nvPr/>
        </p:nvSpPr>
        <p:spPr bwMode="auto">
          <a:xfrm>
            <a:off x="7596188" y="4581525"/>
            <a:ext cx="360362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299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Výchozí návrh</vt:lpstr>
      <vt:lpstr>Posilovací cvičení  - břicho a hýždě </vt:lpstr>
      <vt:lpstr>Metodický pokyn k učebnímu materiálu: </vt:lpstr>
      <vt:lpstr>Břicho a hýždě - váhy</vt:lpstr>
      <vt:lpstr>Břicho a hýždě - magnet</vt:lpstr>
      <vt:lpstr>Břicho a hýždě – jedna dvě, Honza jde</vt:lpstr>
      <vt:lpstr>Břicho a hýždě – zvedání mostu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VY_INOVACE_32_72_Posilovací cvičení – břicho a hýždě  POSILOVACÍ CVIČENÍ – BŘICHO A HÝŽDĚ</dc:title>
  <dc:creator>_</dc:creator>
  <cp:lastModifiedBy>Jakl Petr</cp:lastModifiedBy>
  <cp:revision>8</cp:revision>
  <dcterms:created xsi:type="dcterms:W3CDTF">2012-06-24T10:32:25Z</dcterms:created>
  <dcterms:modified xsi:type="dcterms:W3CDTF">2012-10-01T06:05:00Z</dcterms:modified>
</cp:coreProperties>
</file>