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1" r:id="rId2"/>
    <p:sldId id="262" r:id="rId3"/>
    <p:sldId id="258" r:id="rId4"/>
    <p:sldId id="259" r:id="rId5"/>
    <p:sldId id="260" r:id="rId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1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fld id="{AEC20FD7-3D25-4834-87C2-E8C138EA00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630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fld id="{838CD38A-35E0-49D7-9E0D-FE39A2A933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286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88C28-9C55-4457-B7EB-33C2BBBECD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880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1DA5E-4527-4B04-87B8-35A1B9E70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121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DAA65-F35B-4A78-9D12-779D71716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649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77363-A36E-4B10-B33D-6032C07C6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274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B320A-2F7E-4A33-B8F2-63C02B5CE3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434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49D41-D962-458A-BCCC-44DB0A4C52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098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A1582-CDCA-4F49-8D5B-50750017F9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10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44589-B494-4664-97CF-2C7D301F68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101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9C955-09BC-41CB-BCE5-1B1267687A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908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6166B-A24E-49EC-8A2B-ABED1304E5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198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68B38-4490-48FA-9AC4-F45F7E3432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85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77E510F-D314-4E19-8859-8681595CD9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8888" y="1196975"/>
            <a:ext cx="6840537" cy="1079500"/>
          </a:xfrm>
        </p:spPr>
        <p:txBody>
          <a:bodyPr/>
          <a:lstStyle/>
          <a:p>
            <a:pPr eaLnBrk="1" hangingPunct="1"/>
            <a:r>
              <a:rPr lang="cs-CZ" sz="2800" b="1" u="sng" smtClean="0"/>
              <a:t>Posilovací cvičení  - horní končetiny</a:t>
            </a:r>
            <a:br>
              <a:rPr lang="cs-CZ" sz="2800" b="1" u="sng" smtClean="0"/>
            </a:br>
            <a:endParaRPr lang="cs-CZ" sz="2800" b="1" u="sng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989138"/>
            <a:ext cx="8353425" cy="4464050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cs-CZ" sz="1800" smtClean="0">
                <a:latin typeface="Calibri" pitchFamily="34" charset="0"/>
              </a:rPr>
              <a:t>Výukový materiál č.: VY_INOVACE_32_78_posilovací cvičení – horní končetiny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smtClean="0">
                <a:latin typeface="Calibri" pitchFamily="34" charset="0"/>
              </a:rPr>
              <a:t>Vypracovala: Mgr. Miroslava Spurná</a:t>
            </a:r>
          </a:p>
          <a:p>
            <a:pPr algn="l" eaLnBrk="1" hangingPunct="1">
              <a:lnSpc>
                <a:spcPct val="80000"/>
              </a:lnSpc>
            </a:pPr>
            <a:endParaRPr lang="cs-CZ" sz="1800" smtClean="0">
              <a:latin typeface="Calibri" pitchFamily="34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cs-CZ" sz="1800" smtClean="0">
                <a:latin typeface="Calibri" pitchFamily="34" charset="0"/>
              </a:rPr>
              <a:t>Určeno pro 8. ročník, ZŠ speciální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Vzdělávací oblast: </a:t>
            </a:r>
            <a:r>
              <a:rPr lang="cs-CZ" sz="1800" smtClean="0">
                <a:latin typeface="Calibri" pitchFamily="34" charset="0"/>
              </a:rPr>
              <a:t>Člověk a zdraví 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Vzdělávací obor: </a:t>
            </a:r>
            <a:r>
              <a:rPr lang="cs-CZ" sz="1800" smtClean="0">
                <a:latin typeface="Calibri" pitchFamily="34" charset="0"/>
              </a:rPr>
              <a:t>Tělesná výchova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Tématický okruh: </a:t>
            </a:r>
            <a:r>
              <a:rPr lang="cs-CZ" sz="1800" smtClean="0">
                <a:latin typeface="Calibri" pitchFamily="34" charset="0"/>
              </a:rPr>
              <a:t>Činnosti ovlivňující zdraví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Vytvořeno dne: </a:t>
            </a:r>
            <a:r>
              <a:rPr lang="cs-CZ" sz="1800" smtClean="0">
                <a:latin typeface="Calibri" pitchFamily="34" charset="0"/>
              </a:rPr>
              <a:t>5.3.2012</a:t>
            </a: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Odpilotováno dne: </a:t>
            </a:r>
            <a:r>
              <a:rPr lang="cs-CZ" sz="1800" smtClean="0">
                <a:latin typeface="Calibri" pitchFamily="34" charset="0"/>
              </a:rPr>
              <a:t>5.4.2012</a:t>
            </a:r>
          </a:p>
          <a:p>
            <a:pPr algn="l" eaLnBrk="1" hangingPunct="1">
              <a:lnSpc>
                <a:spcPct val="80000"/>
              </a:lnSpc>
            </a:pPr>
            <a:endParaRPr lang="cs-CZ" sz="1800" b="1" smtClean="0">
              <a:latin typeface="Calibri" pitchFamily="34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cs-CZ" sz="1800" b="1" smtClean="0">
                <a:latin typeface="Calibri" pitchFamily="34" charset="0"/>
              </a:rPr>
              <a:t>Anotace: </a:t>
            </a:r>
            <a:r>
              <a:rPr lang="cs-CZ" sz="1800" smtClean="0">
                <a:latin typeface="Calibri" pitchFamily="34" charset="0"/>
              </a:rPr>
              <a:t>Učební materiál byl vytvořen pro 8. ročníku ZŠ speciální. Učební materiál obsahuje cvičební karty, které seznamují žáky s cviky pro posílení horních končetin. Učebné materiál slouží k vytištění. Cvičební karty s jednotlivými cviky slouží jako didaktická pomůcka podporující aktivitu žáků při kolektivní i individuální pohybové aktivitě v rámci základní přípravy organismu před pohybovou činností v tělesné výchově. Cvičební karty také nabízí žákům strukturalizaci činností v úvodní části hodiny tělesné výchovy. </a:t>
            </a:r>
          </a:p>
          <a:p>
            <a:pPr algn="l" eaLnBrk="1" hangingPunct="1">
              <a:lnSpc>
                <a:spcPct val="80000"/>
              </a:lnSpc>
            </a:pPr>
            <a:endParaRPr lang="cs-CZ" sz="1800" smtClean="0">
              <a:latin typeface="Calibri" pitchFamily="34" charset="0"/>
            </a:endParaRPr>
          </a:p>
        </p:txBody>
      </p:sp>
      <p:pic>
        <p:nvPicPr>
          <p:cNvPr id="2052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2232025"/>
          </a:xfrm>
        </p:spPr>
        <p:txBody>
          <a:bodyPr/>
          <a:lstStyle/>
          <a:p>
            <a:pPr eaLnBrk="1" hangingPunct="1"/>
            <a:r>
              <a:rPr lang="cs-CZ" sz="1800" smtClean="0">
                <a:latin typeface="Calibri" pitchFamily="34" charset="0"/>
              </a:rPr>
              <a:t>Učební materiál tvoří tři cvičební karty, které žákům představují různé typy cviků sloužící k posílení horních končetin. Každá karta obsahuje jednoduchý slovní popis daného cviku a je doplněna fotografií, která znázorňuje správné provedení cviku.   </a:t>
            </a:r>
          </a:p>
          <a:p>
            <a:pPr eaLnBrk="1" hangingPunct="1"/>
            <a:r>
              <a:rPr lang="cs-CZ" sz="1800" smtClean="0">
                <a:latin typeface="Calibri" pitchFamily="34" charset="0"/>
              </a:rPr>
              <a:t>Žáky nejprve s uvedenými cviky seznámíme. Podle slovního popisu cviku a jeho znázornění na fotografii si předvedeme správné provedení cviku. </a:t>
            </a:r>
          </a:p>
          <a:p>
            <a:pPr eaLnBrk="1" hangingPunct="1"/>
            <a:r>
              <a:rPr lang="cs-CZ" sz="1800" smtClean="0">
                <a:latin typeface="Calibri" pitchFamily="34" charset="0"/>
              </a:rPr>
              <a:t>Jsou-li žáci s cvičebními kartami seznámení lze je použít v rámci rozcvičky v úvodní části hodiny nebo k sestavení kruhového tréninku v hlavní části hodiny tělesné výchovy. </a:t>
            </a:r>
          </a:p>
          <a:p>
            <a:pPr eaLnBrk="1" hangingPunct="1"/>
            <a:r>
              <a:rPr lang="cs-CZ" sz="1800" smtClean="0">
                <a:latin typeface="Calibri" pitchFamily="34" charset="0"/>
              </a:rPr>
              <a:t>Dle potřeby volíme buď počet provedení daného cviku (např. 10x) nebo dobu po kterou bude žák jednotlivé cviky provádět (např. 1 min.).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4724400"/>
            <a:ext cx="77755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Pomůcky: </a:t>
            </a:r>
            <a:r>
              <a:rPr lang="cs-CZ">
                <a:latin typeface="Calibri" pitchFamily="34" charset="0"/>
              </a:rPr>
              <a:t>gymball, thera band, </a:t>
            </a:r>
          </a:p>
          <a:p>
            <a:pPr eaLnBrk="1" hangingPunct="1"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Zdroje:</a:t>
            </a:r>
          </a:p>
          <a:p>
            <a:pPr eaLnBrk="1" hangingPunct="1">
              <a:spcBef>
                <a:spcPct val="50000"/>
              </a:spcBef>
            </a:pPr>
            <a:r>
              <a:rPr lang="cs-CZ">
                <a:latin typeface="Calibri" pitchFamily="34" charset="0"/>
              </a:rPr>
              <a:t>KULHÁNKOVÁ, Eva. </a:t>
            </a:r>
            <a:r>
              <a:rPr lang="cs-CZ" i="1">
                <a:latin typeface="Calibri" pitchFamily="34" charset="0"/>
              </a:rPr>
              <a:t>Cvičíme pro radost</a:t>
            </a:r>
            <a:r>
              <a:rPr lang="cs-CZ">
                <a:latin typeface="Calibri" pitchFamily="34" charset="0"/>
              </a:rPr>
              <a:t>. Praha: Portál, 2007. ISBN 978-80-7367-333-8.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l" eaLnBrk="1" hangingPunct="1"/>
            <a:r>
              <a:rPr lang="cs-CZ" sz="4000" b="1" smtClean="0">
                <a:solidFill>
                  <a:srgbClr val="663300"/>
                </a:solidFill>
              </a:rPr>
              <a:t>Horní končetiny – mlsná kočka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eaLnBrk="1" hangingPunct="1"/>
            <a:r>
              <a:rPr lang="cs-CZ" sz="2000" smtClean="0"/>
              <a:t>Ležíme na velkém míči, stehny se opíráme o míč, ruce se opírají o zem (pozice kočky na míči)</a:t>
            </a:r>
          </a:p>
          <a:p>
            <a:pPr eaLnBrk="1" hangingPunct="1"/>
            <a:r>
              <a:rPr lang="cs-CZ" sz="2000" smtClean="0"/>
              <a:t>Provedeme klik – pokrčíme ruce tak, aby se obličej přiblížil k zemi (kočka si lízne mlíčka v misce)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284538"/>
            <a:ext cx="3671887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284538"/>
            <a:ext cx="3671887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Oval 6"/>
          <p:cNvSpPr>
            <a:spLocks noChangeArrowheads="1"/>
          </p:cNvSpPr>
          <p:nvPr/>
        </p:nvSpPr>
        <p:spPr bwMode="auto">
          <a:xfrm>
            <a:off x="1116013" y="4005263"/>
            <a:ext cx="360362" cy="360362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cs-CZ" sz="3600" b="1" smtClean="0">
                <a:solidFill>
                  <a:srgbClr val="663300"/>
                </a:solidFill>
              </a:rPr>
              <a:t>Horní končetiny - žížaly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256212"/>
          </a:xfrm>
        </p:spPr>
        <p:txBody>
          <a:bodyPr/>
          <a:lstStyle/>
          <a:p>
            <a:pPr eaLnBrk="1" hangingPunct="1"/>
            <a:r>
              <a:rPr lang="cs-CZ" sz="2000" smtClean="0"/>
              <a:t>Sedíme rovně na velkém míči</a:t>
            </a:r>
          </a:p>
          <a:p>
            <a:pPr eaLnBrk="1" hangingPunct="1"/>
            <a:r>
              <a:rPr lang="cs-CZ" sz="2000" smtClean="0"/>
              <a:t>Nohama přidržujeme konce dvou thera bandů a rukama držíme jejich druhé konce;</a:t>
            </a:r>
          </a:p>
          <a:p>
            <a:pPr eaLnBrk="1" hangingPunct="1"/>
            <a:r>
              <a:rPr lang="cs-CZ" sz="2000" smtClean="0"/>
              <a:t>Střídavě upažujeme (vytahujeme žížaly).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97200"/>
            <a:ext cx="3673475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68638"/>
            <a:ext cx="35718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Oval 6"/>
          <p:cNvSpPr>
            <a:spLocks noChangeArrowheads="1"/>
          </p:cNvSpPr>
          <p:nvPr/>
        </p:nvSpPr>
        <p:spPr bwMode="auto">
          <a:xfrm>
            <a:off x="2411413" y="3429000"/>
            <a:ext cx="288925" cy="287338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7" name="Oval 7"/>
          <p:cNvSpPr>
            <a:spLocks noChangeArrowheads="1"/>
          </p:cNvSpPr>
          <p:nvPr/>
        </p:nvSpPr>
        <p:spPr bwMode="auto">
          <a:xfrm>
            <a:off x="6300788" y="3500438"/>
            <a:ext cx="288925" cy="287337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4000" b="1" smtClean="0">
                <a:solidFill>
                  <a:srgbClr val="663300"/>
                </a:solidFill>
              </a:rPr>
              <a:t>Horní končetiny - tleskání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4525963"/>
          </a:xfrm>
        </p:spPr>
        <p:txBody>
          <a:bodyPr/>
          <a:lstStyle/>
          <a:p>
            <a:pPr eaLnBrk="1" hangingPunct="1"/>
            <a:r>
              <a:rPr lang="cs-CZ" sz="2000" smtClean="0"/>
              <a:t>Stojíme rovně čelem ke zdi, předpažené ruce se opírají o zeď.</a:t>
            </a:r>
          </a:p>
          <a:p>
            <a:pPr eaLnBrk="1" hangingPunct="1"/>
            <a:r>
              <a:rPr lang="cs-CZ" sz="2000" smtClean="0"/>
              <a:t>Natažené paže pokrčíme, záda jsou rovná a neprohýbáme se v bedrech;</a:t>
            </a:r>
          </a:p>
          <a:p>
            <a:pPr eaLnBrk="1" hangingPunct="1"/>
            <a:r>
              <a:rPr lang="cs-CZ" sz="2000" smtClean="0"/>
              <a:t>Rukama se odrazíme od zdi, tleskneme si a znovu se nataženými pažemi opřeme o zeď. </a:t>
            </a:r>
          </a:p>
          <a:p>
            <a:pPr eaLnBrk="1" hangingPunct="1"/>
            <a:endParaRPr lang="cs-CZ" sz="2000" smtClean="0"/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141663"/>
            <a:ext cx="157321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141663"/>
            <a:ext cx="1547813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1663"/>
            <a:ext cx="1592263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157321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WordArt 9"/>
          <p:cNvSpPr>
            <a:spLocks noChangeArrowheads="1" noChangeShapeType="1" noTextEdit="1"/>
          </p:cNvSpPr>
          <p:nvPr/>
        </p:nvSpPr>
        <p:spPr bwMode="auto">
          <a:xfrm>
            <a:off x="4787900" y="2852738"/>
            <a:ext cx="1366838" cy="8810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TLESK</a:t>
            </a:r>
          </a:p>
        </p:txBody>
      </p:sp>
      <p:sp>
        <p:nvSpPr>
          <p:cNvPr id="6153" name="Oval 10"/>
          <p:cNvSpPr>
            <a:spLocks noChangeArrowheads="1"/>
          </p:cNvSpPr>
          <p:nvPr/>
        </p:nvSpPr>
        <p:spPr bwMode="auto">
          <a:xfrm>
            <a:off x="1547813" y="4149725"/>
            <a:ext cx="287337" cy="214313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4" name="Oval 11"/>
          <p:cNvSpPr>
            <a:spLocks noChangeArrowheads="1"/>
          </p:cNvSpPr>
          <p:nvPr/>
        </p:nvSpPr>
        <p:spPr bwMode="auto">
          <a:xfrm>
            <a:off x="3635375" y="4076700"/>
            <a:ext cx="288925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5" name="Oval 12"/>
          <p:cNvSpPr>
            <a:spLocks noChangeArrowheads="1"/>
          </p:cNvSpPr>
          <p:nvPr/>
        </p:nvSpPr>
        <p:spPr bwMode="auto">
          <a:xfrm>
            <a:off x="5003800" y="3933825"/>
            <a:ext cx="288925" cy="288925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6" name="Oval 13"/>
          <p:cNvSpPr>
            <a:spLocks noChangeArrowheads="1"/>
          </p:cNvSpPr>
          <p:nvPr/>
        </p:nvSpPr>
        <p:spPr bwMode="auto">
          <a:xfrm>
            <a:off x="7235825" y="4076700"/>
            <a:ext cx="288925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252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Výchozí návrh</vt:lpstr>
      <vt:lpstr>Posilovací cvičení  - horní končetiny </vt:lpstr>
      <vt:lpstr>Metodický pokyn k učebnímu materiálu: </vt:lpstr>
      <vt:lpstr>Horní končetiny – mlsná kočka</vt:lpstr>
      <vt:lpstr>Horní končetiny - žížaly</vt:lpstr>
      <vt:lpstr>Horní končetiny - tleskání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VY_INOVACE_32_7_Posilovací cvičení – horní končetiny   POSILOVACÍ CVIČENÍ – HORNÍ KONČETINY </dc:title>
  <dc:creator>_</dc:creator>
  <cp:lastModifiedBy>Jakl Petr</cp:lastModifiedBy>
  <cp:revision>8</cp:revision>
  <dcterms:created xsi:type="dcterms:W3CDTF">2012-06-24T11:33:55Z</dcterms:created>
  <dcterms:modified xsi:type="dcterms:W3CDTF">2012-10-01T06:06:13Z</dcterms:modified>
</cp:coreProperties>
</file>