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1" r:id="rId2"/>
    <p:sldId id="262" r:id="rId3"/>
    <p:sldId id="258" r:id="rId4"/>
    <p:sldId id="259" r:id="rId5"/>
    <p:sldId id="260" r:id="rId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1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fld id="{E8AE4BB7-1023-49F6-8931-578323323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2949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fld id="{F1A08AA8-F66E-41C1-9395-5CC745760F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5812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71B17E-1D21-4B94-AFC8-90C102F22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385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8B09B8-1D1D-443C-A4BB-E06E75C92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858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E2DBFE-F8E6-44F4-BA91-A1F5AB46A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267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89082C-7715-4971-BF35-400B6A141D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571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6668F-F898-44A3-B84E-D14E4B5FF1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744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41047-EB1C-4BBF-95AA-B75EE70500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233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9D074F-11BE-4AE0-B73D-288BE139C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6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9DE74D-0A35-4F01-9B6B-B679A5E206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198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5C1E58-A16F-4B5A-9F2A-F1DE829ACF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947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B5C674-C0B9-466F-BA95-63EDB55D71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695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CE9D8A-56FC-4E0D-94D1-F3BCFAB328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349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065785AD-3524-4801-BD88-7307268340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58888" y="1196975"/>
            <a:ext cx="6840537" cy="1079500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Posilovací cvičení  - dolní končetiny</a:t>
            </a:r>
            <a:br>
              <a:rPr lang="cs-CZ" sz="2800" b="1" u="sng" smtClean="0"/>
            </a:br>
            <a:endParaRPr lang="cs-CZ" sz="2800" b="1" u="sng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1989138"/>
            <a:ext cx="8353425" cy="4464050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</a:pPr>
            <a:r>
              <a:rPr lang="cs-CZ" sz="1800" smtClean="0">
                <a:latin typeface="Calibri" pitchFamily="34" charset="0"/>
              </a:rPr>
              <a:t>Výukový materiál č.: VY_INOVACE_32_79_posilovací cvičení – dolní končetiny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smtClean="0">
                <a:latin typeface="Calibri" pitchFamily="34" charset="0"/>
              </a:rPr>
              <a:t>Vypracovala: Mgr. Miroslava Spurná</a:t>
            </a:r>
          </a:p>
          <a:p>
            <a:pPr algn="l" eaLnBrk="1" hangingPunct="1">
              <a:lnSpc>
                <a:spcPct val="80000"/>
              </a:lnSpc>
            </a:pPr>
            <a:endParaRPr lang="cs-CZ" sz="1800" smtClean="0">
              <a:latin typeface="Calibri" pitchFamily="34" charset="0"/>
            </a:endParaRPr>
          </a:p>
          <a:p>
            <a:pPr algn="l" eaLnBrk="1" hangingPunct="1">
              <a:lnSpc>
                <a:spcPct val="80000"/>
              </a:lnSpc>
            </a:pPr>
            <a:r>
              <a:rPr lang="cs-CZ" sz="1800" smtClean="0">
                <a:latin typeface="Calibri" pitchFamily="34" charset="0"/>
              </a:rPr>
              <a:t>Určeno pro 8. ročník, ZŠ speciální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>
                <a:latin typeface="Calibri" pitchFamily="34" charset="0"/>
              </a:rPr>
              <a:t>Vzdělávací oblast: </a:t>
            </a:r>
            <a:r>
              <a:rPr lang="cs-CZ" sz="1800" smtClean="0">
                <a:latin typeface="Calibri" pitchFamily="34" charset="0"/>
              </a:rPr>
              <a:t>Člověk a zdraví 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>
                <a:latin typeface="Calibri" pitchFamily="34" charset="0"/>
              </a:rPr>
              <a:t>Vzdělávací obor: </a:t>
            </a:r>
            <a:r>
              <a:rPr lang="cs-CZ" sz="1800" smtClean="0">
                <a:latin typeface="Calibri" pitchFamily="34" charset="0"/>
              </a:rPr>
              <a:t>Tělesná výchova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>
                <a:latin typeface="Calibri" pitchFamily="34" charset="0"/>
              </a:rPr>
              <a:t>Tématický okruh: </a:t>
            </a:r>
            <a:r>
              <a:rPr lang="cs-CZ" sz="1800" smtClean="0">
                <a:latin typeface="Calibri" pitchFamily="34" charset="0"/>
              </a:rPr>
              <a:t>Činnosti ovlivňující zdraví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>
                <a:latin typeface="Calibri" pitchFamily="34" charset="0"/>
              </a:rPr>
              <a:t>Vytvořeno dne: </a:t>
            </a:r>
            <a:r>
              <a:rPr lang="cs-CZ" sz="1800" smtClean="0">
                <a:latin typeface="Calibri" pitchFamily="34" charset="0"/>
              </a:rPr>
              <a:t>5.3.2012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>
                <a:latin typeface="Calibri" pitchFamily="34" charset="0"/>
              </a:rPr>
              <a:t>Odpilotováno dne: </a:t>
            </a:r>
            <a:r>
              <a:rPr lang="cs-CZ" sz="1800" smtClean="0">
                <a:latin typeface="Calibri" pitchFamily="34" charset="0"/>
              </a:rPr>
              <a:t>5.4.2012</a:t>
            </a:r>
          </a:p>
          <a:p>
            <a:pPr algn="l" eaLnBrk="1" hangingPunct="1">
              <a:lnSpc>
                <a:spcPct val="80000"/>
              </a:lnSpc>
            </a:pPr>
            <a:endParaRPr lang="cs-CZ" sz="1800" b="1" smtClean="0">
              <a:latin typeface="Calibri" pitchFamily="34" charset="0"/>
            </a:endParaRP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>
                <a:latin typeface="Calibri" pitchFamily="34" charset="0"/>
              </a:rPr>
              <a:t>Anotace: </a:t>
            </a:r>
            <a:r>
              <a:rPr lang="cs-CZ" sz="1800" smtClean="0">
                <a:latin typeface="Calibri" pitchFamily="34" charset="0"/>
              </a:rPr>
              <a:t>Učební materiál byl vytvořen pro 8. ročníku ZŠ speciální. Učební materiál obsahuje cvičební karty, které seznamují žáky s cviky k posílení dolních končetin. Učebné materiál slouží k vytištění. Cvičební karty s jednotlivými cviky slouží jako didaktická pomůcka podporující aktivitu žáků při kolektivní i individuální pohybové aktivitě v rámci základní přípravy organismu před pohybovou činností v tělesné výchově. Cvičební karty také nabízí žákům strukturalizaci činností v úvodní části hodiny tělesné výchovy. </a:t>
            </a:r>
          </a:p>
          <a:p>
            <a:pPr algn="l" eaLnBrk="1" hangingPunct="1">
              <a:lnSpc>
                <a:spcPct val="80000"/>
              </a:lnSpc>
            </a:pPr>
            <a:endParaRPr lang="cs-CZ" sz="1800" smtClean="0">
              <a:latin typeface="Calibri" pitchFamily="34" charset="0"/>
            </a:endParaRPr>
          </a:p>
        </p:txBody>
      </p:sp>
      <p:pic>
        <p:nvPicPr>
          <p:cNvPr id="2052" name="Picture 4" descr="OPVK_hor_zakladni_logolink_CB_c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60350"/>
            <a:ext cx="4464050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0350"/>
            <a:ext cx="1368425" cy="48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-4572000" y="36671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468313" y="765175"/>
            <a:ext cx="7272337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/>
              <a:t>Základní škola a Střední škola CREDO, o.p.s</a:t>
            </a:r>
            <a:br>
              <a:rPr lang="cs-CZ" sz="1400"/>
            </a:br>
            <a:r>
              <a:rPr lang="cs-CZ" sz="1400"/>
              <a:t>Číslo projektu: CZ.1.07/1.4.00/21.2963</a:t>
            </a:r>
            <a:r>
              <a:rPr lang="cs-CZ" sz="1400">
                <a:solidFill>
                  <a:schemeClr val="tx2"/>
                </a:solidFill>
              </a:rPr>
              <a:t> </a:t>
            </a:r>
            <a:r>
              <a:rPr lang="cs-CZ" sz="1400" b="1"/>
              <a:t/>
            </a:r>
            <a:br>
              <a:rPr lang="cs-CZ" sz="1400" b="1"/>
            </a:br>
            <a:r>
              <a:rPr lang="cs-CZ" b="1"/>
              <a:t/>
            </a:r>
            <a:br>
              <a:rPr lang="cs-CZ" b="1"/>
            </a:br>
            <a:endParaRPr lang="cs-CZ" b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400" b="1" smtClean="0"/>
              <a:t>Metodický pokyn k učebnímu materiálu:</a:t>
            </a:r>
            <a:r>
              <a:rPr lang="cs-CZ" sz="2400" smtClean="0"/>
              <a:t/>
            </a:r>
            <a:br>
              <a:rPr lang="cs-CZ" sz="2400" smtClean="0"/>
            </a:br>
            <a:endParaRPr lang="cs-CZ" sz="240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81075"/>
            <a:ext cx="8229600" cy="2232025"/>
          </a:xfrm>
        </p:spPr>
        <p:txBody>
          <a:bodyPr/>
          <a:lstStyle/>
          <a:p>
            <a:pPr eaLnBrk="1" hangingPunct="1"/>
            <a:r>
              <a:rPr lang="cs-CZ" sz="1800" smtClean="0">
                <a:latin typeface="Calibri" pitchFamily="34" charset="0"/>
              </a:rPr>
              <a:t>Učební materiál tvoří tři cvičební karty, které žákům představují různé typy cviků sloužící k posílení dolních končetin. Každá karta obsahuje jednoduchý slovní popis daného cviku a je doplněna fotografií, která znázorňuje správné provedení cviku.   </a:t>
            </a:r>
          </a:p>
          <a:p>
            <a:pPr eaLnBrk="1" hangingPunct="1"/>
            <a:r>
              <a:rPr lang="cs-CZ" sz="1800" smtClean="0">
                <a:latin typeface="Calibri" pitchFamily="34" charset="0"/>
              </a:rPr>
              <a:t>Žáky nejprve s uvedenými cviky seznámíme. Podle slovního popisu cviku a jeho znázornění na fotografii si předvedeme správné provedení cviku. </a:t>
            </a:r>
          </a:p>
          <a:p>
            <a:pPr eaLnBrk="1" hangingPunct="1"/>
            <a:r>
              <a:rPr lang="cs-CZ" sz="1800" smtClean="0">
                <a:latin typeface="Calibri" pitchFamily="34" charset="0"/>
              </a:rPr>
              <a:t>Jsou-li žáci s cvičebními kartami seznámení lze je použít v rámci rozcvičky v úvodní části hodiny nebo k sestavení kruhového tréninku v hlavní části hodiny tělesné výchovy. </a:t>
            </a:r>
          </a:p>
          <a:p>
            <a:pPr eaLnBrk="1" hangingPunct="1"/>
            <a:r>
              <a:rPr lang="cs-CZ" sz="1800" smtClean="0">
                <a:latin typeface="Calibri" pitchFamily="34" charset="0"/>
              </a:rPr>
              <a:t>Dle potřeby volíme buď počet provedení daného cviku (např. 10x) nebo dobu po kterou bude žák jednotlivé cviky provádět (např. 1 min.).</a:t>
            </a: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395288" y="4724400"/>
            <a:ext cx="7775575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>
                <a:latin typeface="Calibri" pitchFamily="34" charset="0"/>
              </a:rPr>
              <a:t>Pomůcky: </a:t>
            </a:r>
            <a:r>
              <a:rPr lang="cs-CZ">
                <a:latin typeface="Calibri" pitchFamily="34" charset="0"/>
              </a:rPr>
              <a:t>míč, tyč, trampolína </a:t>
            </a:r>
          </a:p>
          <a:p>
            <a:pPr eaLnBrk="1" hangingPunct="1">
              <a:spcBef>
                <a:spcPct val="50000"/>
              </a:spcBef>
            </a:pPr>
            <a:r>
              <a:rPr lang="cs-CZ" b="1">
                <a:latin typeface="Calibri" pitchFamily="34" charset="0"/>
              </a:rPr>
              <a:t>Zdroje:</a:t>
            </a:r>
          </a:p>
          <a:p>
            <a:pPr eaLnBrk="1" hangingPunct="1">
              <a:spcBef>
                <a:spcPct val="50000"/>
              </a:spcBef>
            </a:pPr>
            <a:r>
              <a:rPr lang="cs-CZ">
                <a:latin typeface="Calibri" pitchFamily="34" charset="0"/>
              </a:rPr>
              <a:t>KULHÁNKOVÁ, Eva. </a:t>
            </a:r>
            <a:r>
              <a:rPr lang="cs-CZ" i="1">
                <a:latin typeface="Calibri" pitchFamily="34" charset="0"/>
              </a:rPr>
              <a:t>Cvičíme pro radost</a:t>
            </a:r>
            <a:r>
              <a:rPr lang="cs-CZ">
                <a:latin typeface="Calibri" pitchFamily="34" charset="0"/>
              </a:rPr>
              <a:t>. Praha: Portál, 2007. ISBN 978-80-7367-333-8.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algn="l" eaLnBrk="1" hangingPunct="1"/>
            <a:r>
              <a:rPr lang="cs-CZ" sz="3600" b="1" smtClean="0">
                <a:solidFill>
                  <a:srgbClr val="FF3300"/>
                </a:solidFill>
              </a:rPr>
              <a:t>Dolní končetiny - masáž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052513"/>
            <a:ext cx="8229600" cy="4525962"/>
          </a:xfrm>
        </p:spPr>
        <p:txBody>
          <a:bodyPr/>
          <a:lstStyle/>
          <a:p>
            <a:pPr eaLnBrk="1" hangingPunct="1"/>
            <a:r>
              <a:rPr lang="cs-CZ" sz="2000" smtClean="0"/>
              <a:t>Stojíme zády k rovné stěně, míč je mezi stěnou a páteří v oblasti beder, udržujeme ho jemným tlakem na míč a stěnu;</a:t>
            </a:r>
          </a:p>
          <a:p>
            <a:pPr eaLnBrk="1" hangingPunct="1"/>
            <a:r>
              <a:rPr lang="cs-CZ" sz="2000" smtClean="0"/>
              <a:t>Tlačíme mírně zády do míče a zároveň přecházíme do dřepu – míč se postupně převaluje po zádech směrem nahoru;</a:t>
            </a:r>
          </a:p>
          <a:p>
            <a:pPr eaLnBrk="1" hangingPunct="1"/>
            <a:r>
              <a:rPr lang="cs-CZ" sz="2000" smtClean="0"/>
              <a:t>Z dřepu se zvedáme do stoje – míč přejíždí po zádech směrem dolů.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213100"/>
            <a:ext cx="2538412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3213100"/>
            <a:ext cx="2540000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3213100"/>
            <a:ext cx="2538412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3" name="AutoShape 7"/>
          <p:cNvSpPr>
            <a:spLocks noChangeArrowheads="1"/>
          </p:cNvSpPr>
          <p:nvPr/>
        </p:nvSpPr>
        <p:spPr bwMode="auto">
          <a:xfrm>
            <a:off x="8101013" y="3573463"/>
            <a:ext cx="574675" cy="2808287"/>
          </a:xfrm>
          <a:prstGeom prst="upArrow">
            <a:avLst>
              <a:gd name="adj1" fmla="val 50000"/>
              <a:gd name="adj2" fmla="val 122168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8"/>
          <p:cNvSpPr>
            <a:spLocks noChangeArrowheads="1"/>
          </p:cNvSpPr>
          <p:nvPr/>
        </p:nvSpPr>
        <p:spPr bwMode="auto">
          <a:xfrm>
            <a:off x="5148263" y="3500438"/>
            <a:ext cx="503237" cy="2879725"/>
          </a:xfrm>
          <a:prstGeom prst="downArrow">
            <a:avLst>
              <a:gd name="adj1" fmla="val 50000"/>
              <a:gd name="adj2" fmla="val 14306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5" name="Oval 9"/>
          <p:cNvSpPr>
            <a:spLocks noChangeArrowheads="1"/>
          </p:cNvSpPr>
          <p:nvPr/>
        </p:nvSpPr>
        <p:spPr bwMode="auto">
          <a:xfrm>
            <a:off x="1331913" y="3573463"/>
            <a:ext cx="287337" cy="215900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6" name="Oval 10"/>
          <p:cNvSpPr>
            <a:spLocks noChangeArrowheads="1"/>
          </p:cNvSpPr>
          <p:nvPr/>
        </p:nvSpPr>
        <p:spPr bwMode="auto">
          <a:xfrm>
            <a:off x="3851275" y="4149725"/>
            <a:ext cx="288925" cy="215900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7" name="Oval 11"/>
          <p:cNvSpPr>
            <a:spLocks noChangeArrowheads="1"/>
          </p:cNvSpPr>
          <p:nvPr/>
        </p:nvSpPr>
        <p:spPr bwMode="auto">
          <a:xfrm>
            <a:off x="7235825" y="3573463"/>
            <a:ext cx="288925" cy="287337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l" eaLnBrk="1" hangingPunct="1"/>
            <a:r>
              <a:rPr lang="cs-CZ" sz="4000" b="1" smtClean="0">
                <a:solidFill>
                  <a:srgbClr val="FF3300"/>
                </a:solidFill>
              </a:rPr>
              <a:t>Dolní končetiny - píst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8229600" cy="4525962"/>
          </a:xfrm>
        </p:spPr>
        <p:txBody>
          <a:bodyPr/>
          <a:lstStyle/>
          <a:p>
            <a:pPr eaLnBrk="1" hangingPunct="1"/>
            <a:r>
              <a:rPr lang="cs-CZ" sz="2000" smtClean="0"/>
              <a:t>Stojíme rovně a ve vzpažení držíme tyč;</a:t>
            </a:r>
          </a:p>
          <a:p>
            <a:pPr eaLnBrk="1" hangingPunct="1"/>
            <a:r>
              <a:rPr lang="cs-CZ" sz="2000" smtClean="0"/>
              <a:t>Přecházíme pomalu do dřepu a zpět do stoje. </a:t>
            </a: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708275"/>
            <a:ext cx="2646363" cy="352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2708275"/>
            <a:ext cx="2646362" cy="352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2708275"/>
            <a:ext cx="2646362" cy="352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2708275"/>
            <a:ext cx="2646362" cy="352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AutoShape 8"/>
          <p:cNvSpPr>
            <a:spLocks noChangeArrowheads="1"/>
          </p:cNvSpPr>
          <p:nvPr/>
        </p:nvSpPr>
        <p:spPr bwMode="auto">
          <a:xfrm>
            <a:off x="5219700" y="2997200"/>
            <a:ext cx="503238" cy="2879725"/>
          </a:xfrm>
          <a:prstGeom prst="downArrow">
            <a:avLst>
              <a:gd name="adj1" fmla="val 50000"/>
              <a:gd name="adj2" fmla="val 14306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29" name="AutoShape 9"/>
          <p:cNvSpPr>
            <a:spLocks noChangeArrowheads="1"/>
          </p:cNvSpPr>
          <p:nvPr/>
        </p:nvSpPr>
        <p:spPr bwMode="auto">
          <a:xfrm>
            <a:off x="8172450" y="3068638"/>
            <a:ext cx="431800" cy="2808287"/>
          </a:xfrm>
          <a:prstGeom prst="upArrow">
            <a:avLst>
              <a:gd name="adj1" fmla="val 50000"/>
              <a:gd name="adj2" fmla="val 162592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0" name="Oval 10"/>
          <p:cNvSpPr>
            <a:spLocks noChangeArrowheads="1"/>
          </p:cNvSpPr>
          <p:nvPr/>
        </p:nvSpPr>
        <p:spPr bwMode="auto">
          <a:xfrm>
            <a:off x="1763713" y="3573463"/>
            <a:ext cx="217487" cy="287337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131" name="Oval 11"/>
          <p:cNvSpPr>
            <a:spLocks noChangeArrowheads="1"/>
          </p:cNvSpPr>
          <p:nvPr/>
        </p:nvSpPr>
        <p:spPr bwMode="auto">
          <a:xfrm>
            <a:off x="7380288" y="3573463"/>
            <a:ext cx="287337" cy="215900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l" eaLnBrk="1" hangingPunct="1"/>
            <a:r>
              <a:rPr lang="cs-CZ" sz="4000" b="1" smtClean="0">
                <a:solidFill>
                  <a:srgbClr val="FF3300"/>
                </a:solidFill>
              </a:rPr>
              <a:t>Dolní končetiny - trampolína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eaLnBrk="1" hangingPunct="1"/>
            <a:r>
              <a:rPr lang="cs-CZ" sz="2000" smtClean="0"/>
              <a:t>Provádíme výskoky na trampolíně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989138"/>
            <a:ext cx="3273425" cy="436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5"/>
          <p:cNvSpPr>
            <a:spLocks noChangeArrowheads="1"/>
          </p:cNvSpPr>
          <p:nvPr/>
        </p:nvSpPr>
        <p:spPr bwMode="auto">
          <a:xfrm>
            <a:off x="5435600" y="3213100"/>
            <a:ext cx="503238" cy="2879725"/>
          </a:xfrm>
          <a:prstGeom prst="downArrow">
            <a:avLst>
              <a:gd name="adj1" fmla="val 50000"/>
              <a:gd name="adj2" fmla="val 14306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0" name="AutoShape 6"/>
          <p:cNvSpPr>
            <a:spLocks noChangeArrowheads="1"/>
          </p:cNvSpPr>
          <p:nvPr/>
        </p:nvSpPr>
        <p:spPr bwMode="auto">
          <a:xfrm>
            <a:off x="4716463" y="2133600"/>
            <a:ext cx="431800" cy="2808288"/>
          </a:xfrm>
          <a:prstGeom prst="upArrow">
            <a:avLst>
              <a:gd name="adj1" fmla="val 50000"/>
              <a:gd name="adj2" fmla="val 162592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1" name="Oval 7"/>
          <p:cNvSpPr>
            <a:spLocks noChangeArrowheads="1"/>
          </p:cNvSpPr>
          <p:nvPr/>
        </p:nvSpPr>
        <p:spPr bwMode="auto">
          <a:xfrm>
            <a:off x="2627313" y="2565400"/>
            <a:ext cx="288925" cy="287338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220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Výchozí návrh</vt:lpstr>
      <vt:lpstr>Posilovací cvičení  - dolní končetiny </vt:lpstr>
      <vt:lpstr>Metodický pokyn k učebnímu materiálu: </vt:lpstr>
      <vt:lpstr>Dolní končetiny - masáž</vt:lpstr>
      <vt:lpstr>Dolní končetiny - píst</vt:lpstr>
      <vt:lpstr>Dolní končetiny - trampolína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VY_INOVACE_32_75_Posilovací cvičení – dolní končetiny   POSILOVACÍ CVIČENÍ – DOLNÍ KONČETINY </dc:title>
  <dc:creator>_</dc:creator>
  <cp:lastModifiedBy>Jakl Petr</cp:lastModifiedBy>
  <cp:revision>9</cp:revision>
  <dcterms:created xsi:type="dcterms:W3CDTF">2012-06-24T12:10:08Z</dcterms:created>
  <dcterms:modified xsi:type="dcterms:W3CDTF">2012-10-01T06:05:40Z</dcterms:modified>
</cp:coreProperties>
</file>