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A3E4E-ABD2-42F5-8AC5-57EA3574FC03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C7161-B5F2-4440-89E8-02FB33E28F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084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9E0259A0-BB0B-4FB0-BC03-F845A8CFB756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952734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18131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81802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8952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43227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769380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2168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8644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09320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821265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59081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27D19-9246-4E22-9CA6-2B4539C670EA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F259C-D051-42CF-A7B9-E544FCEE0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490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C9BBC-568E-49E8-B83B-57E3D1062E6E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759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7"/>
          <p:cNvSpPr>
            <a:spLocks noChangeArrowheads="1"/>
          </p:cNvSpPr>
          <p:nvPr/>
        </p:nvSpPr>
        <p:spPr bwMode="auto">
          <a:xfrm>
            <a:off x="1450704" y="2420938"/>
            <a:ext cx="648389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Calibri" pitchFamily="34" charset="0"/>
              </a:rPr>
              <a:t>VY_32_INOVACE_02_GEOMETRIE_14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52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Název </a:t>
            </a:r>
            <a:r>
              <a:rPr lang="cs-CZ" sz="1600" b="1" dirty="0"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latin typeface="Times New Roman" pitchFamily="18" charset="0"/>
              </a:rPr>
              <a:t>Název školy:	Základní škola Dašice, okres Pardubice</a:t>
            </a: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806450" y="1066800"/>
            <a:ext cx="7772400" cy="1082675"/>
          </a:xfrm>
        </p:spPr>
        <p:txBody>
          <a:bodyPr>
            <a:normAutofit fontScale="90000"/>
          </a:bodyPr>
          <a:lstStyle/>
          <a:p>
            <a:r>
              <a:rPr lang="cs-CZ" sz="5400" b="1" dirty="0">
                <a:solidFill>
                  <a:srgbClr val="FE2710"/>
                </a:solidFill>
              </a:rPr>
              <a:t>Konstrukce </a:t>
            </a:r>
            <a:r>
              <a:rPr lang="cs-CZ" sz="5400" b="1" dirty="0" smtClean="0">
                <a:solidFill>
                  <a:srgbClr val="FE2710"/>
                </a:solidFill>
              </a:rPr>
              <a:t>trojúhelníku podle věty </a:t>
            </a:r>
            <a:r>
              <a:rPr lang="cs-CZ" sz="5400" b="1" dirty="0" err="1" smtClean="0">
                <a:solidFill>
                  <a:srgbClr val="FE2710"/>
                </a:solidFill>
              </a:rPr>
              <a:t>sss</a:t>
            </a:r>
            <a:endParaRPr lang="cs-CZ" sz="54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59835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592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280628"/>
              </p:ext>
            </p:extLst>
          </p:nvPr>
        </p:nvGraphicFramePr>
        <p:xfrm>
          <a:off x="304800" y="304800"/>
          <a:ext cx="8610600" cy="5867401"/>
        </p:xfrm>
        <a:graphic>
          <a:graphicData uri="http://schemas.openxmlformats.org/drawingml/2006/table">
            <a:tbl>
              <a:tblPr/>
              <a:tblGrid>
                <a:gridCol w="2514600"/>
                <a:gridCol w="844550"/>
                <a:gridCol w="755650"/>
                <a:gridCol w="1773238"/>
                <a:gridCol w="2722562"/>
              </a:tblGrid>
              <a:tr h="503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30.3.2011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57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8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žáků: 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dívek: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žáků se spec. vzděl. potřebami: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55887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/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Výstup – prezentace – slouží k ukázce konstrukce trojúhelníku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věty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sss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krok za krokem, tedy od trojúhelníkové nerovnosti, přes náčrt a rozbor, až k zápisu konstrukce, k samotné konstrukci a ověření konstrukce. Výstup lze použít jako pomůcku při výkladu nové látky o konstrukci trojúhelníku nebo jako ukázku konstrukce trojúhelníku při opakování této látky.</a:t>
                      </a:r>
                    </a:p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Čas potřebný na celý výstup i se závěrečným procvičením je 45 minut.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704047"/>
      </p:ext>
    </p:extLst>
  </p:cSld>
  <p:clrMapOvr>
    <a:masterClrMapping/>
  </p:clrMapOvr>
  <p:transition advClick="0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trojúhelníku krok za krokem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24768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6 cm , b = 5 cm , c = 7 cm</a:t>
            </a:r>
          </a:p>
          <a:p>
            <a:pPr marL="0" indent="0">
              <a:buNone/>
            </a:pPr>
            <a:r>
              <a:rPr lang="cs-CZ" sz="4000" b="1" dirty="0"/>
              <a:t>1. krok konstrukce:</a:t>
            </a:r>
            <a:endParaRPr lang="cs-CZ" sz="40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Rectangle 57"/>
          <p:cNvSpPr>
            <a:spLocks noChangeArrowheads="1"/>
          </p:cNvSpPr>
          <p:nvPr/>
        </p:nvSpPr>
        <p:spPr bwMode="auto">
          <a:xfrm>
            <a:off x="395536" y="3212976"/>
            <a:ext cx="8208963" cy="2232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Zjistíme, zda trojúhelník </a:t>
            </a:r>
            <a:r>
              <a:rPr lang="cs-CZ" sz="3200" b="1" dirty="0"/>
              <a:t>o zadaných stranách </a:t>
            </a:r>
            <a:r>
              <a:rPr lang="cs-CZ" sz="3200" b="1" dirty="0" smtClean="0"/>
              <a:t>lze vůbec sestrojit – abychom neztráceli čas.</a:t>
            </a:r>
            <a:endParaRPr lang="cs-CZ" sz="3200" b="1" dirty="0"/>
          </a:p>
        </p:txBody>
      </p:sp>
      <p:sp>
        <p:nvSpPr>
          <p:cNvPr id="5" name="Rectangle 57"/>
          <p:cNvSpPr>
            <a:spLocks noChangeArrowheads="1"/>
          </p:cNvSpPr>
          <p:nvPr/>
        </p:nvSpPr>
        <p:spPr bwMode="auto">
          <a:xfrm>
            <a:off x="467544" y="4353658"/>
            <a:ext cx="8208963" cy="2232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trojúhelníkové nerovnosti.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51449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947" y="332657"/>
            <a:ext cx="8291264" cy="1728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6 cm , b = 5 cm , c = 7 cm</a:t>
            </a:r>
          </a:p>
        </p:txBody>
      </p:sp>
      <p:sp>
        <p:nvSpPr>
          <p:cNvPr id="5" name="Rectangle 57"/>
          <p:cNvSpPr>
            <a:spLocks noChangeArrowheads="1"/>
          </p:cNvSpPr>
          <p:nvPr/>
        </p:nvSpPr>
        <p:spPr bwMode="auto">
          <a:xfrm>
            <a:off x="1547664" y="5387030"/>
            <a:ext cx="6624736" cy="1284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ABC lze sestrojit.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trojúhelníková nerovnost</a:t>
            </a:r>
            <a:endParaRPr lang="cs-CZ" sz="5400" dirty="0"/>
          </a:p>
        </p:txBody>
      </p:sp>
      <p:sp>
        <p:nvSpPr>
          <p:cNvPr id="7" name="Rectangle 6"/>
          <p:cNvSpPr txBox="1">
            <a:spLocks noChangeArrowheads="1"/>
          </p:cNvSpPr>
          <p:nvPr/>
        </p:nvSpPr>
        <p:spPr>
          <a:xfrm>
            <a:off x="1235371" y="3068960"/>
            <a:ext cx="3744795" cy="194421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US" sz="4400" b="1" dirty="0" smtClean="0"/>
              <a:t>a</a:t>
            </a:r>
            <a:r>
              <a:rPr lang="cs-CZ" sz="4400" b="1" dirty="0" smtClean="0"/>
              <a:t> + b </a:t>
            </a:r>
            <a:r>
              <a:rPr lang="en-US" sz="4400" b="1" dirty="0" smtClean="0"/>
              <a:t>&gt; c</a:t>
            </a:r>
            <a:endParaRPr lang="cs-CZ" sz="4400" b="1" dirty="0" smtClean="0"/>
          </a:p>
          <a:p>
            <a:pPr>
              <a:buFontTx/>
              <a:buNone/>
            </a:pPr>
            <a:r>
              <a:rPr lang="en-US" sz="4400" b="1" dirty="0" smtClean="0"/>
              <a:t>a + c &gt; b       </a:t>
            </a:r>
            <a:endParaRPr lang="cs-CZ" sz="4400" b="1" dirty="0" smtClean="0"/>
          </a:p>
          <a:p>
            <a:pPr>
              <a:buFontTx/>
              <a:buNone/>
            </a:pPr>
            <a:r>
              <a:rPr lang="en-US" sz="4400" b="1" dirty="0" smtClean="0"/>
              <a:t>b + c &gt; a</a:t>
            </a:r>
            <a:endParaRPr lang="cs-CZ" sz="4400" b="1" dirty="0"/>
          </a:p>
        </p:txBody>
      </p:sp>
      <p:sp>
        <p:nvSpPr>
          <p:cNvPr id="8" name="Obdélník 7"/>
          <p:cNvSpPr/>
          <p:nvPr/>
        </p:nvSpPr>
        <p:spPr>
          <a:xfrm>
            <a:off x="4099155" y="3086472"/>
            <a:ext cx="26677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11 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99155" y="3933056"/>
            <a:ext cx="26677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13 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27567" y="4740699"/>
            <a:ext cx="26677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= 12 </a:t>
            </a: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6132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324" y="1196752"/>
            <a:ext cx="8229600" cy="1143000"/>
          </a:xfrm>
        </p:spPr>
        <p:txBody>
          <a:bodyPr/>
          <a:lstStyle/>
          <a:p>
            <a:r>
              <a:rPr lang="cs-CZ" b="1" dirty="0" smtClean="0"/>
              <a:t>2.krok konstrukce: NÁČRT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779" y="2204864"/>
            <a:ext cx="8229600" cy="8640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Načrtneme obrázek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vyznačíme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zadané údaje.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768149" y="3153162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95936" y="3861048"/>
            <a:ext cx="2392847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 rot="2329544">
            <a:off x="4347122" y="4053146"/>
            <a:ext cx="20457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6 cm 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2716375" y="3861048"/>
            <a:ext cx="1279561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 rot="18398285">
            <a:off x="2021487" y="4145391"/>
            <a:ext cx="195277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5 cm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005850" y="5715497"/>
            <a:ext cx="18918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7 cm</a:t>
            </a:r>
            <a:endParaRPr lang="cs-CZ" sz="4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4449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1F497D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324" y="1196752"/>
            <a:ext cx="8229600" cy="1143000"/>
          </a:xfrm>
        </p:spPr>
        <p:txBody>
          <a:bodyPr/>
          <a:lstStyle/>
          <a:p>
            <a:r>
              <a:rPr lang="cs-CZ" b="1" dirty="0"/>
              <a:t>3</a:t>
            </a:r>
            <a:r>
              <a:rPr lang="cs-CZ" b="1" dirty="0" smtClean="0"/>
              <a:t>.krok konstrukce: ROZBOR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2388" y="2132856"/>
            <a:ext cx="8229600" cy="8640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Rozebereme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postup, podle kterého budeme trojúhelník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rýsovat.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657737" y="3153162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95936" y="3861048"/>
            <a:ext cx="2392847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 rot="2329544">
            <a:off x="4354972" y="4070201"/>
            <a:ext cx="20457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6 cm 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2716375" y="3861048"/>
            <a:ext cx="1279561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 rot="18398285">
            <a:off x="1949472" y="4202887"/>
            <a:ext cx="195277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5 cm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005850" y="5715497"/>
            <a:ext cx="18918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7 cm</a:t>
            </a:r>
            <a:endParaRPr lang="cs-CZ" sz="4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Arc 22"/>
          <p:cNvSpPr>
            <a:spLocks/>
          </p:cNvSpPr>
          <p:nvPr/>
        </p:nvSpPr>
        <p:spPr bwMode="auto">
          <a:xfrm rot="4792492" flipH="1" flipV="1">
            <a:off x="3557445" y="2774404"/>
            <a:ext cx="2586037" cy="2173288"/>
          </a:xfrm>
          <a:custGeom>
            <a:avLst/>
            <a:gdLst>
              <a:gd name="G0" fmla="+- 4381 0 0"/>
              <a:gd name="G1" fmla="+- 21600 0 0"/>
              <a:gd name="G2" fmla="+- 21600 0 0"/>
              <a:gd name="T0" fmla="*/ 0 w 25929"/>
              <a:gd name="T1" fmla="*/ 449 h 21600"/>
              <a:gd name="T2" fmla="*/ 25929 w 25929"/>
              <a:gd name="T3" fmla="*/ 20102 h 21600"/>
              <a:gd name="T4" fmla="*/ 4381 w 2592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5929" h="21600" fill="none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</a:path>
              <a:path w="25929" h="21600" stroke="0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  <a:lnTo>
                  <a:pt x="4381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Arc 21"/>
          <p:cNvSpPr>
            <a:spLocks/>
          </p:cNvSpPr>
          <p:nvPr/>
        </p:nvSpPr>
        <p:spPr bwMode="auto">
          <a:xfrm rot="18524236">
            <a:off x="346451" y="3985490"/>
            <a:ext cx="4325937" cy="2963862"/>
          </a:xfrm>
          <a:custGeom>
            <a:avLst/>
            <a:gdLst>
              <a:gd name="G0" fmla="+- 0 0 0"/>
              <a:gd name="G1" fmla="+- 11707 0 0"/>
              <a:gd name="G2" fmla="+- 21600 0 0"/>
              <a:gd name="T0" fmla="*/ 18152 w 21600"/>
              <a:gd name="T1" fmla="*/ 0 h 23008"/>
              <a:gd name="T2" fmla="*/ 18408 w 21600"/>
              <a:gd name="T3" fmla="*/ 23008 h 23008"/>
              <a:gd name="T4" fmla="*/ 0 w 21600"/>
              <a:gd name="T5" fmla="*/ 11707 h 23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3008" fill="none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</a:path>
              <a:path w="21600" h="23008" stroke="0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  <a:lnTo>
                  <a:pt x="0" y="11707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0066" y="3369534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583782" y="2852936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18" name="Rectangle 32"/>
          <p:cNvSpPr>
            <a:spLocks noChangeArrowheads="1"/>
          </p:cNvSpPr>
          <p:nvPr/>
        </p:nvSpPr>
        <p:spPr bwMode="auto">
          <a:xfrm>
            <a:off x="5897715" y="3147488"/>
            <a:ext cx="3730625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Zapisujeme:</a:t>
            </a:r>
            <a:b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</a:br>
            <a:r>
              <a:rPr lang="cs-CZ" sz="4000" b="1" dirty="0">
                <a:solidFill>
                  <a:srgbClr val="FF0000"/>
                </a:solidFill>
                <a:latin typeface="Trebuchet MS" pitchFamily="34" charset="0"/>
              </a:rPr>
              <a:t>C </a:t>
            </a:r>
            <a:r>
              <a:rPr lang="cs-CZ" sz="4000" b="1" dirty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 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 </a:t>
            </a:r>
            <a:r>
              <a:rPr lang="cs-CZ" sz="4000" b="1" dirty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 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2</a:t>
            </a:r>
            <a:endParaRPr lang="cs-CZ" sz="2000" b="1" dirty="0">
              <a:solidFill>
                <a:srgbClr val="FF0000"/>
              </a:solidFill>
              <a:latin typeface="Trebuchet MS" pitchFamily="34" charset="0"/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7696570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5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984" y="13453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4.krok konstrukce:</a:t>
            </a:r>
            <a:br>
              <a:rPr lang="cs-CZ" b="1" dirty="0" smtClean="0"/>
            </a:br>
            <a:r>
              <a:rPr lang="cs-CZ" b="1" dirty="0" smtClean="0"/>
              <a:t> KONSTRUKCE a ZÁPIS KONSTRUKCE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2191823" y="5733256"/>
            <a:ext cx="4328308" cy="715882"/>
            <a:chOff x="695875" y="5573248"/>
            <a:chExt cx="4328308" cy="71588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1007604" y="5589240"/>
              <a:ext cx="367240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bdélník 7"/>
            <p:cNvSpPr/>
            <p:nvPr/>
          </p:nvSpPr>
          <p:spPr>
            <a:xfrm>
              <a:off x="695875" y="5573248"/>
              <a:ext cx="495649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4552579" y="5581244"/>
              <a:ext cx="471604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8" name="Rectangle 32"/>
          <p:cNvSpPr>
            <a:spLocks noChangeArrowheads="1"/>
          </p:cNvSpPr>
          <p:nvPr/>
        </p:nvSpPr>
        <p:spPr bwMode="auto">
          <a:xfrm>
            <a:off x="1933080" y="4653136"/>
            <a:ext cx="5735264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Zapisujeme:</a:t>
            </a:r>
            <a:b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1) AB, |AB|= c = 7 cm</a:t>
            </a:r>
            <a:endParaRPr lang="cs-CZ" sz="2000" b="1" dirty="0">
              <a:solidFill>
                <a:srgbClr val="FF0000"/>
              </a:solidFill>
              <a:latin typeface="Trebuchet MS" pitchFamily="34" charset="0"/>
              <a:sym typeface="Symbol" pitchFamily="18" charset="2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947" y="2624268"/>
            <a:ext cx="84990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1) Narýsujeme úsečku AB, která má velikost 7 cm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46215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3432" y="1412776"/>
            <a:ext cx="8751056" cy="8640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Narýsujeme kružnici k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má střed v bodě A 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 poloměr 5 cm 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13432" y="116632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72544" y="3429198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18" name="Rectangle 32"/>
          <p:cNvSpPr>
            <a:spLocks noChangeArrowheads="1"/>
          </p:cNvSpPr>
          <p:nvPr/>
        </p:nvSpPr>
        <p:spPr bwMode="auto">
          <a:xfrm>
            <a:off x="3491880" y="2852936"/>
            <a:ext cx="5269276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Zapisujeme:</a:t>
            </a:r>
            <a:b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2) 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, 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(A, b = 5 cm)</a:t>
            </a:r>
            <a:endParaRPr lang="cs-CZ" sz="2000" b="1" dirty="0">
              <a:solidFill>
                <a:srgbClr val="FF0000"/>
              </a:solidFill>
              <a:latin typeface="Trebuchet MS" pitchFamily="34" charset="0"/>
              <a:sym typeface="Symbol" pitchFamily="18" charset="2"/>
            </a:endParaRPr>
          </a:p>
        </p:txBody>
      </p:sp>
      <p:sp>
        <p:nvSpPr>
          <p:cNvPr id="22" name="Arc 21"/>
          <p:cNvSpPr>
            <a:spLocks/>
          </p:cNvSpPr>
          <p:nvPr/>
        </p:nvSpPr>
        <p:spPr bwMode="auto">
          <a:xfrm rot="18524236">
            <a:off x="346451" y="3985490"/>
            <a:ext cx="4325937" cy="2963862"/>
          </a:xfrm>
          <a:custGeom>
            <a:avLst/>
            <a:gdLst>
              <a:gd name="G0" fmla="+- 0 0 0"/>
              <a:gd name="G1" fmla="+- 11707 0 0"/>
              <a:gd name="G2" fmla="+- 21600 0 0"/>
              <a:gd name="T0" fmla="*/ 18152 w 21600"/>
              <a:gd name="T1" fmla="*/ 0 h 23008"/>
              <a:gd name="T2" fmla="*/ 18408 w 21600"/>
              <a:gd name="T3" fmla="*/ 23008 h 23008"/>
              <a:gd name="T4" fmla="*/ 0 w 21600"/>
              <a:gd name="T5" fmla="*/ 11707 h 23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3008" fill="none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</a:path>
              <a:path w="21600" h="23008" stroke="0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  <a:lnTo>
                  <a:pt x="0" y="11707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400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18" grpId="0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Arc 22"/>
          <p:cNvSpPr>
            <a:spLocks/>
          </p:cNvSpPr>
          <p:nvPr/>
        </p:nvSpPr>
        <p:spPr bwMode="auto">
          <a:xfrm rot="4792492" flipH="1" flipV="1">
            <a:off x="3557445" y="2774404"/>
            <a:ext cx="2586037" cy="2173288"/>
          </a:xfrm>
          <a:custGeom>
            <a:avLst/>
            <a:gdLst>
              <a:gd name="G0" fmla="+- 4381 0 0"/>
              <a:gd name="G1" fmla="+- 21600 0 0"/>
              <a:gd name="G2" fmla="+- 21600 0 0"/>
              <a:gd name="T0" fmla="*/ 0 w 25929"/>
              <a:gd name="T1" fmla="*/ 449 h 21600"/>
              <a:gd name="T2" fmla="*/ 25929 w 25929"/>
              <a:gd name="T3" fmla="*/ 20102 h 21600"/>
              <a:gd name="T4" fmla="*/ 4381 w 2592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5929" h="21600" fill="none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</a:path>
              <a:path w="25929" h="21600" stroke="0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  <a:lnTo>
                  <a:pt x="4381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Arc 21"/>
          <p:cNvSpPr>
            <a:spLocks/>
          </p:cNvSpPr>
          <p:nvPr/>
        </p:nvSpPr>
        <p:spPr bwMode="auto">
          <a:xfrm rot="18524236">
            <a:off x="346451" y="3985490"/>
            <a:ext cx="4325937" cy="2963862"/>
          </a:xfrm>
          <a:custGeom>
            <a:avLst/>
            <a:gdLst>
              <a:gd name="G0" fmla="+- 0 0 0"/>
              <a:gd name="G1" fmla="+- 11707 0 0"/>
              <a:gd name="G2" fmla="+- 21600 0 0"/>
              <a:gd name="T0" fmla="*/ 18152 w 21600"/>
              <a:gd name="T1" fmla="*/ 0 h 23008"/>
              <a:gd name="T2" fmla="*/ 18408 w 21600"/>
              <a:gd name="T3" fmla="*/ 23008 h 23008"/>
              <a:gd name="T4" fmla="*/ 0 w 21600"/>
              <a:gd name="T5" fmla="*/ 11707 h 23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3008" fill="none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</a:path>
              <a:path w="21600" h="23008" stroke="0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  <a:lnTo>
                  <a:pt x="0" y="11707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0066" y="3369534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583782" y="2852936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>
            <p:ph idx="1"/>
          </p:nvPr>
        </p:nvSpPr>
        <p:spPr>
          <a:xfrm>
            <a:off x="213432" y="1412776"/>
            <a:ext cx="8751056" cy="8640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Narýsujeme kružnici k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má střed v bodě B 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 poloměr 6 cm 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Rectangle 32"/>
          <p:cNvSpPr>
            <a:spLocks noChangeArrowheads="1"/>
          </p:cNvSpPr>
          <p:nvPr/>
        </p:nvSpPr>
        <p:spPr bwMode="auto">
          <a:xfrm>
            <a:off x="4139952" y="3604623"/>
            <a:ext cx="5269276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Zapisujeme:</a:t>
            </a:r>
            <a:b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3) 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, 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k</a:t>
            </a:r>
            <a:r>
              <a:rPr lang="cs-CZ" sz="2000" b="1" dirty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(B, </a:t>
            </a:r>
            <a:r>
              <a:rPr lang="cs-CZ" sz="4000" b="1" dirty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a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 = 6 cm)</a:t>
            </a:r>
            <a:endParaRPr lang="cs-CZ" sz="2000" b="1" dirty="0">
              <a:solidFill>
                <a:srgbClr val="FF0000"/>
              </a:solidFill>
              <a:latin typeface="Trebuchet MS" pitchFamily="34" charset="0"/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741382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/>
      <p:bldP spid="22" grpId="0" uiExpand="1" build="p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657737" y="3153162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Arc 22"/>
          <p:cNvSpPr>
            <a:spLocks/>
          </p:cNvSpPr>
          <p:nvPr/>
        </p:nvSpPr>
        <p:spPr bwMode="auto">
          <a:xfrm rot="4792492" flipH="1" flipV="1">
            <a:off x="3557445" y="2774404"/>
            <a:ext cx="2586037" cy="2173288"/>
          </a:xfrm>
          <a:custGeom>
            <a:avLst/>
            <a:gdLst>
              <a:gd name="G0" fmla="+- 4381 0 0"/>
              <a:gd name="G1" fmla="+- 21600 0 0"/>
              <a:gd name="G2" fmla="+- 21600 0 0"/>
              <a:gd name="T0" fmla="*/ 0 w 25929"/>
              <a:gd name="T1" fmla="*/ 449 h 21600"/>
              <a:gd name="T2" fmla="*/ 25929 w 25929"/>
              <a:gd name="T3" fmla="*/ 20102 h 21600"/>
              <a:gd name="T4" fmla="*/ 4381 w 2592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5929" h="21600" fill="none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</a:path>
              <a:path w="25929" h="21600" stroke="0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  <a:lnTo>
                  <a:pt x="4381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Arc 21"/>
          <p:cNvSpPr>
            <a:spLocks/>
          </p:cNvSpPr>
          <p:nvPr/>
        </p:nvSpPr>
        <p:spPr bwMode="auto">
          <a:xfrm rot="18524236">
            <a:off x="346451" y="3985490"/>
            <a:ext cx="4325937" cy="2963862"/>
          </a:xfrm>
          <a:custGeom>
            <a:avLst/>
            <a:gdLst>
              <a:gd name="G0" fmla="+- 0 0 0"/>
              <a:gd name="G1" fmla="+- 11707 0 0"/>
              <a:gd name="G2" fmla="+- 21600 0 0"/>
              <a:gd name="T0" fmla="*/ 18152 w 21600"/>
              <a:gd name="T1" fmla="*/ 0 h 23008"/>
              <a:gd name="T2" fmla="*/ 18408 w 21600"/>
              <a:gd name="T3" fmla="*/ 23008 h 23008"/>
              <a:gd name="T4" fmla="*/ 0 w 21600"/>
              <a:gd name="T5" fmla="*/ 11707 h 23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3008" fill="none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</a:path>
              <a:path w="21600" h="23008" stroke="0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  <a:lnTo>
                  <a:pt x="0" y="11707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0066" y="3369534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583782" y="2852936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18" name="Rectangle 32"/>
          <p:cNvSpPr>
            <a:spLocks noChangeArrowheads="1"/>
          </p:cNvSpPr>
          <p:nvPr/>
        </p:nvSpPr>
        <p:spPr bwMode="auto">
          <a:xfrm>
            <a:off x="4583782" y="3572917"/>
            <a:ext cx="4609501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Zapisujeme:</a:t>
            </a:r>
            <a:b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4) C, C </a:t>
            </a:r>
            <a:r>
              <a:rPr lang="cs-CZ" sz="4000" b="1" dirty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 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 </a:t>
            </a:r>
            <a:r>
              <a:rPr lang="cs-CZ" sz="4000" b="1" dirty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 </a:t>
            </a: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  <a:latin typeface="Trebuchet MS" pitchFamily="34" charset="0"/>
                <a:sym typeface="Symbol" pitchFamily="18" charset="2"/>
              </a:rPr>
              <a:t>2</a:t>
            </a:r>
            <a:endParaRPr lang="cs-CZ" sz="2000" b="1" dirty="0">
              <a:solidFill>
                <a:srgbClr val="FF0000"/>
              </a:solidFill>
              <a:latin typeface="Trebuchet MS" pitchFamily="34" charset="0"/>
              <a:sym typeface="Symbol" pitchFamily="18" charset="2"/>
            </a:endParaRPr>
          </a:p>
        </p:txBody>
      </p:sp>
      <p:sp>
        <p:nvSpPr>
          <p:cNvPr id="22" name="Zástupný symbol pro obsah 2"/>
          <p:cNvSpPr>
            <a:spLocks noGrp="1"/>
          </p:cNvSpPr>
          <p:nvPr>
            <p:ph idx="1"/>
          </p:nvPr>
        </p:nvSpPr>
        <p:spPr>
          <a:xfrm>
            <a:off x="213432" y="1412776"/>
            <a:ext cx="8751056" cy="8640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Bod C leží v průsečíku kružnice k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33374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  <p:bldP spid="2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4264" y="1340768"/>
            <a:ext cx="8229600" cy="8640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Spojíme úsečkou body A, C  a  B, C a získáme trojúhelník ABC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657737" y="3153162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95936" y="3861048"/>
            <a:ext cx="2392847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716375" y="3861048"/>
            <a:ext cx="1279561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Arc 22"/>
          <p:cNvSpPr>
            <a:spLocks/>
          </p:cNvSpPr>
          <p:nvPr/>
        </p:nvSpPr>
        <p:spPr bwMode="auto">
          <a:xfrm rot="4792492" flipH="1" flipV="1">
            <a:off x="3557445" y="2774404"/>
            <a:ext cx="2586037" cy="2173288"/>
          </a:xfrm>
          <a:custGeom>
            <a:avLst/>
            <a:gdLst>
              <a:gd name="G0" fmla="+- 4381 0 0"/>
              <a:gd name="G1" fmla="+- 21600 0 0"/>
              <a:gd name="G2" fmla="+- 21600 0 0"/>
              <a:gd name="T0" fmla="*/ 0 w 25929"/>
              <a:gd name="T1" fmla="*/ 449 h 21600"/>
              <a:gd name="T2" fmla="*/ 25929 w 25929"/>
              <a:gd name="T3" fmla="*/ 20102 h 21600"/>
              <a:gd name="T4" fmla="*/ 4381 w 2592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5929" h="21600" fill="none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</a:path>
              <a:path w="25929" h="21600" stroke="0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  <a:lnTo>
                  <a:pt x="4381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Arc 21"/>
          <p:cNvSpPr>
            <a:spLocks/>
          </p:cNvSpPr>
          <p:nvPr/>
        </p:nvSpPr>
        <p:spPr bwMode="auto">
          <a:xfrm rot="18524236">
            <a:off x="346451" y="3985490"/>
            <a:ext cx="4325937" cy="2963862"/>
          </a:xfrm>
          <a:custGeom>
            <a:avLst/>
            <a:gdLst>
              <a:gd name="G0" fmla="+- 0 0 0"/>
              <a:gd name="G1" fmla="+- 11707 0 0"/>
              <a:gd name="G2" fmla="+- 21600 0 0"/>
              <a:gd name="T0" fmla="*/ 18152 w 21600"/>
              <a:gd name="T1" fmla="*/ 0 h 23008"/>
              <a:gd name="T2" fmla="*/ 18408 w 21600"/>
              <a:gd name="T3" fmla="*/ 23008 h 23008"/>
              <a:gd name="T4" fmla="*/ 0 w 21600"/>
              <a:gd name="T5" fmla="*/ 11707 h 23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3008" fill="none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</a:path>
              <a:path w="21600" h="23008" stroke="0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  <a:lnTo>
                  <a:pt x="0" y="11707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0066" y="3369534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583782" y="2852936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18" name="Rectangle 32"/>
          <p:cNvSpPr>
            <a:spLocks noChangeArrowheads="1"/>
          </p:cNvSpPr>
          <p:nvPr/>
        </p:nvSpPr>
        <p:spPr bwMode="auto">
          <a:xfrm>
            <a:off x="5897715" y="3147488"/>
            <a:ext cx="3730625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Zapisujeme:</a:t>
            </a:r>
            <a:b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Trebuchet MS" pitchFamily="34" charset="0"/>
              </a:rPr>
              <a:t>5)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 pitchFamily="18" charset="2"/>
              </a:rPr>
              <a:t>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 pitchFamily="18" charset="2"/>
              </a:rPr>
              <a:t>ABC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189713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947" y="2420888"/>
            <a:ext cx="8648216" cy="8640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 pitchFamily="18" charset="2"/>
              </a:rPr>
              <a:t>Konstrukci proměříme, zda odpovídá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 pitchFamily="18" charset="2"/>
              </a:rPr>
              <a:t>zadání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 pitchFamily="18" charset="2"/>
              </a:rPr>
              <a:t>a trojúhelník vytáhneme silněji.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947" y="188640"/>
            <a:ext cx="829126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ABC: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 = 6 cm , b = 5 cm , c = 7 cm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716375" y="5733256"/>
            <a:ext cx="367240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657737" y="3153162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0726" y="5715497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8783" y="5715497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95936" y="3861048"/>
            <a:ext cx="2392847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 rot="2329544">
            <a:off x="4354972" y="4070201"/>
            <a:ext cx="20457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6 cm 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2716375" y="3861048"/>
            <a:ext cx="1279561" cy="18544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 rot="18398285">
            <a:off x="1949472" y="4202887"/>
            <a:ext cx="195277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5 cm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005850" y="5715497"/>
            <a:ext cx="18918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7 cm</a:t>
            </a:r>
            <a:endParaRPr lang="cs-CZ" sz="4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Arc 22"/>
          <p:cNvSpPr>
            <a:spLocks/>
          </p:cNvSpPr>
          <p:nvPr/>
        </p:nvSpPr>
        <p:spPr bwMode="auto">
          <a:xfrm rot="4792492" flipH="1" flipV="1">
            <a:off x="3557445" y="2774404"/>
            <a:ext cx="2586037" cy="2173288"/>
          </a:xfrm>
          <a:custGeom>
            <a:avLst/>
            <a:gdLst>
              <a:gd name="G0" fmla="+- 4381 0 0"/>
              <a:gd name="G1" fmla="+- 21600 0 0"/>
              <a:gd name="G2" fmla="+- 21600 0 0"/>
              <a:gd name="T0" fmla="*/ 0 w 25929"/>
              <a:gd name="T1" fmla="*/ 449 h 21600"/>
              <a:gd name="T2" fmla="*/ 25929 w 25929"/>
              <a:gd name="T3" fmla="*/ 20102 h 21600"/>
              <a:gd name="T4" fmla="*/ 4381 w 2592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5929" h="21600" fill="none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</a:path>
              <a:path w="25929" h="21600" stroke="0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  <a:lnTo>
                  <a:pt x="4381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Arc 21"/>
          <p:cNvSpPr>
            <a:spLocks/>
          </p:cNvSpPr>
          <p:nvPr/>
        </p:nvSpPr>
        <p:spPr bwMode="auto">
          <a:xfrm rot="18524236">
            <a:off x="346451" y="3985490"/>
            <a:ext cx="4325937" cy="2963862"/>
          </a:xfrm>
          <a:custGeom>
            <a:avLst/>
            <a:gdLst>
              <a:gd name="G0" fmla="+- 0 0 0"/>
              <a:gd name="G1" fmla="+- 11707 0 0"/>
              <a:gd name="G2" fmla="+- 21600 0 0"/>
              <a:gd name="T0" fmla="*/ 18152 w 21600"/>
              <a:gd name="T1" fmla="*/ 0 h 23008"/>
              <a:gd name="T2" fmla="*/ 18408 w 21600"/>
              <a:gd name="T3" fmla="*/ 23008 h 23008"/>
              <a:gd name="T4" fmla="*/ 0 w 21600"/>
              <a:gd name="T5" fmla="*/ 11707 h 23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3008" fill="none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</a:path>
              <a:path w="21600" h="23008" stroke="0" extrusionOk="0">
                <a:moveTo>
                  <a:pt x="18152" y="-1"/>
                </a:moveTo>
                <a:cubicBezTo>
                  <a:pt x="20402" y="3489"/>
                  <a:pt x="21600" y="7554"/>
                  <a:pt x="21600" y="11707"/>
                </a:cubicBezTo>
                <a:cubicBezTo>
                  <a:pt x="21600" y="15696"/>
                  <a:pt x="20495" y="19608"/>
                  <a:pt x="18407" y="23007"/>
                </a:cubicBezTo>
                <a:lnTo>
                  <a:pt x="0" y="11707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0066" y="3369534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583782" y="2852936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37632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5.krok konstrukce: </a:t>
            </a:r>
            <a:br>
              <a:rPr lang="cs-CZ" b="1" dirty="0" smtClean="0"/>
            </a:br>
            <a:r>
              <a:rPr lang="cs-CZ" b="1" dirty="0" smtClean="0"/>
              <a:t>OVĚŘENÍ KONSTRUKCE</a:t>
            </a:r>
            <a:endParaRPr lang="cs-CZ" b="1" dirty="0"/>
          </a:p>
        </p:txBody>
      </p:sp>
      <p:sp>
        <p:nvSpPr>
          <p:cNvPr id="23" name="Rectangle 19"/>
          <p:cNvSpPr>
            <a:spLocks noChangeArrowheads="1"/>
          </p:cNvSpPr>
          <p:nvPr/>
        </p:nvSpPr>
        <p:spPr bwMode="auto">
          <a:xfrm>
            <a:off x="5215845" y="3166054"/>
            <a:ext cx="4321175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>
              <a:lnSpc>
                <a:spcPct val="95000"/>
              </a:lnSpc>
              <a:spcBef>
                <a:spcPct val="20000"/>
              </a:spcBef>
            </a:pPr>
            <a:r>
              <a:rPr lang="cs-CZ" sz="2400" b="1" dirty="0">
                <a:sym typeface="Symbol" pitchFamily="18" charset="2"/>
              </a:rPr>
              <a:t>Úloha má jedno řešení.</a:t>
            </a:r>
          </a:p>
          <a:p>
            <a:pPr marL="609600" indent="-609600">
              <a:lnSpc>
                <a:spcPct val="95000"/>
              </a:lnSpc>
              <a:spcBef>
                <a:spcPct val="20000"/>
              </a:spcBef>
            </a:pPr>
            <a:r>
              <a:rPr lang="cs-CZ" sz="1600" dirty="0">
                <a:sym typeface="Symbol" pitchFamily="18" charset="2"/>
              </a:rPr>
              <a:t>(v polorovině určené úsečkou AB a bodem C)</a:t>
            </a:r>
          </a:p>
        </p:txBody>
      </p:sp>
    </p:spTree>
    <p:extLst>
      <p:ext uri="{BB962C8B-B14F-4D97-AF65-F5344CB8AC3E}">
        <p14:creationId xmlns:p14="http://schemas.microsoft.com/office/powerpoint/2010/main" val="25051211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K PROCVIČENÍ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sz="3600" b="1" dirty="0"/>
              <a:t>Sestrojte trojúhelník KLM, je-li k = 7,2 cm, l = 6,4 cm, m = 5,8 cm</a:t>
            </a:r>
            <a:r>
              <a:rPr lang="cs-CZ" sz="3600" b="1" dirty="0" smtClean="0"/>
              <a:t>.</a:t>
            </a:r>
            <a:r>
              <a:rPr lang="cs-CZ" sz="3600" b="1" dirty="0"/>
              <a:t> </a:t>
            </a:r>
            <a:endParaRPr lang="cs-CZ" sz="3600" dirty="0"/>
          </a:p>
          <a:p>
            <a:r>
              <a:rPr lang="cs-CZ" sz="3600" b="1" dirty="0" smtClean="0"/>
              <a:t>Sestrojte </a:t>
            </a:r>
            <a:r>
              <a:rPr lang="cs-CZ" sz="3600" b="1" dirty="0"/>
              <a:t>trojúhelník OPR , je-li p = 75 mm, r = 5,6 cm, o = 0,63 dm</a:t>
            </a:r>
            <a:r>
              <a:rPr lang="cs-CZ" sz="3600" b="1" dirty="0" smtClean="0"/>
              <a:t>.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	 </a:t>
            </a:r>
            <a:r>
              <a:rPr lang="cs-CZ" sz="3600" b="1" dirty="0">
                <a:solidFill>
                  <a:srgbClr val="FF0000"/>
                </a:solidFill>
              </a:rPr>
              <a:t>Pozor na </a:t>
            </a:r>
            <a:r>
              <a:rPr lang="cs-CZ" sz="3600" b="1" dirty="0" smtClean="0">
                <a:solidFill>
                  <a:srgbClr val="FF0000"/>
                </a:solidFill>
              </a:rPr>
              <a:t>různé jednotky</a:t>
            </a:r>
            <a:r>
              <a:rPr lang="cs-CZ" b="1" dirty="0" smtClean="0">
                <a:solidFill>
                  <a:srgbClr val="FF0000"/>
                </a:solidFill>
              </a:rPr>
              <a:t>!</a:t>
            </a:r>
          </a:p>
          <a:p>
            <a:r>
              <a:rPr lang="cs-CZ" sz="3600" b="1" dirty="0" smtClean="0"/>
              <a:t>Sestroj trojúhelník XYZ, je-li x = 4,6 cm, y = 7,5 cm a obvod trojúhelníku XYZ je 16 cm.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394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416</Words>
  <Application>Microsoft Office PowerPoint</Application>
  <PresentationFormat>Předvádění na obrazovce (4:3)</PresentationFormat>
  <Paragraphs>124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Rastrový obrázek</vt:lpstr>
      <vt:lpstr>Konstrukce trojúhelníku podle věty sss</vt:lpstr>
      <vt:lpstr>Prezentace aplikace PowerPoint</vt:lpstr>
      <vt:lpstr>Konstrukce trojúhelníku krok za krokem</vt:lpstr>
      <vt:lpstr>trojúhelníková nerovnost</vt:lpstr>
      <vt:lpstr>2.krok konstrukce: NÁČRT</vt:lpstr>
      <vt:lpstr>3.krok konstrukce: ROZBOR</vt:lpstr>
      <vt:lpstr>4.krok konstrukce:  KONSTRUKCE a ZÁPIS KONSTRUKCE</vt:lpstr>
      <vt:lpstr>Prezentace aplikace PowerPoint</vt:lpstr>
      <vt:lpstr>Prezentace aplikace PowerPoint</vt:lpstr>
      <vt:lpstr>Prezentace aplikace PowerPoint</vt:lpstr>
      <vt:lpstr>Prezentace aplikace PowerPoint</vt:lpstr>
      <vt:lpstr>5.krok konstrukce:  OVĚŘENÍ KONSTRUKCE</vt:lpstr>
      <vt:lpstr>ÚLOHY K PROCVIČENÍ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Vlček Filip</cp:lastModifiedBy>
  <cp:revision>23</cp:revision>
  <dcterms:created xsi:type="dcterms:W3CDTF">2011-03-19T07:06:37Z</dcterms:created>
  <dcterms:modified xsi:type="dcterms:W3CDTF">2011-07-25T09:48:17Z</dcterms:modified>
</cp:coreProperties>
</file>