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1" r:id="rId2"/>
    <p:sldId id="262" r:id="rId3"/>
    <p:sldId id="258" r:id="rId4"/>
    <p:sldId id="259" r:id="rId5"/>
    <p:sldId id="260" r:id="rId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1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fld id="{AA8D761C-53A3-4C9B-BE2B-8BD1F21F3D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135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 smtClean="0"/>
            </a:lvl1pPr>
          </a:lstStyle>
          <a:p>
            <a:pPr>
              <a:defRPr/>
            </a:pPr>
            <a:fld id="{E628BD2A-7205-4884-A7DD-D13E509D57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5178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DD68AD-34A7-417E-9B8A-D3D75555D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897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FC6358-D04C-462D-BD2A-7E1E091369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21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E395E-F793-4EE1-A687-8D8FBF1189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791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F2F55B-F946-43FA-AB8E-773024936D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497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990FDE-D0B1-4984-A380-FA961E87C9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650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828E03-E404-4F9F-9E4F-4A7D89EFB4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732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CAACE8-7580-4F04-A303-AFA38865DF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075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D667DE-8EC4-4803-9E5A-54B7743E1B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433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076740-1B03-456F-BD80-253CD9635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6402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1BDF84-463E-44ED-9594-87D049398B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35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7C4620-DB3F-4622-A8BA-BDCFF49C4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732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4BE80148-DBF7-4DDE-B35F-665D4FA3C2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58888" y="1196975"/>
            <a:ext cx="6840537" cy="1079500"/>
          </a:xfrm>
        </p:spPr>
        <p:txBody>
          <a:bodyPr/>
          <a:lstStyle/>
          <a:p>
            <a:pPr eaLnBrk="1" hangingPunct="1"/>
            <a:r>
              <a:rPr lang="cs-CZ" sz="3200" b="1" u="sng" smtClean="0"/>
              <a:t>Posilovací cvičení  - záda</a:t>
            </a:r>
            <a:br>
              <a:rPr lang="cs-CZ" sz="3200" b="1" u="sng" smtClean="0"/>
            </a:br>
            <a:endParaRPr lang="cs-CZ" sz="3200" b="1" u="sng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1989138"/>
            <a:ext cx="8353425" cy="4464050"/>
          </a:xfrm>
        </p:spPr>
        <p:txBody>
          <a:bodyPr/>
          <a:lstStyle/>
          <a:p>
            <a:pPr algn="l" eaLnBrk="1" hangingPunct="1">
              <a:lnSpc>
                <a:spcPct val="80000"/>
              </a:lnSpc>
            </a:pPr>
            <a:r>
              <a:rPr lang="cs-CZ" sz="1800" smtClean="0">
                <a:latin typeface="Calibri" pitchFamily="34" charset="0"/>
              </a:rPr>
              <a:t>Výukový materiál č.: VY_INOVACE_32_77_posilovací cvičení – záda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smtClean="0">
                <a:latin typeface="Calibri" pitchFamily="34" charset="0"/>
              </a:rPr>
              <a:t>Vypracovala: Mgr. Miroslava Spurná</a:t>
            </a:r>
          </a:p>
          <a:p>
            <a:pPr algn="l" eaLnBrk="1" hangingPunct="1">
              <a:lnSpc>
                <a:spcPct val="80000"/>
              </a:lnSpc>
            </a:pPr>
            <a:endParaRPr lang="cs-CZ" sz="1800" smtClean="0">
              <a:latin typeface="Calibri" pitchFamily="34" charset="0"/>
            </a:endParaRPr>
          </a:p>
          <a:p>
            <a:pPr algn="l" eaLnBrk="1" hangingPunct="1">
              <a:lnSpc>
                <a:spcPct val="80000"/>
              </a:lnSpc>
            </a:pPr>
            <a:r>
              <a:rPr lang="cs-CZ" sz="1800" smtClean="0">
                <a:latin typeface="Calibri" pitchFamily="34" charset="0"/>
              </a:rPr>
              <a:t>Určeno pro 8. ročník, ZŠ speciální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>
                <a:latin typeface="Calibri" pitchFamily="34" charset="0"/>
              </a:rPr>
              <a:t>Vzdělávací oblast: </a:t>
            </a:r>
            <a:r>
              <a:rPr lang="cs-CZ" sz="1800" smtClean="0">
                <a:latin typeface="Calibri" pitchFamily="34" charset="0"/>
              </a:rPr>
              <a:t>Člověk a zdraví 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>
                <a:latin typeface="Calibri" pitchFamily="34" charset="0"/>
              </a:rPr>
              <a:t>Vzdělávací obor: </a:t>
            </a:r>
            <a:r>
              <a:rPr lang="cs-CZ" sz="1800" smtClean="0">
                <a:latin typeface="Calibri" pitchFamily="34" charset="0"/>
              </a:rPr>
              <a:t>Tělesná výchova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>
                <a:latin typeface="Calibri" pitchFamily="34" charset="0"/>
              </a:rPr>
              <a:t>Tématický okruh: </a:t>
            </a:r>
            <a:r>
              <a:rPr lang="cs-CZ" sz="1800" smtClean="0">
                <a:latin typeface="Calibri" pitchFamily="34" charset="0"/>
              </a:rPr>
              <a:t>Činnosti ovlivňující zdraví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>
                <a:latin typeface="Calibri" pitchFamily="34" charset="0"/>
              </a:rPr>
              <a:t>Vytvořeno dne: </a:t>
            </a:r>
            <a:r>
              <a:rPr lang="cs-CZ" sz="1800" smtClean="0">
                <a:latin typeface="Calibri" pitchFamily="34" charset="0"/>
              </a:rPr>
              <a:t>5.3.2012</a:t>
            </a: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>
                <a:latin typeface="Calibri" pitchFamily="34" charset="0"/>
              </a:rPr>
              <a:t>Odpilotováno dne: </a:t>
            </a:r>
            <a:r>
              <a:rPr lang="cs-CZ" sz="1800" smtClean="0">
                <a:latin typeface="Calibri" pitchFamily="34" charset="0"/>
              </a:rPr>
              <a:t>29.3.2012</a:t>
            </a:r>
          </a:p>
          <a:p>
            <a:pPr algn="l" eaLnBrk="1" hangingPunct="1">
              <a:lnSpc>
                <a:spcPct val="80000"/>
              </a:lnSpc>
            </a:pPr>
            <a:endParaRPr lang="cs-CZ" sz="1800" b="1" smtClean="0">
              <a:latin typeface="Calibri" pitchFamily="34" charset="0"/>
            </a:endParaRPr>
          </a:p>
          <a:p>
            <a:pPr algn="l" eaLnBrk="1" hangingPunct="1">
              <a:lnSpc>
                <a:spcPct val="80000"/>
              </a:lnSpc>
            </a:pPr>
            <a:r>
              <a:rPr lang="cs-CZ" sz="1800" b="1" smtClean="0">
                <a:latin typeface="Calibri" pitchFamily="34" charset="0"/>
              </a:rPr>
              <a:t>Anotace: </a:t>
            </a:r>
            <a:r>
              <a:rPr lang="cs-CZ" sz="1800" smtClean="0">
                <a:latin typeface="Calibri" pitchFamily="34" charset="0"/>
              </a:rPr>
              <a:t>Učební materiál byl vytvořen pro 8. ročníku ZŠ speciální. Učební materiál obsahuje cvičební karty, které seznamují žáky s cviky k posílení zádových svalů. Učební materiál slouží k vytištění. Cvičební karty s jednotlivými cviky slouží jako didaktická pomůcka podporující aktivitu žáků při kolektivní i individuální pohybové aktivitě v rámci základní přípravy organismu před pohybovou činností v tělesné výchově. Cvičební karty také nabízí žákům strukturalizaci činností v úvodní části hodiny tělesné výchovy. </a:t>
            </a:r>
          </a:p>
          <a:p>
            <a:pPr algn="l" eaLnBrk="1" hangingPunct="1">
              <a:lnSpc>
                <a:spcPct val="80000"/>
              </a:lnSpc>
            </a:pPr>
            <a:endParaRPr lang="cs-CZ" sz="1800" smtClean="0">
              <a:latin typeface="Calibri" pitchFamily="34" charset="0"/>
            </a:endParaRPr>
          </a:p>
        </p:txBody>
      </p:sp>
      <p:pic>
        <p:nvPicPr>
          <p:cNvPr id="2052" name="Picture 4" descr="OPVK_hor_zakladni_logolink_CB_c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60350"/>
            <a:ext cx="4464050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0350"/>
            <a:ext cx="1368425" cy="48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-4572000" y="36671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468313" y="765175"/>
            <a:ext cx="7272337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400"/>
              <a:t>Základní škola a Střední škola CREDO, o.p.s</a:t>
            </a:r>
            <a:br>
              <a:rPr lang="cs-CZ" sz="1400"/>
            </a:br>
            <a:r>
              <a:rPr lang="cs-CZ" sz="1400"/>
              <a:t>Číslo projektu: CZ.1.07/1.4.00/21.2963</a:t>
            </a:r>
            <a:r>
              <a:rPr lang="cs-CZ" sz="1400">
                <a:solidFill>
                  <a:schemeClr val="tx2"/>
                </a:solidFill>
              </a:rPr>
              <a:t> </a:t>
            </a:r>
            <a:r>
              <a:rPr lang="cs-CZ" sz="1400" b="1"/>
              <a:t/>
            </a:r>
            <a:br>
              <a:rPr lang="cs-CZ" sz="1400" b="1"/>
            </a:br>
            <a:r>
              <a:rPr lang="cs-CZ" b="1"/>
              <a:t/>
            </a:r>
            <a:br>
              <a:rPr lang="cs-CZ" b="1"/>
            </a:br>
            <a:endParaRPr lang="cs-CZ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400" b="1" smtClean="0"/>
              <a:t>Metodický pokyn k učebnímu materiálu:</a:t>
            </a:r>
            <a:r>
              <a:rPr lang="cs-CZ" sz="2400" smtClean="0"/>
              <a:t/>
            </a:r>
            <a:br>
              <a:rPr lang="cs-CZ" sz="2400" smtClean="0"/>
            </a:br>
            <a:endParaRPr lang="cs-CZ" sz="240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981075"/>
            <a:ext cx="8229600" cy="2232025"/>
          </a:xfrm>
        </p:spPr>
        <p:txBody>
          <a:bodyPr/>
          <a:lstStyle/>
          <a:p>
            <a:pPr eaLnBrk="1" hangingPunct="1"/>
            <a:r>
              <a:rPr lang="cs-CZ" sz="1800" smtClean="0">
                <a:latin typeface="Calibri" pitchFamily="34" charset="0"/>
              </a:rPr>
              <a:t>Učební materiál tvoří tři cvičební karty, které žákům představují různé typy cviků sloužící k posílení zádových svalů. Každá karta obsahuje jednoduchý slovní popis daného cviku a je doplněna fotografií, která znázorňuje správné provedení cviku.   </a:t>
            </a:r>
          </a:p>
          <a:p>
            <a:pPr eaLnBrk="1" hangingPunct="1"/>
            <a:r>
              <a:rPr lang="cs-CZ" sz="1800" smtClean="0">
                <a:latin typeface="Calibri" pitchFamily="34" charset="0"/>
              </a:rPr>
              <a:t>Žáky nejprve s uvedenými cviky seznámíme. Podle slovního popisu cviku a jeho znázornění na fotografii si předvedeme správné provedení cviku. </a:t>
            </a:r>
          </a:p>
          <a:p>
            <a:pPr eaLnBrk="1" hangingPunct="1"/>
            <a:r>
              <a:rPr lang="cs-CZ" sz="1800" smtClean="0">
                <a:latin typeface="Calibri" pitchFamily="34" charset="0"/>
              </a:rPr>
              <a:t>Jsou-li žáci s cvičebními kartami seznámení lze je použít v rámci rozcvičky v úvodní části hodiny nebo k sestavení kruhového tréninku v hlavní části hodiny tělesné výchovy. </a:t>
            </a:r>
          </a:p>
          <a:p>
            <a:pPr eaLnBrk="1" hangingPunct="1"/>
            <a:r>
              <a:rPr lang="cs-CZ" sz="1800" smtClean="0">
                <a:latin typeface="Calibri" pitchFamily="34" charset="0"/>
              </a:rPr>
              <a:t>Dle potřeby volíme buď počet provedení daného cviku (např. 10x) nebo dobu po kterou bude žák jednotlivé cviky provádět (např. 1 min.).</a:t>
            </a:r>
          </a:p>
          <a:p>
            <a:pPr eaLnBrk="1" hangingPunct="1"/>
            <a:r>
              <a:rPr lang="cs-CZ" sz="1800" smtClean="0">
                <a:latin typeface="Calibri" pitchFamily="34" charset="0"/>
              </a:rPr>
              <a:t>Žák podle svých možností a dovedností může cvičit sám nebo s dopomocí. </a:t>
            </a: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395288" y="4724400"/>
            <a:ext cx="7775575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b="1">
                <a:latin typeface="Calibri" pitchFamily="34" charset="0"/>
              </a:rPr>
              <a:t>Pomůcky: </a:t>
            </a:r>
            <a:r>
              <a:rPr lang="cs-CZ">
                <a:latin typeface="Calibri" pitchFamily="34" charset="0"/>
              </a:rPr>
              <a:t>tyče</a:t>
            </a:r>
          </a:p>
          <a:p>
            <a:pPr eaLnBrk="1" hangingPunct="1">
              <a:spcBef>
                <a:spcPct val="50000"/>
              </a:spcBef>
            </a:pPr>
            <a:r>
              <a:rPr lang="cs-CZ" b="1">
                <a:latin typeface="Calibri" pitchFamily="34" charset="0"/>
              </a:rPr>
              <a:t>Zdroje:</a:t>
            </a:r>
          </a:p>
          <a:p>
            <a:pPr eaLnBrk="1" hangingPunct="1">
              <a:spcBef>
                <a:spcPct val="50000"/>
              </a:spcBef>
            </a:pPr>
            <a:r>
              <a:rPr lang="cs-CZ">
                <a:latin typeface="Calibri" pitchFamily="34" charset="0"/>
              </a:rPr>
              <a:t>KULHÁNKOVÁ, Eva. </a:t>
            </a:r>
            <a:r>
              <a:rPr lang="cs-CZ" i="1">
                <a:latin typeface="Calibri" pitchFamily="34" charset="0"/>
              </a:rPr>
              <a:t>Cvičíme pro radost</a:t>
            </a:r>
            <a:r>
              <a:rPr lang="cs-CZ">
                <a:latin typeface="Calibri" pitchFamily="34" charset="0"/>
              </a:rPr>
              <a:t>. Praha: Portál, 2007. ISBN 978-80-7367-333-8.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4000" b="1" smtClean="0">
                <a:solidFill>
                  <a:srgbClr val="006600"/>
                </a:solidFill>
              </a:rPr>
              <a:t>Záda – lachtani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V lehu na zádech držíme míč ve vzpažení;</a:t>
            </a:r>
          </a:p>
          <a:p>
            <a:pPr eaLnBrk="1" hangingPunct="1"/>
            <a:r>
              <a:rPr lang="cs-CZ" sz="2000" smtClean="0"/>
              <a:t>Překulíme se vpravo na břicho a ještě dál až na záda, a zase zpět přes břicho až do lehu na záda.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2852738"/>
            <a:ext cx="4679950" cy="1535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4508500"/>
            <a:ext cx="4751387" cy="1614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2" name="AutoShape 6"/>
          <p:cNvSpPr>
            <a:spLocks noChangeArrowheads="1"/>
          </p:cNvSpPr>
          <p:nvPr/>
        </p:nvSpPr>
        <p:spPr bwMode="auto">
          <a:xfrm>
            <a:off x="6227763" y="3213100"/>
            <a:ext cx="792162" cy="2447925"/>
          </a:xfrm>
          <a:prstGeom prst="curvedLeftArrow">
            <a:avLst>
              <a:gd name="adj1" fmla="val 61804"/>
              <a:gd name="adj2" fmla="val 123607"/>
              <a:gd name="adj3" fmla="val 33333"/>
            </a:avLst>
          </a:prstGeom>
          <a:solidFill>
            <a:srgbClr val="00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3" name="Oval 7"/>
          <p:cNvSpPr>
            <a:spLocks noChangeArrowheads="1"/>
          </p:cNvSpPr>
          <p:nvPr/>
        </p:nvSpPr>
        <p:spPr bwMode="auto">
          <a:xfrm flipV="1">
            <a:off x="4284663" y="3573463"/>
            <a:ext cx="287337" cy="287337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4000" b="1" smtClean="0">
                <a:solidFill>
                  <a:srgbClr val="006600"/>
                </a:solidFill>
              </a:rPr>
              <a:t>Záda – dřevěný panáček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Sedíme v tureckém sedu, tyč držíme ve vzpažení;</a:t>
            </a:r>
          </a:p>
          <a:p>
            <a:pPr eaLnBrk="1" hangingPunct="1"/>
            <a:r>
              <a:rPr lang="cs-CZ" sz="2000" smtClean="0"/>
              <a:t>Přecházíme do rovného předklonu a stále protahujeme týč do dálky, tyč cítíme nad vlasy;</a:t>
            </a:r>
          </a:p>
          <a:p>
            <a:pPr eaLnBrk="1" hangingPunct="1"/>
            <a:r>
              <a:rPr lang="cs-CZ" sz="2000" smtClean="0"/>
              <a:t>S rovnou páteří se vracíme zpět. </a:t>
            </a:r>
          </a:p>
          <a:p>
            <a:pPr eaLnBrk="1" hangingPunct="1"/>
            <a:endParaRPr lang="cs-CZ" sz="2000" smtClean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644900"/>
            <a:ext cx="2736850" cy="205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644900"/>
            <a:ext cx="2709863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3644900"/>
            <a:ext cx="2736850" cy="2052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4000" b="1" smtClean="0">
                <a:solidFill>
                  <a:srgbClr val="006600"/>
                </a:solidFill>
              </a:rPr>
              <a:t>Záda – rybička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V lehu na břiše držíme tyč ve vzpažení, čelo se dotýká podložky;</a:t>
            </a:r>
          </a:p>
          <a:p>
            <a:pPr eaLnBrk="1" hangingPunct="1"/>
            <a:r>
              <a:rPr lang="cs-CZ" sz="2000" smtClean="0"/>
              <a:t>S nádechem zvedneme ruce s tyčí i hlavu (hlava je v prodloužení páteře).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4581525"/>
            <a:ext cx="4679950" cy="179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068638"/>
            <a:ext cx="4681538" cy="126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Oval 8"/>
          <p:cNvSpPr>
            <a:spLocks noChangeArrowheads="1"/>
          </p:cNvSpPr>
          <p:nvPr/>
        </p:nvSpPr>
        <p:spPr bwMode="auto">
          <a:xfrm>
            <a:off x="5651500" y="4941888"/>
            <a:ext cx="288925" cy="287337"/>
          </a:xfrm>
          <a:prstGeom prst="ellipse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226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Výchozí návrh</vt:lpstr>
      <vt:lpstr>Posilovací cvičení  - záda </vt:lpstr>
      <vt:lpstr>Metodický pokyn k učebnímu materiálu: </vt:lpstr>
      <vt:lpstr>Záda – lachtani </vt:lpstr>
      <vt:lpstr>Záda – dřevěný panáček</vt:lpstr>
      <vt:lpstr>Záda – rybička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VY_INOVACE_32_73_Posilovací cvičení – záda  POSILOVACÍ CVIČENÍ – ZÁDA</dc:title>
  <dc:creator>_</dc:creator>
  <cp:lastModifiedBy>Jakl Petr</cp:lastModifiedBy>
  <cp:revision>7</cp:revision>
  <dcterms:created xsi:type="dcterms:W3CDTF">2012-06-24T11:09:53Z</dcterms:created>
  <dcterms:modified xsi:type="dcterms:W3CDTF">2012-10-01T06:06:53Z</dcterms:modified>
</cp:coreProperties>
</file>