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73" r:id="rId2"/>
    <p:sldId id="256" r:id="rId3"/>
    <p:sldId id="280" r:id="rId4"/>
    <p:sldId id="281" r:id="rId5"/>
    <p:sldId id="282" r:id="rId6"/>
    <p:sldId id="283" r:id="rId7"/>
    <p:sldId id="284" r:id="rId8"/>
    <p:sldId id="285" r:id="rId9"/>
    <p:sldId id="275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>
        <p:scale>
          <a:sx n="70" d="100"/>
          <a:sy n="70" d="100"/>
        </p:scale>
        <p:origin x="-2040" y="-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16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Intervaly </a:t>
            </a:r>
            <a:r>
              <a:rPr lang="cs-CZ" sz="4000" dirty="0"/>
              <a:t> </a:t>
            </a:r>
            <a:r>
              <a:rPr lang="cs-CZ" sz="4000" cap="none" dirty="0" smtClean="0"/>
              <a:t>- zobrazování intervalů s absolutní hodnotou</a:t>
            </a:r>
            <a:endParaRPr lang="cs-CZ" sz="40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Intervaly s absolutní hodnotou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789040"/>
            <a:ext cx="8229600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 určení těchto intervalů platí následující pravidla: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x </a:t>
            </a:r>
            <a:r>
              <a:rPr lang="cs-CZ" dirty="0" smtClean="0">
                <a:sym typeface="Symbol"/>
              </a:rPr>
              <a:t> k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>
                <a:sym typeface="Symbol"/>
              </a:rPr>
              <a:t></a:t>
            </a:r>
            <a:r>
              <a:rPr lang="cs-CZ" dirty="0" smtClean="0">
                <a:sym typeface="Symbol"/>
              </a:rPr>
              <a:t>-</a:t>
            </a:r>
            <a:r>
              <a:rPr lang="cs-CZ" dirty="0" err="1" smtClean="0">
                <a:sym typeface="Symbol"/>
              </a:rPr>
              <a:t>k;k</a:t>
            </a:r>
            <a:r>
              <a:rPr lang="cs-CZ" dirty="0" smtClean="0">
                <a:sym typeface="Symbol"/>
              </a:rPr>
              <a:t>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x </a:t>
            </a:r>
            <a:r>
              <a:rPr lang="en-US" dirty="0">
                <a:sym typeface="Symbol"/>
              </a:rPr>
              <a:t>&lt;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k</a:t>
            </a:r>
            <a:r>
              <a:rPr lang="en-US" dirty="0"/>
              <a:t>}</a:t>
            </a:r>
            <a:r>
              <a:rPr lang="cs-CZ" dirty="0"/>
              <a:t> = </a:t>
            </a:r>
            <a:r>
              <a:rPr lang="cs-CZ" dirty="0" smtClean="0">
                <a:sym typeface="Symbol"/>
              </a:rPr>
              <a:t>(-</a:t>
            </a:r>
            <a:r>
              <a:rPr lang="cs-CZ" dirty="0" err="1" smtClean="0">
                <a:sym typeface="Symbol"/>
              </a:rPr>
              <a:t>k;k</a:t>
            </a:r>
            <a:r>
              <a:rPr lang="cs-CZ" dirty="0" smtClean="0">
                <a:sym typeface="Symbol"/>
              </a:rPr>
              <a:t>) 	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x </a:t>
            </a:r>
            <a:r>
              <a:rPr lang="en-US" dirty="0" smtClean="0">
                <a:sym typeface="Symbol"/>
              </a:rPr>
              <a:t></a:t>
            </a:r>
            <a:r>
              <a:rPr lang="cs-CZ" dirty="0" smtClean="0">
                <a:sym typeface="Symbol"/>
              </a:rPr>
              <a:t> k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/>
              <a:t>= (-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;-k   k;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)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x </a:t>
            </a:r>
            <a:r>
              <a:rPr lang="en-US" dirty="0" smtClean="0">
                <a:sym typeface="Symbol"/>
              </a:rPr>
              <a:t>&gt;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k</a:t>
            </a:r>
            <a:r>
              <a:rPr lang="en-US" dirty="0"/>
              <a:t>}</a:t>
            </a:r>
            <a:r>
              <a:rPr lang="cs-CZ" dirty="0"/>
              <a:t> = (-</a:t>
            </a:r>
            <a:r>
              <a:rPr lang="cs-CZ" dirty="0">
                <a:sym typeface="Symbol"/>
              </a:rPr>
              <a:t>;-</a:t>
            </a:r>
            <a:r>
              <a:rPr lang="cs-CZ" dirty="0" smtClean="0">
                <a:sym typeface="Symbol"/>
              </a:rPr>
              <a:t>k)  ( </a:t>
            </a:r>
            <a:r>
              <a:rPr lang="cs-CZ" dirty="0">
                <a:sym typeface="Symbol"/>
              </a:rPr>
              <a:t>k;)</a:t>
            </a:r>
          </a:p>
          <a:p>
            <a:endParaRPr lang="cs-CZ" dirty="0">
              <a:sym typeface="Symbol"/>
            </a:endParaRPr>
          </a:p>
          <a:p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/>
          </a:p>
          <a:p>
            <a:pPr marL="976313" indent="-342900"/>
            <a:endParaRPr lang="cs-CZ" dirty="0"/>
          </a:p>
          <a:p>
            <a:pPr marL="633413" indent="0">
              <a:buNone/>
            </a:pPr>
            <a:endParaRPr lang="en-US" dirty="0" smtClean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1828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Tyto intervaly mají v zápisu charakteristické vlastnosti absolutní hodnotu.</a:t>
            </a:r>
          </a:p>
          <a:p>
            <a:pPr marL="0" indent="0">
              <a:buNone/>
            </a:pPr>
            <a:r>
              <a:rPr lang="cs-CZ" dirty="0" smtClean="0"/>
              <a:t>Př.: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I</a:t>
            </a:r>
            <a:r>
              <a:rPr lang="cs-CZ" baseline="-25000" dirty="0" smtClean="0"/>
              <a:t>1</a:t>
            </a:r>
            <a:r>
              <a:rPr lang="cs-CZ" dirty="0" smtClean="0"/>
              <a:t>=</a:t>
            </a:r>
            <a:r>
              <a:rPr lang="en-US" dirty="0" smtClean="0"/>
              <a:t>{</a:t>
            </a:r>
            <a:r>
              <a:rPr lang="pl-PL" dirty="0" smtClean="0"/>
              <a:t>x</a:t>
            </a:r>
            <a:r>
              <a:rPr lang="pl-PL" dirty="0" smtClean="0">
                <a:sym typeface="Symbol"/>
              </a:rPr>
              <a:t></a:t>
            </a:r>
            <a:r>
              <a:rPr lang="pl-PL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x </a:t>
            </a:r>
            <a:r>
              <a:rPr lang="en-US" dirty="0" smtClean="0">
                <a:sym typeface="Symbol"/>
              </a:rPr>
              <a:t>&gt;</a:t>
            </a:r>
            <a:r>
              <a:rPr lang="cs-CZ" dirty="0" smtClean="0">
                <a:sym typeface="Symbol"/>
              </a:rPr>
              <a:t> 3</a:t>
            </a:r>
            <a:r>
              <a:rPr lang="en-US" dirty="0" smtClean="0"/>
              <a:t>}</a:t>
            </a:r>
            <a:r>
              <a:rPr lang="cs-CZ" dirty="0" smtClean="0"/>
              <a:t> = (-</a:t>
            </a:r>
            <a:r>
              <a:rPr lang="cs-CZ" dirty="0" smtClean="0">
                <a:sym typeface="Symbol"/>
              </a:rPr>
              <a:t>;-3)  (3;)</a:t>
            </a:r>
          </a:p>
          <a:p>
            <a:pPr marL="0" indent="0">
              <a:buNone/>
            </a:pPr>
            <a:r>
              <a:rPr lang="cs-CZ" dirty="0">
                <a:sym typeface="Symbol"/>
              </a:rPr>
              <a:t>	</a:t>
            </a:r>
            <a:r>
              <a:rPr lang="cs-CZ" dirty="0"/>
              <a:t> </a:t>
            </a:r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=</a:t>
            </a:r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x </a:t>
            </a:r>
            <a:r>
              <a:rPr lang="cs-CZ" dirty="0" smtClean="0">
                <a:sym typeface="Symbol"/>
              </a:rPr>
              <a:t>1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>
                <a:sym typeface="Symbol"/>
              </a:rPr>
              <a:t>-1;1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9136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Intervaly s absolutní hodnotou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Příklad1:</a:t>
            </a:r>
          </a:p>
          <a:p>
            <a:pPr marL="0" indent="0">
              <a:buNone/>
            </a:pPr>
            <a:r>
              <a:rPr lang="cs-CZ" dirty="0" smtClean="0"/>
              <a:t>Uvedené intervaly  zobrazte na číselné ose</a:t>
            </a:r>
          </a:p>
          <a:p>
            <a:pPr marL="457200" indent="-457200">
              <a:buFont typeface="+mj-lt"/>
              <a:buAutoNum type="alphaLcParenR"/>
            </a:pPr>
            <a:r>
              <a:rPr lang="cs-CZ" b="1" dirty="0" smtClean="0"/>
              <a:t>I</a:t>
            </a:r>
            <a:r>
              <a:rPr lang="cs-CZ" baseline="-25000" dirty="0" smtClean="0"/>
              <a:t>1</a:t>
            </a:r>
            <a:r>
              <a:rPr lang="cs-CZ" dirty="0" smtClean="0"/>
              <a:t>=</a:t>
            </a:r>
            <a:r>
              <a:rPr lang="en-US" dirty="0" smtClean="0"/>
              <a:t>{</a:t>
            </a:r>
            <a:r>
              <a:rPr lang="pl-PL" dirty="0" smtClean="0"/>
              <a:t>x</a:t>
            </a:r>
            <a:r>
              <a:rPr lang="pl-PL" dirty="0" smtClean="0">
                <a:sym typeface="Symbol"/>
              </a:rPr>
              <a:t></a:t>
            </a:r>
            <a:r>
              <a:rPr lang="pl-PL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x </a:t>
            </a:r>
            <a:r>
              <a:rPr lang="en-US" dirty="0">
                <a:sym typeface="Symbol"/>
              </a:rPr>
              <a:t>&lt;</a:t>
            </a:r>
            <a:r>
              <a:rPr lang="cs-CZ" dirty="0" smtClean="0">
                <a:sym typeface="Symbol"/>
              </a:rPr>
              <a:t> 2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</a:p>
          <a:p>
            <a:pPr marL="442913" indent="0">
              <a:buNone/>
            </a:pPr>
            <a:r>
              <a:rPr lang="cs-CZ" dirty="0" smtClean="0"/>
              <a:t>Řešení:</a:t>
            </a:r>
          </a:p>
          <a:p>
            <a:pPr marL="442913" indent="0">
              <a:buNone/>
            </a:pPr>
            <a:r>
              <a:rPr lang="cs-CZ" b="1" dirty="0" smtClean="0"/>
              <a:t>I</a:t>
            </a:r>
            <a:r>
              <a:rPr lang="cs-CZ" baseline="-25000" dirty="0" smtClean="0"/>
              <a:t>1</a:t>
            </a:r>
            <a:r>
              <a:rPr lang="cs-CZ" dirty="0" smtClean="0"/>
              <a:t>=(-2;2</a:t>
            </a:r>
            <a:r>
              <a:rPr lang="cs-CZ" dirty="0" smtClean="0">
                <a:sym typeface="Symbol"/>
              </a:rPr>
              <a:t>)</a:t>
            </a:r>
          </a:p>
          <a:p>
            <a:pPr marL="0" indent="0">
              <a:buNone/>
            </a:pPr>
            <a:endParaRPr lang="en-US" dirty="0" smtClean="0"/>
          </a:p>
        </p:txBody>
      </p:sp>
      <p:cxnSp>
        <p:nvCxnSpPr>
          <p:cNvPr id="7" name="Přímá spojnice 6"/>
          <p:cNvCxnSpPr/>
          <p:nvPr/>
        </p:nvCxnSpPr>
        <p:spPr>
          <a:xfrm>
            <a:off x="959769" y="4696409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44145" y="4620506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04145" y="4620506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64145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224145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84145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67953" y="4620506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27953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87953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47953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160593" y="417247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07692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48294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47692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67692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33028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73630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73028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93028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2799601" y="5255042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2867953" y="4700295"/>
            <a:ext cx="906" cy="7610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780427" y="4719038"/>
            <a:ext cx="0" cy="7422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31" idx="6"/>
            <a:endCxn id="35" idx="2"/>
          </p:cNvCxnSpPr>
          <p:nvPr/>
        </p:nvCxnSpPr>
        <p:spPr>
          <a:xfrm flipV="1">
            <a:off x="2938116" y="5323262"/>
            <a:ext cx="2753180" cy="3788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5691296" y="5251254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225694" y="5327050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867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1" grpId="0" animBg="1"/>
      <p:bldP spid="35" grpId="0" animBg="1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Intervaly s absolutní hodnotou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Příklad1:</a:t>
            </a:r>
          </a:p>
          <a:p>
            <a:pPr marL="0" indent="0">
              <a:buNone/>
            </a:pPr>
            <a:r>
              <a:rPr lang="cs-CZ" dirty="0" smtClean="0"/>
              <a:t>Uvedené intervaly  zobrazte na číselné ose</a:t>
            </a:r>
          </a:p>
          <a:p>
            <a:pPr marL="457200" indent="-457200">
              <a:buFont typeface="+mj-lt"/>
              <a:buAutoNum type="alphaLcParenR" startAt="2"/>
            </a:pPr>
            <a:r>
              <a:rPr lang="cs-CZ" b="1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=</a:t>
            </a:r>
            <a:r>
              <a:rPr lang="en-US" dirty="0" smtClean="0"/>
              <a:t>{</a:t>
            </a:r>
            <a:r>
              <a:rPr lang="pl-PL" dirty="0" smtClean="0"/>
              <a:t>x</a:t>
            </a:r>
            <a:r>
              <a:rPr lang="pl-PL" dirty="0" smtClean="0">
                <a:sym typeface="Symbol"/>
              </a:rPr>
              <a:t></a:t>
            </a:r>
            <a:r>
              <a:rPr lang="pl-PL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x  1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</a:p>
          <a:p>
            <a:pPr marL="442913" indent="0">
              <a:buNone/>
            </a:pPr>
            <a:r>
              <a:rPr lang="cs-CZ" dirty="0" smtClean="0"/>
              <a:t>Řešení:</a:t>
            </a:r>
          </a:p>
          <a:p>
            <a:pPr marL="442913" indent="0">
              <a:buNone/>
            </a:pPr>
            <a:r>
              <a:rPr lang="cs-CZ" b="1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=</a:t>
            </a:r>
            <a:r>
              <a:rPr lang="en-US" dirty="0" smtClean="0"/>
              <a:t> </a:t>
            </a:r>
            <a:r>
              <a:rPr lang="cs-CZ" dirty="0" smtClean="0"/>
              <a:t>(-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;-1  1;</a:t>
            </a:r>
            <a:r>
              <a:rPr lang="cs-CZ" dirty="0">
                <a:sym typeface="Symbol"/>
              </a:rPr>
              <a:t>)</a:t>
            </a:r>
          </a:p>
          <a:p>
            <a:pPr marL="0" indent="0">
              <a:buNone/>
            </a:pPr>
            <a:endParaRPr lang="en-US" dirty="0" smtClean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912029" y="4411333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96405" y="4335430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456405" y="4335430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016405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176405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36405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820213" y="4335430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380213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540213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100213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112853" y="388740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59952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600554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99952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019952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185288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925890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25288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45288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cxnSp>
        <p:nvCxnSpPr>
          <p:cNvPr id="55" name="Přímá spojnice 54"/>
          <p:cNvCxnSpPr/>
          <p:nvPr/>
        </p:nvCxnSpPr>
        <p:spPr>
          <a:xfrm>
            <a:off x="5016405" y="4423958"/>
            <a:ext cx="704" cy="10035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536495" y="4415219"/>
            <a:ext cx="3718" cy="1012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1983358" y="5071072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/>
              <a:t>1</a:t>
            </a:r>
            <a:endParaRPr lang="cs-CZ" sz="1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096861" y="5080929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endParaRPr lang="cs-CZ" sz="1400" dirty="0"/>
          </a:p>
        </p:txBody>
      </p:sp>
      <p:cxnSp>
        <p:nvCxnSpPr>
          <p:cNvPr id="65" name="Přímá spojnice 64"/>
          <p:cNvCxnSpPr/>
          <p:nvPr/>
        </p:nvCxnSpPr>
        <p:spPr>
          <a:xfrm flipH="1">
            <a:off x="912030" y="5053890"/>
            <a:ext cx="2624465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3469096" y="4981882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66145" y="5085888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</a:t>
            </a:r>
            <a:endParaRPr lang="cs-CZ" dirty="0"/>
          </a:p>
        </p:txBody>
      </p:sp>
      <p:cxnSp>
        <p:nvCxnSpPr>
          <p:cNvPr id="68" name="Přímá spojnice 67"/>
          <p:cNvCxnSpPr/>
          <p:nvPr/>
        </p:nvCxnSpPr>
        <p:spPr>
          <a:xfrm flipV="1">
            <a:off x="5085662" y="5053890"/>
            <a:ext cx="2438666" cy="308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vál 68"/>
          <p:cNvSpPr/>
          <p:nvPr/>
        </p:nvSpPr>
        <p:spPr>
          <a:xfrm>
            <a:off x="4947147" y="4982190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7108060" y="5071072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+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36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61" grpId="0"/>
      <p:bldP spid="62" grpId="0"/>
      <p:bldP spid="66" grpId="0" animBg="1"/>
      <p:bldP spid="67" grpId="0"/>
      <p:bldP spid="69" grpId="0" animBg="1"/>
      <p:bldP spid="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Intervaly s absolutní hodnotou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789040"/>
            <a:ext cx="8229600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 určení těchto intervalů platí následující pravidla: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</a:t>
            </a:r>
            <a:r>
              <a:rPr lang="cs-CZ" dirty="0" smtClean="0">
                <a:sym typeface="Symbol"/>
              </a:rPr>
              <a:t>x-a  k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>
                <a:sym typeface="Symbol"/>
              </a:rPr>
              <a:t></a:t>
            </a:r>
            <a:r>
              <a:rPr lang="cs-CZ" dirty="0" err="1" smtClean="0">
                <a:sym typeface="Symbol"/>
              </a:rPr>
              <a:t>a-k;a+k</a:t>
            </a:r>
            <a:r>
              <a:rPr lang="cs-CZ" dirty="0" smtClean="0">
                <a:sym typeface="Symbol"/>
              </a:rPr>
              <a:t>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</a:t>
            </a:r>
            <a:r>
              <a:rPr lang="cs-CZ" dirty="0" smtClean="0">
                <a:sym typeface="Symbol"/>
              </a:rPr>
              <a:t>x-a </a:t>
            </a:r>
            <a:r>
              <a:rPr lang="en-US" dirty="0">
                <a:sym typeface="Symbol"/>
              </a:rPr>
              <a:t>&lt;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k</a:t>
            </a:r>
            <a:r>
              <a:rPr lang="en-US" dirty="0"/>
              <a:t>}</a:t>
            </a:r>
            <a:r>
              <a:rPr lang="cs-CZ" dirty="0"/>
              <a:t> = </a:t>
            </a:r>
            <a:r>
              <a:rPr lang="cs-CZ" dirty="0" smtClean="0">
                <a:sym typeface="Symbol"/>
              </a:rPr>
              <a:t>(</a:t>
            </a:r>
            <a:r>
              <a:rPr lang="cs-CZ" dirty="0" err="1" smtClean="0">
                <a:sym typeface="Symbol"/>
              </a:rPr>
              <a:t>a-k;a+k</a:t>
            </a:r>
            <a:r>
              <a:rPr lang="cs-CZ" dirty="0" smtClean="0">
                <a:sym typeface="Symbol"/>
              </a:rPr>
              <a:t>) 	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</a:t>
            </a:r>
            <a:r>
              <a:rPr lang="cs-CZ" dirty="0" smtClean="0">
                <a:sym typeface="Symbol"/>
              </a:rPr>
              <a:t>x-a </a:t>
            </a:r>
            <a:r>
              <a:rPr lang="en-US" dirty="0" smtClean="0">
                <a:sym typeface="Symbol"/>
              </a:rPr>
              <a:t></a:t>
            </a:r>
            <a:r>
              <a:rPr lang="cs-CZ" dirty="0" smtClean="0">
                <a:sym typeface="Symbol"/>
              </a:rPr>
              <a:t> k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/>
              <a:t>= (-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;a-k   </a:t>
            </a:r>
            <a:r>
              <a:rPr lang="cs-CZ" dirty="0" err="1" smtClean="0">
                <a:sym typeface="Symbol"/>
              </a:rPr>
              <a:t>a+k</a:t>
            </a:r>
            <a:r>
              <a:rPr lang="cs-CZ" dirty="0" smtClean="0">
                <a:sym typeface="Symbol"/>
              </a:rPr>
              <a:t>;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)</a:t>
            </a:r>
          </a:p>
          <a:p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</a:t>
            </a:r>
            <a:r>
              <a:rPr lang="cs-CZ" dirty="0" smtClean="0">
                <a:sym typeface="Symbol"/>
              </a:rPr>
              <a:t>x-a </a:t>
            </a:r>
            <a:r>
              <a:rPr lang="en-US" dirty="0" smtClean="0">
                <a:sym typeface="Symbol"/>
              </a:rPr>
              <a:t>&gt;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k</a:t>
            </a:r>
            <a:r>
              <a:rPr lang="en-US" dirty="0"/>
              <a:t>}</a:t>
            </a:r>
            <a:r>
              <a:rPr lang="cs-CZ" dirty="0"/>
              <a:t> = (-</a:t>
            </a:r>
            <a:r>
              <a:rPr lang="cs-CZ" dirty="0" smtClean="0">
                <a:sym typeface="Symbol"/>
              </a:rPr>
              <a:t>;a-k)  ( </a:t>
            </a:r>
            <a:r>
              <a:rPr lang="cs-CZ" dirty="0" err="1" smtClean="0">
                <a:sym typeface="Symbol"/>
              </a:rPr>
              <a:t>a+k</a:t>
            </a:r>
            <a:r>
              <a:rPr lang="cs-CZ" dirty="0">
                <a:sym typeface="Symbol"/>
              </a:rPr>
              <a:t>;)</a:t>
            </a:r>
          </a:p>
          <a:p>
            <a:endParaRPr lang="cs-CZ" dirty="0">
              <a:sym typeface="Symbol"/>
            </a:endParaRPr>
          </a:p>
          <a:p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/>
          </a:p>
          <a:p>
            <a:pPr marL="976313" indent="-342900"/>
            <a:endParaRPr lang="cs-CZ" dirty="0"/>
          </a:p>
          <a:p>
            <a:pPr marL="633413" indent="0">
              <a:buNone/>
            </a:pPr>
            <a:endParaRPr lang="en-US" dirty="0" smtClean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2088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Př.: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I</a:t>
            </a:r>
            <a:r>
              <a:rPr lang="cs-CZ" baseline="-25000" dirty="0" smtClean="0"/>
              <a:t>1</a:t>
            </a:r>
            <a:r>
              <a:rPr lang="cs-CZ" dirty="0" smtClean="0"/>
              <a:t>=</a:t>
            </a:r>
            <a:r>
              <a:rPr lang="en-US" dirty="0" smtClean="0"/>
              <a:t>{</a:t>
            </a:r>
            <a:r>
              <a:rPr lang="pl-PL" dirty="0" smtClean="0"/>
              <a:t>x</a:t>
            </a:r>
            <a:r>
              <a:rPr lang="pl-PL" dirty="0" smtClean="0">
                <a:sym typeface="Symbol"/>
              </a:rPr>
              <a:t></a:t>
            </a:r>
            <a:r>
              <a:rPr lang="pl-PL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x + 3 </a:t>
            </a:r>
            <a:r>
              <a:rPr lang="en-US" dirty="0" smtClean="0">
                <a:sym typeface="Symbol"/>
              </a:rPr>
              <a:t>&gt;</a:t>
            </a:r>
            <a:r>
              <a:rPr lang="cs-CZ" dirty="0" smtClean="0">
                <a:sym typeface="Symbol"/>
              </a:rPr>
              <a:t> 1</a:t>
            </a:r>
            <a:r>
              <a:rPr lang="en-US" dirty="0" smtClean="0"/>
              <a:t>}</a:t>
            </a:r>
            <a:r>
              <a:rPr lang="cs-CZ" dirty="0" smtClean="0"/>
              <a:t> = (-</a:t>
            </a:r>
            <a:r>
              <a:rPr lang="cs-CZ" dirty="0" smtClean="0">
                <a:sym typeface="Symbol"/>
              </a:rPr>
              <a:t>;-3-1)(-3+1;) =</a:t>
            </a:r>
            <a:r>
              <a:rPr lang="cs-CZ" dirty="0"/>
              <a:t> (-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;-</a:t>
            </a:r>
            <a:r>
              <a:rPr lang="cs-CZ" dirty="0">
                <a:sym typeface="Symbol"/>
              </a:rPr>
              <a:t>4</a:t>
            </a:r>
            <a:r>
              <a:rPr lang="cs-CZ" dirty="0" smtClean="0">
                <a:sym typeface="Symbol"/>
              </a:rPr>
              <a:t>) </a:t>
            </a:r>
            <a:r>
              <a:rPr lang="cs-CZ" dirty="0">
                <a:sym typeface="Symbol"/>
              </a:rPr>
              <a:t> </a:t>
            </a:r>
            <a:r>
              <a:rPr lang="cs-CZ" dirty="0" smtClean="0">
                <a:sym typeface="Symbol"/>
              </a:rPr>
              <a:t>(-2;</a:t>
            </a:r>
            <a:r>
              <a:rPr lang="cs-CZ" dirty="0">
                <a:sym typeface="Symbol"/>
              </a:rPr>
              <a:t>) </a:t>
            </a:r>
            <a:endParaRPr lang="cs-CZ" dirty="0" smtClean="0">
              <a:sym typeface="Symbol"/>
            </a:endParaRPr>
          </a:p>
          <a:p>
            <a:pPr marL="95250" indent="0">
              <a:lnSpc>
                <a:spcPct val="150000"/>
              </a:lnSpc>
              <a:buNone/>
            </a:pPr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=</a:t>
            </a:r>
            <a:r>
              <a:rPr lang="en-US" dirty="0"/>
              <a:t>{</a:t>
            </a:r>
            <a:r>
              <a:rPr lang="pl-PL" dirty="0"/>
              <a:t>x</a:t>
            </a:r>
            <a:r>
              <a:rPr lang="pl-PL" dirty="0">
                <a:sym typeface="Symbol"/>
              </a:rPr>
              <a:t></a:t>
            </a:r>
            <a:r>
              <a:rPr lang="pl-PL" b="1" dirty="0">
                <a:sym typeface="Symbol"/>
              </a:rPr>
              <a:t>R</a:t>
            </a:r>
            <a:r>
              <a:rPr lang="cs-CZ" dirty="0">
                <a:sym typeface="Symbol"/>
              </a:rPr>
              <a:t>; </a:t>
            </a:r>
            <a:r>
              <a:rPr lang="cs-CZ" dirty="0" smtClean="0">
                <a:sym typeface="Symbol"/>
              </a:rPr>
              <a:t>x - 2  5 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>
                <a:sym typeface="Symbol"/>
              </a:rPr>
              <a:t>  2 - 5 ; 2 + 5  </a:t>
            </a:r>
            <a:r>
              <a:rPr lang="cs-CZ" dirty="0">
                <a:sym typeface="Symbol"/>
              </a:rPr>
              <a:t>=   </a:t>
            </a:r>
            <a:r>
              <a:rPr lang="cs-CZ" dirty="0" smtClean="0">
                <a:sym typeface="Symbol"/>
              </a:rPr>
              <a:t>-3 </a:t>
            </a:r>
            <a:r>
              <a:rPr lang="cs-CZ" dirty="0">
                <a:sym typeface="Symbol"/>
              </a:rPr>
              <a:t>; </a:t>
            </a:r>
            <a:r>
              <a:rPr lang="cs-CZ" dirty="0" smtClean="0">
                <a:sym typeface="Symbol"/>
              </a:rPr>
              <a:t>7 </a:t>
            </a:r>
            <a:endParaRPr lang="cs-CZ" dirty="0">
              <a:sym typeface="Symbo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3024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Intervaly s absolutní hodnotou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Příklad2:</a:t>
            </a:r>
          </a:p>
          <a:p>
            <a:pPr marL="0" indent="0">
              <a:buNone/>
            </a:pPr>
            <a:r>
              <a:rPr lang="cs-CZ" dirty="0" smtClean="0"/>
              <a:t>Uvedené intervaly  zobrazte na číselné ose</a:t>
            </a:r>
          </a:p>
          <a:p>
            <a:pPr marL="457200" indent="-457200">
              <a:buFont typeface="+mj-lt"/>
              <a:buAutoNum type="alphaLcParenR"/>
            </a:pPr>
            <a:r>
              <a:rPr lang="cs-CZ" b="1" dirty="0" smtClean="0"/>
              <a:t>I</a:t>
            </a:r>
            <a:r>
              <a:rPr lang="cs-CZ" baseline="-25000" dirty="0" smtClean="0"/>
              <a:t>1</a:t>
            </a:r>
            <a:r>
              <a:rPr lang="cs-CZ" dirty="0" smtClean="0"/>
              <a:t>=</a:t>
            </a:r>
            <a:r>
              <a:rPr lang="en-US" dirty="0" smtClean="0"/>
              <a:t>{</a:t>
            </a:r>
            <a:r>
              <a:rPr lang="pl-PL" dirty="0" smtClean="0"/>
              <a:t>x</a:t>
            </a:r>
            <a:r>
              <a:rPr lang="pl-PL" dirty="0" smtClean="0">
                <a:sym typeface="Symbol"/>
              </a:rPr>
              <a:t></a:t>
            </a:r>
            <a:r>
              <a:rPr lang="pl-PL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x-1 </a:t>
            </a:r>
            <a:r>
              <a:rPr lang="en-US" dirty="0">
                <a:sym typeface="Symbol"/>
              </a:rPr>
              <a:t>&lt;</a:t>
            </a:r>
            <a:r>
              <a:rPr lang="cs-CZ" dirty="0" smtClean="0">
                <a:sym typeface="Symbol"/>
              </a:rPr>
              <a:t> 2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</a:p>
          <a:p>
            <a:pPr marL="442913" indent="0">
              <a:buNone/>
            </a:pPr>
            <a:r>
              <a:rPr lang="cs-CZ" dirty="0" smtClean="0"/>
              <a:t>Řešení:</a:t>
            </a:r>
          </a:p>
          <a:p>
            <a:pPr marL="442913" indent="0">
              <a:buNone/>
            </a:pPr>
            <a:r>
              <a:rPr lang="cs-CZ" dirty="0" smtClean="0"/>
              <a:t>I</a:t>
            </a:r>
            <a:r>
              <a:rPr lang="cs-CZ" baseline="-25000" dirty="0" smtClean="0"/>
              <a:t>0</a:t>
            </a:r>
            <a:r>
              <a:rPr lang="cs-CZ" dirty="0" smtClean="0"/>
              <a:t> =(-2;2)</a:t>
            </a:r>
          </a:p>
          <a:p>
            <a:pPr marL="442913" indent="0">
              <a:buNone/>
            </a:pPr>
            <a:r>
              <a:rPr lang="cs-CZ" b="1" dirty="0" smtClean="0"/>
              <a:t>I</a:t>
            </a:r>
            <a:r>
              <a:rPr lang="cs-CZ" baseline="-25000" dirty="0" smtClean="0"/>
              <a:t>1</a:t>
            </a:r>
            <a:r>
              <a:rPr lang="cs-CZ" dirty="0" smtClean="0"/>
              <a:t>=(1-2;1+2</a:t>
            </a:r>
            <a:r>
              <a:rPr lang="cs-CZ" dirty="0" smtClean="0">
                <a:sym typeface="Symbol"/>
              </a:rPr>
              <a:t>)=(-1;3)</a:t>
            </a:r>
          </a:p>
          <a:p>
            <a:pPr marL="0" indent="0">
              <a:buNone/>
            </a:pPr>
            <a:endParaRPr lang="en-US" dirty="0" smtClean="0"/>
          </a:p>
        </p:txBody>
      </p:sp>
      <p:cxnSp>
        <p:nvCxnSpPr>
          <p:cNvPr id="7" name="Přímá spojnice 6"/>
          <p:cNvCxnSpPr/>
          <p:nvPr/>
        </p:nvCxnSpPr>
        <p:spPr>
          <a:xfrm>
            <a:off x="959769" y="4696409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44145" y="4620506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04145" y="4620506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64145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224145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84145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67953" y="4620506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27953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87953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147953" y="4620506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160593" y="417247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07692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48294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47692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67692" y="42290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33028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73630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73028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93028" y="425117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2799601" y="5255042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endCxn id="31" idx="0"/>
          </p:cNvCxnSpPr>
          <p:nvPr/>
        </p:nvCxnSpPr>
        <p:spPr>
          <a:xfrm>
            <a:off x="2868859" y="4700295"/>
            <a:ext cx="0" cy="554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784146" y="4701735"/>
            <a:ext cx="0" cy="553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31" idx="6"/>
            <a:endCxn id="35" idx="2"/>
          </p:cNvCxnSpPr>
          <p:nvPr/>
        </p:nvCxnSpPr>
        <p:spPr>
          <a:xfrm>
            <a:off x="2938116" y="5327050"/>
            <a:ext cx="2776771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5714887" y="5255042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225694" y="5327050"/>
            <a:ext cx="33238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</a:t>
            </a:r>
            <a:r>
              <a:rPr lang="cs-CZ" sz="1400" b="1" baseline="-25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0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499161" y="5609501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29" idx="6"/>
            <a:endCxn id="36" idx="2"/>
          </p:cNvCxnSpPr>
          <p:nvPr/>
        </p:nvCxnSpPr>
        <p:spPr>
          <a:xfrm>
            <a:off x="3637676" y="5681509"/>
            <a:ext cx="2803964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vál 35"/>
          <p:cNvSpPr/>
          <p:nvPr/>
        </p:nvSpPr>
        <p:spPr>
          <a:xfrm>
            <a:off x="6441640" y="5609501"/>
            <a:ext cx="138515" cy="144016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043121" y="5674013"/>
            <a:ext cx="33238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1</a:t>
            </a:r>
            <a:endParaRPr lang="cs-CZ" sz="1400" dirty="0"/>
          </a:p>
        </p:txBody>
      </p:sp>
      <p:cxnSp>
        <p:nvCxnSpPr>
          <p:cNvPr id="38" name="Přímá spojnice 37"/>
          <p:cNvCxnSpPr>
            <a:endCxn id="29" idx="0"/>
          </p:cNvCxnSpPr>
          <p:nvPr/>
        </p:nvCxnSpPr>
        <p:spPr>
          <a:xfrm flipH="1">
            <a:off x="3568419" y="4719038"/>
            <a:ext cx="9767" cy="890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6509992" y="4719038"/>
            <a:ext cx="906" cy="890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959769" y="6093296"/>
            <a:ext cx="6412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Interval </a:t>
            </a:r>
            <a:r>
              <a:rPr lang="cs-CZ" b="1" dirty="0" smtClean="0">
                <a:solidFill>
                  <a:srgbClr val="000000"/>
                </a:solidFill>
              </a:rPr>
              <a:t>I</a:t>
            </a:r>
            <a:r>
              <a:rPr lang="cs-CZ" baseline="-25000" dirty="0" smtClean="0">
                <a:solidFill>
                  <a:srgbClr val="000000"/>
                </a:solidFill>
              </a:rPr>
              <a:t>1</a:t>
            </a:r>
            <a:r>
              <a:rPr lang="cs-CZ" dirty="0" smtClean="0">
                <a:solidFill>
                  <a:srgbClr val="000000"/>
                </a:solidFill>
              </a:rPr>
              <a:t> je oproti intervalu </a:t>
            </a:r>
            <a:r>
              <a:rPr lang="cs-CZ" b="1" dirty="0" smtClean="0">
                <a:solidFill>
                  <a:srgbClr val="000000"/>
                </a:solidFill>
              </a:rPr>
              <a:t>I</a:t>
            </a:r>
            <a:r>
              <a:rPr lang="cs-CZ" baseline="-25000" dirty="0" smtClean="0">
                <a:solidFill>
                  <a:srgbClr val="000000"/>
                </a:solidFill>
              </a:rPr>
              <a:t>0 </a:t>
            </a:r>
            <a:r>
              <a:rPr lang="cs-CZ" dirty="0" smtClean="0">
                <a:solidFill>
                  <a:srgbClr val="000000"/>
                </a:solidFill>
              </a:rPr>
              <a:t> posunutý o hodnotu 1 doprava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695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1" grpId="0" animBg="1"/>
      <p:bldP spid="35" grpId="0" animBg="1"/>
      <p:bldP spid="44" grpId="0"/>
      <p:bldP spid="29" grpId="0" animBg="1"/>
      <p:bldP spid="36" grpId="0" animBg="1"/>
      <p:bldP spid="37" grpId="0"/>
      <p:bldP spid="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Intervaly s absolutní hodnotou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Příklad2:</a:t>
            </a:r>
          </a:p>
          <a:p>
            <a:pPr marL="0" indent="0">
              <a:buNone/>
            </a:pPr>
            <a:r>
              <a:rPr lang="cs-CZ" dirty="0" smtClean="0"/>
              <a:t>Uvedené intervaly  zobrazte na číselné ose</a:t>
            </a:r>
          </a:p>
          <a:p>
            <a:pPr marL="457200" indent="-457200">
              <a:buFont typeface="+mj-lt"/>
              <a:buAutoNum type="alphaLcParenR" startAt="2"/>
            </a:pPr>
            <a:r>
              <a:rPr lang="cs-CZ" b="1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=</a:t>
            </a:r>
            <a:r>
              <a:rPr lang="en-US" dirty="0" smtClean="0"/>
              <a:t>{</a:t>
            </a:r>
            <a:r>
              <a:rPr lang="pl-PL" dirty="0" smtClean="0"/>
              <a:t>x</a:t>
            </a:r>
            <a:r>
              <a:rPr lang="pl-PL" dirty="0" smtClean="0">
                <a:sym typeface="Symbol"/>
              </a:rPr>
              <a:t></a:t>
            </a:r>
            <a:r>
              <a:rPr lang="pl-PL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; x+2  1</a:t>
            </a:r>
            <a:r>
              <a:rPr lang="en-US" dirty="0" smtClean="0"/>
              <a:t>}</a:t>
            </a:r>
            <a:r>
              <a:rPr lang="cs-CZ" dirty="0" smtClean="0"/>
              <a:t> </a:t>
            </a:r>
          </a:p>
          <a:p>
            <a:pPr marL="442913" indent="0">
              <a:buNone/>
            </a:pPr>
            <a:r>
              <a:rPr lang="cs-CZ" dirty="0" smtClean="0"/>
              <a:t>Řešení:</a:t>
            </a:r>
          </a:p>
          <a:p>
            <a:pPr marL="442913" indent="0">
              <a:buNone/>
            </a:pPr>
            <a:r>
              <a:rPr lang="cs-CZ" dirty="0"/>
              <a:t>I</a:t>
            </a:r>
            <a:r>
              <a:rPr lang="cs-CZ" baseline="-25000" dirty="0"/>
              <a:t>0</a:t>
            </a:r>
            <a:r>
              <a:rPr lang="cs-CZ" dirty="0"/>
              <a:t> </a:t>
            </a:r>
            <a:r>
              <a:rPr lang="cs-CZ" dirty="0" smtClean="0"/>
              <a:t>=</a:t>
            </a:r>
            <a:r>
              <a:rPr lang="cs-CZ" dirty="0"/>
              <a:t>(-</a:t>
            </a:r>
            <a:r>
              <a:rPr lang="cs-CZ" dirty="0">
                <a:sym typeface="Symbol"/>
              </a:rPr>
              <a:t>;-1  1;)</a:t>
            </a:r>
          </a:p>
          <a:p>
            <a:pPr marL="442913" indent="0">
              <a:buNone/>
            </a:pPr>
            <a:r>
              <a:rPr lang="cs-CZ" b="1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=</a:t>
            </a:r>
            <a:r>
              <a:rPr lang="en-US" dirty="0" smtClean="0"/>
              <a:t> </a:t>
            </a:r>
            <a:r>
              <a:rPr lang="cs-CZ" dirty="0" smtClean="0"/>
              <a:t>(-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;-2-1  -2+1;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) = </a:t>
            </a:r>
            <a:r>
              <a:rPr lang="cs-CZ" dirty="0"/>
              <a:t>(-</a:t>
            </a:r>
            <a:r>
              <a:rPr lang="cs-CZ" dirty="0">
                <a:sym typeface="Symbol"/>
              </a:rPr>
              <a:t></a:t>
            </a:r>
            <a:r>
              <a:rPr lang="cs-CZ" dirty="0" smtClean="0">
                <a:sym typeface="Symbol"/>
              </a:rPr>
              <a:t>;-3 </a:t>
            </a:r>
            <a:r>
              <a:rPr lang="cs-CZ" dirty="0">
                <a:sym typeface="Symbol"/>
              </a:rPr>
              <a:t> </a:t>
            </a:r>
            <a:r>
              <a:rPr lang="cs-CZ" dirty="0" smtClean="0">
                <a:sym typeface="Symbol"/>
              </a:rPr>
              <a:t>-1;</a:t>
            </a:r>
            <a:r>
              <a:rPr lang="cs-CZ" dirty="0">
                <a:sym typeface="Symbol"/>
              </a:rPr>
              <a:t>) </a:t>
            </a:r>
          </a:p>
          <a:p>
            <a:pPr marL="0" indent="0">
              <a:buNone/>
            </a:pPr>
            <a:endParaRPr lang="en-US" dirty="0" smtClean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912029" y="4411333"/>
            <a:ext cx="6768752" cy="3886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96405" y="4335430"/>
            <a:ext cx="0" cy="144016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456405" y="4335430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016405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176405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36405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820213" y="4335430"/>
            <a:ext cx="0" cy="147423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380213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540213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100213" y="4335430"/>
            <a:ext cx="0" cy="144016"/>
          </a:xfrm>
          <a:prstGeom prst="line">
            <a:avLst/>
          </a:prstGeom>
          <a:ln w="127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112853" y="388740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59952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600554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299952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019952" y="39439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185288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925890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25288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45288" y="396609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cxnSp>
        <p:nvCxnSpPr>
          <p:cNvPr id="55" name="Přímá spojnice 54"/>
          <p:cNvCxnSpPr/>
          <p:nvPr/>
        </p:nvCxnSpPr>
        <p:spPr>
          <a:xfrm>
            <a:off x="5016405" y="4423958"/>
            <a:ext cx="704" cy="10035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536495" y="4415219"/>
            <a:ext cx="3718" cy="1012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1983358" y="5071072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0</a:t>
            </a:r>
            <a:endParaRPr lang="cs-CZ" sz="1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096861" y="5080929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0</a:t>
            </a:r>
            <a:endParaRPr lang="cs-CZ" sz="1400" dirty="0"/>
          </a:p>
        </p:txBody>
      </p:sp>
      <p:cxnSp>
        <p:nvCxnSpPr>
          <p:cNvPr id="65" name="Přímá spojnice 64"/>
          <p:cNvCxnSpPr/>
          <p:nvPr/>
        </p:nvCxnSpPr>
        <p:spPr>
          <a:xfrm flipH="1">
            <a:off x="912030" y="5053890"/>
            <a:ext cx="2624465" cy="0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3469096" y="4981882"/>
            <a:ext cx="138515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66145" y="5085888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</a:t>
            </a:r>
            <a:endParaRPr lang="cs-CZ" dirty="0"/>
          </a:p>
        </p:txBody>
      </p:sp>
      <p:cxnSp>
        <p:nvCxnSpPr>
          <p:cNvPr id="68" name="Přímá spojnice 67"/>
          <p:cNvCxnSpPr/>
          <p:nvPr/>
        </p:nvCxnSpPr>
        <p:spPr>
          <a:xfrm flipV="1">
            <a:off x="5085662" y="5053890"/>
            <a:ext cx="2438666" cy="308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vál 68"/>
          <p:cNvSpPr/>
          <p:nvPr/>
        </p:nvSpPr>
        <p:spPr>
          <a:xfrm>
            <a:off x="4947147" y="4982190"/>
            <a:ext cx="138515" cy="1440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7108060" y="5071072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+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157508" y="5559645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608404" y="5554686"/>
            <a:ext cx="3323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I</a:t>
            </a:r>
            <a:r>
              <a:rPr lang="cs-CZ" sz="1400" b="1" baseline="-25000" dirty="0" smtClean="0"/>
              <a:t>2</a:t>
            </a:r>
            <a:endParaRPr lang="cs-CZ" sz="1400" dirty="0"/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395536" y="5527647"/>
            <a:ext cx="1652503" cy="122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2011034" y="5455639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395536" y="5528867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</a:t>
            </a:r>
            <a:endParaRPr lang="cs-CZ" dirty="0"/>
          </a:p>
        </p:txBody>
      </p:sp>
      <p:cxnSp>
        <p:nvCxnSpPr>
          <p:cNvPr id="58" name="Přímá spojnice 57"/>
          <p:cNvCxnSpPr/>
          <p:nvPr/>
        </p:nvCxnSpPr>
        <p:spPr>
          <a:xfrm>
            <a:off x="3597205" y="5527955"/>
            <a:ext cx="3927123" cy="16874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vál 58"/>
          <p:cNvSpPr/>
          <p:nvPr/>
        </p:nvSpPr>
        <p:spPr>
          <a:xfrm>
            <a:off x="3458690" y="5455947"/>
            <a:ext cx="138515" cy="144016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7163150" y="5584964"/>
            <a:ext cx="623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+</a:t>
            </a:r>
            <a:endParaRPr lang="cs-CZ" dirty="0"/>
          </a:p>
        </p:txBody>
      </p:sp>
      <p:cxnSp>
        <p:nvCxnSpPr>
          <p:cNvPr id="63" name="Přímá spojnice 62"/>
          <p:cNvCxnSpPr/>
          <p:nvPr/>
        </p:nvCxnSpPr>
        <p:spPr>
          <a:xfrm>
            <a:off x="2096495" y="4443691"/>
            <a:ext cx="3718" cy="1012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959769" y="6093296"/>
            <a:ext cx="6502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Interval </a:t>
            </a:r>
            <a:r>
              <a:rPr lang="cs-CZ" b="1" dirty="0" smtClean="0">
                <a:solidFill>
                  <a:srgbClr val="000000"/>
                </a:solidFill>
              </a:rPr>
              <a:t>I</a:t>
            </a:r>
            <a:r>
              <a:rPr lang="cs-CZ" baseline="-25000" dirty="0" smtClean="0">
                <a:solidFill>
                  <a:srgbClr val="000000"/>
                </a:solidFill>
              </a:rPr>
              <a:t>2</a:t>
            </a:r>
            <a:r>
              <a:rPr lang="cs-CZ" dirty="0" smtClean="0">
                <a:solidFill>
                  <a:srgbClr val="000000"/>
                </a:solidFill>
              </a:rPr>
              <a:t> je oproti intervalu </a:t>
            </a:r>
            <a:r>
              <a:rPr lang="cs-CZ" b="1" dirty="0" smtClean="0">
                <a:solidFill>
                  <a:srgbClr val="000000"/>
                </a:solidFill>
              </a:rPr>
              <a:t>I</a:t>
            </a:r>
            <a:r>
              <a:rPr lang="cs-CZ" baseline="-25000" dirty="0" smtClean="0">
                <a:solidFill>
                  <a:srgbClr val="000000"/>
                </a:solidFill>
              </a:rPr>
              <a:t>0 </a:t>
            </a:r>
            <a:r>
              <a:rPr lang="cs-CZ" dirty="0" smtClean="0">
                <a:solidFill>
                  <a:srgbClr val="000000"/>
                </a:solidFill>
              </a:rPr>
              <a:t> posunutý o hodnotu 2 doleva.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3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61" grpId="0"/>
      <p:bldP spid="62" grpId="0"/>
      <p:bldP spid="66" grpId="0" animBg="1"/>
      <p:bldP spid="67" grpId="0"/>
      <p:bldP spid="69" grpId="0" animBg="1"/>
      <p:bldP spid="70" grpId="0"/>
      <p:bldP spid="33" grpId="0"/>
      <p:bldP spid="34" grpId="0"/>
      <p:bldP spid="44" grpId="0" animBg="1"/>
      <p:bldP spid="57" grpId="0"/>
      <p:bldP spid="59" grpId="0" animBg="1"/>
      <p:bldP spid="60" grpId="0"/>
      <p:bldP spid="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a rozšíření učiva matematiky ZŠ</a:t>
            </a:r>
          </a:p>
          <a:p>
            <a:r>
              <a:rPr lang="cs-CZ" dirty="0" smtClean="0"/>
              <a:t>Probírané pojmy: číselná osa, uzavřené, otevřené intervaly, krajní </a:t>
            </a:r>
            <a:r>
              <a:rPr lang="cs-CZ" dirty="0" smtClean="0"/>
              <a:t>body, průnik a </a:t>
            </a:r>
            <a:r>
              <a:rPr lang="cs-CZ" smtClean="0"/>
              <a:t>sjednocení intervalů</a:t>
            </a:r>
            <a:endParaRPr lang="cs-CZ" dirty="0" smtClean="0"/>
          </a:p>
          <a:p>
            <a:r>
              <a:rPr lang="cs-CZ" dirty="0" smtClean="0"/>
              <a:t>Obsahuje řešené vzorové příklady i příklady k procvičení učiva</a:t>
            </a:r>
          </a:p>
          <a:p>
            <a:r>
              <a:rPr lang="cs-CZ" dirty="0" smtClean="0"/>
              <a:t>Předpokládaná doba: 35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02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547</TotalTime>
  <Words>554</Words>
  <Application>Microsoft Office PowerPoint</Application>
  <PresentationFormat>Předvádění na obrazovce (4:3)</PresentationFormat>
  <Paragraphs>135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Intervaly  - zobrazování intervalů s absolutní hodnotou</vt:lpstr>
      <vt:lpstr>Intervaly s absolutní hodnotou</vt:lpstr>
      <vt:lpstr>Intervaly s absolutní hodnotou</vt:lpstr>
      <vt:lpstr>Intervaly s absolutní hodnotou</vt:lpstr>
      <vt:lpstr>Intervaly s absolutní hodnotou</vt:lpstr>
      <vt:lpstr>Intervaly s absolutní hodnotou</vt:lpstr>
      <vt:lpstr>Intervaly s absolutní hodnotou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Mirka</cp:lastModifiedBy>
  <cp:revision>64</cp:revision>
  <dcterms:created xsi:type="dcterms:W3CDTF">2012-08-22T14:31:09Z</dcterms:created>
  <dcterms:modified xsi:type="dcterms:W3CDTF">2012-10-04T12:03:36Z</dcterms:modified>
</cp:coreProperties>
</file>