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73" r:id="rId2"/>
    <p:sldId id="256" r:id="rId3"/>
    <p:sldId id="280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75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 varScale="1">
        <p:scale>
          <a:sx n="84" d="100"/>
          <a:sy n="84" d="100"/>
        </p:scale>
        <p:origin x="-16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167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Výroková logika </a:t>
            </a:r>
            <a:r>
              <a:rPr lang="cs-CZ" sz="4000" cap="none" dirty="0" smtClean="0"/>
              <a:t>- úvod</a:t>
            </a:r>
            <a:endParaRPr lang="cs-CZ" sz="4000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Výrok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5365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Výrok je každé sdělení, o kterém má význam tvrdit, že je pravdivé nebo nepravdivé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Příklady výroků: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Dnes je středa.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5 je sudé číslo.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Venku právě prší.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Příklady tvrzení, které nejsou výroky – nelze rozhodnout o pravdivosti: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Číslo sudé.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Mimozemský život neexistuje.</a:t>
            </a:r>
          </a:p>
          <a:p>
            <a:pPr marL="0" indent="0">
              <a:buNone/>
            </a:pPr>
            <a:endParaRPr lang="cs-CZ" dirty="0">
              <a:sym typeface="Symbol"/>
            </a:endParaRP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9136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Pravdivostní hodnota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4644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Pravdivostní hodnota je hodnota, kterou přiřazujeme každému výroku.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Pravdivému</a:t>
            </a:r>
            <a:r>
              <a:rPr lang="cs-CZ" dirty="0" smtClean="0"/>
              <a:t> výroku přiřazujeme </a:t>
            </a:r>
            <a:r>
              <a:rPr lang="cs-CZ" b="1" dirty="0" smtClean="0"/>
              <a:t>1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Nepravdivému</a:t>
            </a:r>
            <a:r>
              <a:rPr lang="cs-CZ" dirty="0" smtClean="0"/>
              <a:t> výroku přiřazujeme </a:t>
            </a:r>
            <a:r>
              <a:rPr lang="cs-CZ" b="1" dirty="0" smtClean="0"/>
              <a:t>0</a:t>
            </a:r>
            <a:r>
              <a:rPr lang="cs-CZ" dirty="0" smtClean="0"/>
              <a:t>.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b="1" dirty="0" smtClean="0"/>
              <a:t>Hypotéza</a:t>
            </a:r>
            <a:r>
              <a:rPr lang="cs-CZ" dirty="0" smtClean="0"/>
              <a:t> je výrok, jehož pravdivostní hodnotu zatím neznáme.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Příklady hypotéz:</a:t>
            </a:r>
          </a:p>
          <a:p>
            <a:r>
              <a:rPr lang="cs-CZ" dirty="0"/>
              <a:t>	</a:t>
            </a:r>
            <a:r>
              <a:rPr lang="cs-CZ" dirty="0" smtClean="0"/>
              <a:t>Zítra dostanu jedničku z matematiky.</a:t>
            </a:r>
          </a:p>
          <a:p>
            <a:r>
              <a:rPr lang="cs-CZ" dirty="0"/>
              <a:t>	</a:t>
            </a:r>
            <a:r>
              <a:rPr lang="cs-CZ" dirty="0" smtClean="0"/>
              <a:t>Bude pršet.</a:t>
            </a:r>
          </a:p>
          <a:p>
            <a:r>
              <a:rPr lang="cs-CZ" dirty="0"/>
              <a:t>	</a:t>
            </a:r>
            <a:r>
              <a:rPr lang="cs-CZ" dirty="0" smtClean="0"/>
              <a:t>Předpokládáme velký nárůst cen spotřebního zboží.</a:t>
            </a:r>
          </a:p>
        </p:txBody>
      </p:sp>
    </p:spTree>
    <p:extLst>
      <p:ext uri="{BB962C8B-B14F-4D97-AF65-F5344CB8AC3E}">
        <p14:creationId xmlns:p14="http://schemas.microsoft.com/office/powerpoint/2010/main" val="3597708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výroky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5616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Negace</a:t>
            </a:r>
            <a:r>
              <a:rPr lang="cs-CZ" sz="2000" dirty="0" smtClean="0"/>
              <a:t> výroku je výrok, který tvrdí opak původního výroku.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Označení: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A … původní výrok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A´ … negace výroku 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Příklady: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	Negujte uvedené výroky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A:	Mám dobré známky.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B:	2 </a:t>
            </a:r>
            <a:r>
              <a:rPr lang="cs-CZ" sz="2000" dirty="0" smtClean="0">
                <a:sym typeface="Symbol"/>
              </a:rPr>
              <a:t> 3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C:	Součet  dvou kladných čísel je číslo kladné.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Řešení: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A´:	Nemám dobré známky.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B´:	2</a:t>
            </a:r>
            <a:r>
              <a:rPr lang="en-US" sz="2000" dirty="0" smtClean="0"/>
              <a:t>&gt;</a:t>
            </a:r>
            <a:r>
              <a:rPr lang="cs-CZ" sz="2000" dirty="0" smtClean="0"/>
              <a:t>3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C´:	</a:t>
            </a:r>
            <a:r>
              <a:rPr lang="cs-CZ" sz="2000" dirty="0" smtClean="0">
                <a:sym typeface="Symbol"/>
              </a:rPr>
              <a:t>Součet  </a:t>
            </a:r>
            <a:r>
              <a:rPr lang="cs-CZ" sz="2000" dirty="0">
                <a:sym typeface="Symbol"/>
              </a:rPr>
              <a:t>dvou kladných čísel </a:t>
            </a:r>
            <a:r>
              <a:rPr lang="cs-CZ" sz="2000" dirty="0" smtClean="0">
                <a:sym typeface="Symbol"/>
              </a:rPr>
              <a:t>není </a:t>
            </a:r>
            <a:r>
              <a:rPr lang="cs-CZ" sz="2000" dirty="0">
                <a:sym typeface="Symbol"/>
              </a:rPr>
              <a:t>číslo </a:t>
            </a:r>
            <a:r>
              <a:rPr lang="cs-CZ" sz="2000" dirty="0" smtClean="0">
                <a:sym typeface="Symbol"/>
              </a:rPr>
              <a:t>kladné.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62967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4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výroky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 startAt="2"/>
            </a:pPr>
            <a:r>
              <a:rPr lang="cs-CZ" b="1" dirty="0" smtClean="0"/>
              <a:t>Složený výrok </a:t>
            </a:r>
            <a:r>
              <a:rPr lang="cs-CZ" dirty="0" smtClean="0"/>
              <a:t>vznikne spojením výroků pomocí logických spojek</a:t>
            </a:r>
          </a:p>
          <a:p>
            <a:pPr marL="457200" indent="-457200">
              <a:buFont typeface="+mj-lt"/>
              <a:buAutoNum type="arabicPeriod" startAt="2"/>
            </a:pPr>
            <a:endParaRPr lang="cs-CZ" dirty="0" smtClean="0"/>
          </a:p>
          <a:p>
            <a:pPr marL="530225" indent="0">
              <a:buNone/>
            </a:pPr>
            <a:r>
              <a:rPr lang="cs-CZ" dirty="0" smtClean="0"/>
              <a:t>Základní logické spojky:</a:t>
            </a:r>
          </a:p>
          <a:p>
            <a:pPr marL="0" indent="0">
              <a:buNone/>
            </a:pPr>
            <a:endParaRPr lang="cs-CZ" dirty="0" smtClean="0"/>
          </a:p>
          <a:p>
            <a:pPr marL="906463" indent="-182563"/>
            <a:r>
              <a:rPr lang="cs-CZ" dirty="0" smtClean="0"/>
              <a:t>Disjunkce - 		A </a:t>
            </a:r>
            <a:r>
              <a:rPr lang="cs-CZ" dirty="0" smtClean="0">
                <a:sym typeface="Symbol"/>
              </a:rPr>
              <a:t> B</a:t>
            </a:r>
          </a:p>
          <a:p>
            <a:pPr marL="906463" indent="-182563"/>
            <a:r>
              <a:rPr lang="cs-CZ" dirty="0" smtClean="0">
                <a:sym typeface="Symbol"/>
              </a:rPr>
              <a:t>Konjunkce - 		A  B</a:t>
            </a:r>
          </a:p>
          <a:p>
            <a:pPr marL="906463" indent="-182563"/>
            <a:r>
              <a:rPr lang="cs-CZ" dirty="0" smtClean="0">
                <a:sym typeface="Symbol"/>
              </a:rPr>
              <a:t>Implikace -		A  B	</a:t>
            </a:r>
          </a:p>
          <a:p>
            <a:pPr marL="906463" indent="-182563"/>
            <a:r>
              <a:rPr lang="cs-CZ" dirty="0" smtClean="0">
                <a:sym typeface="Symbol"/>
              </a:rPr>
              <a:t>Ekvivalence - 	A  B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9592" y="3645024"/>
            <a:ext cx="7344816" cy="20162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559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výroky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64285" y="1484784"/>
            <a:ext cx="8229600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u="sng" dirty="0" smtClean="0">
                <a:sym typeface="Symbol"/>
              </a:rPr>
              <a:t>Disjunkce</a:t>
            </a:r>
          </a:p>
          <a:p>
            <a:pPr marL="0" indent="0" algn="ctr">
              <a:buNone/>
            </a:pPr>
            <a:r>
              <a:rPr lang="cs-CZ" dirty="0"/>
              <a:t>A </a:t>
            </a:r>
            <a:r>
              <a:rPr lang="cs-CZ" dirty="0">
                <a:sym typeface="Symbol"/>
              </a:rPr>
              <a:t> B</a:t>
            </a:r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Čteme A nebo B</a:t>
            </a:r>
          </a:p>
          <a:p>
            <a:pPr marL="0" indent="0">
              <a:buNone/>
            </a:pPr>
            <a:r>
              <a:rPr lang="cs-CZ" dirty="0" smtClean="0">
                <a:sym typeface="Symbol"/>
              </a:rPr>
              <a:t>Příklady: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A		Zítra přijde Kamil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 	Zítra přijde Petra.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/>
              <a:t>A </a:t>
            </a:r>
            <a:r>
              <a:rPr lang="cs-CZ" sz="2000" dirty="0">
                <a:sym typeface="Symbol"/>
              </a:rPr>
              <a:t> </a:t>
            </a:r>
            <a:r>
              <a:rPr lang="cs-CZ" sz="2000" dirty="0" smtClean="0">
                <a:sym typeface="Symbol"/>
              </a:rPr>
              <a:t>B		Zítra přijde Kamil nebo Petra.</a:t>
            </a:r>
          </a:p>
          <a:p>
            <a:pPr marL="0" indent="0">
              <a:buNone/>
            </a:pPr>
            <a:endParaRPr lang="cs-CZ" sz="2000" dirty="0" smtClean="0">
              <a:sym typeface="Symbol"/>
            </a:endParaRPr>
          </a:p>
          <a:p>
            <a:pPr marL="900113" indent="-900113">
              <a:buFont typeface="+mj-lt"/>
              <a:buAutoNum type="arabicPeriod" startAt="2"/>
            </a:pPr>
            <a:r>
              <a:rPr lang="cs-CZ" sz="2000" dirty="0" smtClean="0">
                <a:sym typeface="Symbol"/>
              </a:rPr>
              <a:t>Výrok A		Číslo 5 je  větší než </a:t>
            </a:r>
            <a:r>
              <a:rPr lang="cs-CZ" dirty="0" smtClean="0">
                <a:sym typeface="Symbol"/>
              </a:rPr>
              <a:t>.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		Číslo 5 je rovno </a:t>
            </a:r>
            <a:r>
              <a:rPr lang="cs-CZ" dirty="0" smtClean="0">
                <a:sym typeface="Symbol"/>
              </a:rPr>
              <a:t>.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/>
              <a:t>A </a:t>
            </a:r>
            <a:r>
              <a:rPr lang="cs-CZ" sz="2000" dirty="0">
                <a:sym typeface="Symbol"/>
              </a:rPr>
              <a:t> </a:t>
            </a:r>
            <a:r>
              <a:rPr lang="cs-CZ" sz="2000" dirty="0" smtClean="0">
                <a:sym typeface="Symbol"/>
              </a:rPr>
              <a:t>B		Číslo 5 je větší nebo rovno </a:t>
            </a:r>
            <a:r>
              <a:rPr lang="cs-CZ" dirty="0">
                <a:sym typeface="Symbol"/>
              </a:rPr>
              <a:t>.</a:t>
            </a:r>
          </a:p>
          <a:p>
            <a:pPr marL="457200" indent="-457200">
              <a:buFont typeface="+mj-lt"/>
              <a:buAutoNum type="arabicPeriod" startAt="2"/>
            </a:pPr>
            <a:endParaRPr lang="cs-CZ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225583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výroky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484784"/>
            <a:ext cx="8229600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u="sng" dirty="0" smtClean="0">
                <a:sym typeface="Symbol"/>
              </a:rPr>
              <a:t>Konjunkce</a:t>
            </a:r>
          </a:p>
          <a:p>
            <a:pPr marL="0" indent="0" algn="ctr">
              <a:buNone/>
            </a:pPr>
            <a:r>
              <a:rPr lang="cs-CZ" dirty="0"/>
              <a:t>A </a:t>
            </a:r>
            <a:r>
              <a:rPr lang="cs-CZ" dirty="0">
                <a:sym typeface="Symbol"/>
              </a:rPr>
              <a:t>  </a:t>
            </a:r>
            <a:r>
              <a:rPr lang="cs-CZ" dirty="0" smtClean="0">
                <a:sym typeface="Symbol"/>
              </a:rPr>
              <a:t> </a:t>
            </a:r>
            <a:r>
              <a:rPr lang="cs-CZ" dirty="0">
                <a:sym typeface="Symbol"/>
              </a:rPr>
              <a:t>B</a:t>
            </a:r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Čteme A </a:t>
            </a:r>
            <a:r>
              <a:rPr lang="cs-CZ" dirty="0" err="1" smtClean="0">
                <a:sym typeface="Symbol"/>
              </a:rPr>
              <a:t>a</a:t>
            </a:r>
            <a:r>
              <a:rPr lang="cs-CZ" dirty="0" smtClean="0">
                <a:sym typeface="Symbol"/>
              </a:rPr>
              <a:t> zároveň B</a:t>
            </a:r>
          </a:p>
          <a:p>
            <a:pPr marL="0" indent="0">
              <a:buNone/>
            </a:pPr>
            <a:r>
              <a:rPr lang="cs-CZ" dirty="0" smtClean="0">
                <a:sym typeface="Symbol"/>
              </a:rPr>
              <a:t>Příklady: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A		Dnes máme matematiku.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 	Dnes máme češtinu.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/>
              <a:t>A </a:t>
            </a:r>
            <a:r>
              <a:rPr lang="cs-CZ" sz="2000" dirty="0">
                <a:sym typeface="Symbol"/>
              </a:rPr>
              <a:t></a:t>
            </a:r>
            <a:r>
              <a:rPr lang="cs-CZ" sz="2000" dirty="0" smtClean="0">
                <a:sym typeface="Symbol"/>
              </a:rPr>
              <a:t> B		Dnes máme matematiku a češtinu.</a:t>
            </a:r>
          </a:p>
          <a:p>
            <a:pPr marL="0" indent="0">
              <a:buNone/>
            </a:pPr>
            <a:endParaRPr lang="cs-CZ" sz="2000" dirty="0" smtClean="0">
              <a:sym typeface="Symbol"/>
            </a:endParaRPr>
          </a:p>
          <a:p>
            <a:pPr marL="900113" indent="-900113">
              <a:buFont typeface="+mj-lt"/>
              <a:buAutoNum type="arabicPeriod" startAt="2"/>
            </a:pPr>
            <a:r>
              <a:rPr lang="cs-CZ" sz="2000" dirty="0" smtClean="0">
                <a:sym typeface="Symbol"/>
              </a:rPr>
              <a:t>Výrok A		Číslo 10 je  dělitelné 2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		Číslo 10 je dělitelné 5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/>
              <a:t>A </a:t>
            </a:r>
            <a:r>
              <a:rPr lang="cs-CZ" sz="2000" dirty="0">
                <a:sym typeface="Symbol"/>
              </a:rPr>
              <a:t></a:t>
            </a:r>
            <a:r>
              <a:rPr lang="cs-CZ" sz="2000" dirty="0" smtClean="0">
                <a:sym typeface="Symbol"/>
              </a:rPr>
              <a:t> B		Číslo 10 je dělitelné 2 a 5 zároveň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457200" indent="-457200">
              <a:buFont typeface="+mj-lt"/>
              <a:buAutoNum type="arabicPeriod" startAt="2"/>
            </a:pPr>
            <a:endParaRPr lang="cs-CZ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1399174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výroky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484784"/>
            <a:ext cx="8229600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u="sng" dirty="0" smtClean="0">
                <a:sym typeface="Symbol"/>
              </a:rPr>
              <a:t>Implikace</a:t>
            </a:r>
          </a:p>
          <a:p>
            <a:pPr marL="0" indent="0" algn="ctr">
              <a:buNone/>
            </a:pPr>
            <a:r>
              <a:rPr lang="cs-CZ" dirty="0"/>
              <a:t>A </a:t>
            </a:r>
            <a:r>
              <a:rPr lang="cs-CZ" dirty="0">
                <a:sym typeface="Symbol"/>
              </a:rPr>
              <a:t> </a:t>
            </a:r>
            <a:r>
              <a:rPr lang="cs-CZ" dirty="0" smtClean="0">
                <a:sym typeface="Symbol"/>
              </a:rPr>
              <a:t>B</a:t>
            </a:r>
            <a:endParaRPr lang="cs-CZ" dirty="0">
              <a:sym typeface="Symbol"/>
            </a:endParaRPr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Čteme jestliže A, pak B</a:t>
            </a:r>
          </a:p>
          <a:p>
            <a:pPr marL="0" indent="0">
              <a:buNone/>
            </a:pPr>
            <a:r>
              <a:rPr lang="cs-CZ" dirty="0" smtClean="0">
                <a:sym typeface="Symbol"/>
              </a:rPr>
              <a:t>Příklady: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A		Bude pršet.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 	Půjdeme do kina.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/>
              <a:t>A </a:t>
            </a:r>
            <a:r>
              <a:rPr lang="cs-CZ" sz="2000" dirty="0">
                <a:sym typeface="Symbol"/>
              </a:rPr>
              <a:t></a:t>
            </a:r>
            <a:r>
              <a:rPr lang="cs-CZ" sz="2000" dirty="0" smtClean="0">
                <a:sym typeface="Symbol"/>
              </a:rPr>
              <a:t> B		Jestliže bude pršet, pak půjdeme do kina.</a:t>
            </a:r>
          </a:p>
          <a:p>
            <a:pPr marL="0" indent="0">
              <a:buNone/>
            </a:pPr>
            <a:endParaRPr lang="cs-CZ" sz="2000" dirty="0" smtClean="0">
              <a:sym typeface="Symbol"/>
            </a:endParaRPr>
          </a:p>
          <a:p>
            <a:pPr marL="900113" indent="-900113">
              <a:buFont typeface="+mj-lt"/>
              <a:buAutoNum type="arabicPeriod" startAt="2"/>
            </a:pPr>
            <a:r>
              <a:rPr lang="cs-CZ" sz="2000" dirty="0" smtClean="0">
                <a:sym typeface="Symbol"/>
              </a:rPr>
              <a:t>Výrok A		Uvedené číslo je sudé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		Číslo je dělitelné 2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/>
              <a:t>A </a:t>
            </a:r>
            <a:r>
              <a:rPr lang="cs-CZ" sz="2000" dirty="0">
                <a:sym typeface="Symbol"/>
              </a:rPr>
              <a:t></a:t>
            </a:r>
            <a:r>
              <a:rPr lang="cs-CZ" sz="2000" dirty="0" smtClean="0">
                <a:sym typeface="Symbol"/>
              </a:rPr>
              <a:t> B		Je-li číslo sudé, pak je dělitelné 2. </a:t>
            </a:r>
            <a:endParaRPr lang="cs-CZ" dirty="0">
              <a:sym typeface="Symbol"/>
            </a:endParaRPr>
          </a:p>
          <a:p>
            <a:pPr marL="457200" indent="-457200">
              <a:buFont typeface="+mj-lt"/>
              <a:buAutoNum type="arabicPeriod" startAt="2"/>
            </a:pPr>
            <a:endParaRPr lang="cs-CZ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2497094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Operace s výroky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484784"/>
            <a:ext cx="8229600" cy="46805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u="sng" dirty="0" smtClean="0">
                <a:sym typeface="Symbol"/>
              </a:rPr>
              <a:t>Ekvivalence</a:t>
            </a:r>
          </a:p>
          <a:p>
            <a:pPr marL="0" indent="0" algn="ctr">
              <a:buNone/>
            </a:pPr>
            <a:r>
              <a:rPr lang="cs-CZ" dirty="0"/>
              <a:t>A </a:t>
            </a:r>
            <a:r>
              <a:rPr lang="cs-CZ" dirty="0">
                <a:sym typeface="Symbol"/>
              </a:rPr>
              <a:t></a:t>
            </a:r>
            <a:r>
              <a:rPr lang="cs-CZ" dirty="0" smtClean="0">
                <a:sym typeface="Symbol"/>
              </a:rPr>
              <a:t> B</a:t>
            </a:r>
            <a:endParaRPr lang="cs-CZ" dirty="0">
              <a:sym typeface="Symbol"/>
            </a:endParaRPr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Čteme právě když A, pak B</a:t>
            </a:r>
          </a:p>
          <a:p>
            <a:pPr marL="0" indent="0">
              <a:buNone/>
            </a:pPr>
            <a:r>
              <a:rPr lang="cs-CZ" dirty="0" smtClean="0">
                <a:sym typeface="Symbol"/>
              </a:rPr>
              <a:t>Příklady: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A		David </a:t>
            </a:r>
            <a:r>
              <a:rPr lang="cs-CZ" sz="2000" dirty="0">
                <a:sym typeface="Symbol"/>
              </a:rPr>
              <a:t>j</a:t>
            </a:r>
            <a:r>
              <a:rPr lang="cs-CZ" sz="2000" dirty="0" smtClean="0">
                <a:sym typeface="Symbol"/>
              </a:rPr>
              <a:t>e nemocný.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 	David nepřijde do školy.</a:t>
            </a: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/>
              <a:t>A </a:t>
            </a:r>
            <a:r>
              <a:rPr lang="cs-CZ" sz="2000" dirty="0">
                <a:sym typeface="Symbol"/>
              </a:rPr>
              <a:t></a:t>
            </a:r>
            <a:r>
              <a:rPr lang="cs-CZ" sz="2000" dirty="0" smtClean="0">
                <a:sym typeface="Symbol"/>
              </a:rPr>
              <a:t> B		David nepřijde do školy právě tehdy, když je 			nemocný.</a:t>
            </a:r>
          </a:p>
          <a:p>
            <a:pPr marL="0" indent="0">
              <a:buNone/>
            </a:pPr>
            <a:endParaRPr lang="cs-CZ" sz="2000" dirty="0" smtClean="0">
              <a:sym typeface="Symbol"/>
            </a:endParaRPr>
          </a:p>
          <a:p>
            <a:pPr marL="900113" indent="-900113">
              <a:buFont typeface="+mj-lt"/>
              <a:buAutoNum type="arabicPeriod" startAt="2"/>
            </a:pPr>
            <a:r>
              <a:rPr lang="cs-CZ" sz="2000" dirty="0" smtClean="0">
                <a:sym typeface="Symbol"/>
              </a:rPr>
              <a:t>Výrok A		Číslo je  dělitelné 6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 smtClean="0">
                <a:sym typeface="Symbol"/>
              </a:rPr>
              <a:t>výrok B		Číslo je dělitelné 2 a 3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r>
              <a:rPr lang="cs-CZ" sz="2000" dirty="0">
                <a:sym typeface="Symbol"/>
              </a:rPr>
              <a:t>	</a:t>
            </a:r>
            <a:r>
              <a:rPr lang="cs-CZ" sz="2000" dirty="0"/>
              <a:t>A </a:t>
            </a:r>
            <a:r>
              <a:rPr lang="cs-CZ" sz="2000" dirty="0">
                <a:sym typeface="Symbol"/>
              </a:rPr>
              <a:t></a:t>
            </a:r>
            <a:r>
              <a:rPr lang="cs-CZ" sz="2000" dirty="0" smtClean="0">
                <a:sym typeface="Symbol"/>
              </a:rPr>
              <a:t> B		Číslo je dělitelné 6 právě tehdy, když  je 				dělitelné 2 a 3</a:t>
            </a:r>
            <a:r>
              <a:rPr lang="cs-CZ" dirty="0" smtClean="0">
                <a:sym typeface="Symbol"/>
              </a:rPr>
              <a:t>.</a:t>
            </a:r>
            <a:endParaRPr lang="cs-CZ" dirty="0">
              <a:sym typeface="Symbol"/>
            </a:endParaRPr>
          </a:p>
          <a:p>
            <a:pPr marL="457200" indent="-457200">
              <a:buFont typeface="+mj-lt"/>
              <a:buAutoNum type="arabicPeriod" startAt="2"/>
            </a:pPr>
            <a:endParaRPr lang="cs-CZ" dirty="0">
              <a:sym typeface="Symbol"/>
            </a:endParaRPr>
          </a:p>
        </p:txBody>
      </p:sp>
    </p:spTree>
    <p:extLst>
      <p:ext uri="{BB962C8B-B14F-4D97-AF65-F5344CB8AC3E}">
        <p14:creationId xmlns:p14="http://schemas.microsoft.com/office/powerpoint/2010/main" val="2744828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se základními pojmy z výrokové logiky</a:t>
            </a:r>
          </a:p>
          <a:p>
            <a:r>
              <a:rPr lang="cs-CZ" dirty="0" smtClean="0"/>
              <a:t>Probírané pojmy: výrok, pravdivostní hodnota, konjunkce, disjunkce, implikace, ekvivalence, </a:t>
            </a:r>
          </a:p>
          <a:p>
            <a:r>
              <a:rPr lang="cs-CZ" dirty="0" smtClean="0"/>
              <a:t>Obsahuje řešené vzorové příklady </a:t>
            </a:r>
          </a:p>
          <a:p>
            <a:r>
              <a:rPr lang="cs-CZ" dirty="0" smtClean="0"/>
              <a:t>Předpokládaná doba</a:t>
            </a:r>
            <a:r>
              <a:rPr lang="cs-CZ" smtClean="0"/>
              <a:t>: </a:t>
            </a:r>
            <a:r>
              <a:rPr lang="cs-CZ" smtClean="0"/>
              <a:t>30 min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2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Polák J.: </a:t>
            </a:r>
            <a:r>
              <a:rPr lang="cs-CZ" i="1" dirty="0"/>
              <a:t>Přehled středoškolské matematiky. </a:t>
            </a:r>
            <a:r>
              <a:rPr lang="cs-CZ" dirty="0"/>
              <a:t>SPN</a:t>
            </a:r>
            <a:r>
              <a:rPr lang="cs-CZ" i="1" dirty="0"/>
              <a:t> </a:t>
            </a:r>
            <a:r>
              <a:rPr lang="cs-CZ" dirty="0"/>
              <a:t>Praha 1991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02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635</TotalTime>
  <Words>232</Words>
  <Application>Microsoft Office PowerPoint</Application>
  <PresentationFormat>Předvádění na obrazovce (4:3)</PresentationFormat>
  <Paragraphs>124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Přehlednost</vt:lpstr>
      <vt:lpstr>Prezentace aplikace PowerPoint</vt:lpstr>
      <vt:lpstr>Výroková logika - úvod</vt:lpstr>
      <vt:lpstr>Výrok</vt:lpstr>
      <vt:lpstr>Pravdivostní hodnota</vt:lpstr>
      <vt:lpstr>Operace s výroky</vt:lpstr>
      <vt:lpstr>Operace s výroky</vt:lpstr>
      <vt:lpstr>Operace s výroky</vt:lpstr>
      <vt:lpstr>Operace s výroky</vt:lpstr>
      <vt:lpstr>Operace s výroky</vt:lpstr>
      <vt:lpstr>Operace s výroky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Mirka</cp:lastModifiedBy>
  <cp:revision>77</cp:revision>
  <dcterms:created xsi:type="dcterms:W3CDTF">2012-08-22T14:31:09Z</dcterms:created>
  <dcterms:modified xsi:type="dcterms:W3CDTF">2012-10-19T11:14:06Z</dcterms:modified>
</cp:coreProperties>
</file>