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3"/>
  </p:notesMasterIdLst>
  <p:sldIdLst>
    <p:sldId id="273" r:id="rId2"/>
    <p:sldId id="256" r:id="rId3"/>
    <p:sldId id="280" r:id="rId4"/>
    <p:sldId id="297" r:id="rId5"/>
    <p:sldId id="298" r:id="rId6"/>
    <p:sldId id="299" r:id="rId7"/>
    <p:sldId id="287" r:id="rId8"/>
    <p:sldId id="300" r:id="rId9"/>
    <p:sldId id="301" r:id="rId10"/>
    <p:sldId id="275" r:id="rId11"/>
    <p:sldId id="274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537" autoAdjust="0"/>
    <p:restoredTop sz="94660"/>
  </p:normalViewPr>
  <p:slideViewPr>
    <p:cSldViewPr>
      <p:cViewPr varScale="1">
        <p:scale>
          <a:sx n="84" d="100"/>
          <a:sy n="84" d="100"/>
        </p:scale>
        <p:origin x="-162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B3672039-C73E-4347-88F6-F0DC12526EDB}" type="datetimeFigureOut">
              <a:rPr lang="cs-CZ"/>
              <a:pPr>
                <a:defRPr/>
              </a:pPr>
              <a:t>19.10.2012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CB42431A-20FC-4A9F-9F08-CE5853A468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24224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AA20627-C5F3-41DD-BB0F-5EF9C2686FF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77354D5-14A4-4E0E-BD58-5812324C28E8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6E90F1B-F75E-47DD-BCAD-6D5F0802B48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355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2761658-9A0A-4CA3-81B3-3A724E4012D1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560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425F5A6-EB7B-486F-BD57-E2D982BDC42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326EA64-FD9E-4F9A-9098-BB49969E677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969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7BBB5D7-2252-486E-B574-51908894FB5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smtClean="0"/>
          </a:p>
        </p:txBody>
      </p:sp>
      <p:sp>
        <p:nvSpPr>
          <p:cNvPr id="3174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90F5EC5-E132-4384-BCF2-EBCF9004585B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379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3323CD6-4F9B-4413-88B6-9D6C9ED4ABE4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7"/>
          <p:cNvCxnSpPr/>
          <p:nvPr/>
        </p:nvCxnSpPr>
        <p:spPr>
          <a:xfrm>
            <a:off x="685800" y="339883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108758-1F4B-49EB-9131-FF647F6B9CC4}" type="datetimeFigureOut">
              <a:rPr lang="cs-CZ"/>
              <a:pPr>
                <a:defRPr/>
              </a:pPr>
              <a:t>19.10.2012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A63E0A-8871-4673-8D66-7302BC6704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769E91-BC18-4C43-9C87-65AC4C142FAA}" type="datetimeFigureOut">
              <a:rPr lang="cs-CZ"/>
              <a:pPr>
                <a:defRPr/>
              </a:pPr>
              <a:t>19.10.2012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330602-2017-465D-84D4-0CB2249AAA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6"/>
          <p:cNvCxnSpPr/>
          <p:nvPr/>
        </p:nvCxnSpPr>
        <p:spPr>
          <a:xfrm>
            <a:off x="731838" y="459898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/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82B069-6EAC-4717-AA84-1312A7F9E79D}" type="datetimeFigureOut">
              <a:rPr lang="cs-CZ"/>
              <a:pPr>
                <a:defRPr/>
              </a:pPr>
              <a:t>19.10.2012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E02BF5-66C1-4FD1-8B0B-2845191763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394FC-01AF-4ADA-8E0D-128ACCE11053}" type="datetimeFigureOut">
              <a:rPr lang="cs-CZ"/>
              <a:pPr>
                <a:defRPr/>
              </a:pPr>
              <a:t>19.10.2012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A65EBB-83E6-4DA9-90FC-A9BB7880F3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10"/>
          <p:cNvCxnSpPr/>
          <p:nvPr/>
        </p:nvCxnSpPr>
        <p:spPr>
          <a:xfrm rot="5400000">
            <a:off x="2218531" y="4045744"/>
            <a:ext cx="470852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E74877-E8F3-4BBE-9AF2-2B525DBC2EAE}" type="datetimeFigureOut">
              <a:rPr lang="cs-CZ"/>
              <a:pPr>
                <a:defRPr/>
              </a:pPr>
              <a:t>19.10.2012</a:t>
            </a:fld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454F21-85CC-47A0-92AF-B3D58BFA0C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623A23-50FA-4F63-9886-2499F1DBA831}" type="datetimeFigureOut">
              <a:rPr lang="cs-CZ"/>
              <a:pPr>
                <a:defRPr/>
              </a:pPr>
              <a:t>19.10.2012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844FE7-CAED-4282-AEB9-C07C511C85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C43E67-BF34-435F-9525-22E50250984C}" type="datetimeFigureOut">
              <a:rPr lang="cs-CZ"/>
              <a:pPr>
                <a:defRPr/>
              </a:pPr>
              <a:t>19.10.2012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C75B74-CBC9-4CE2-A812-DD9BCD471D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8"/>
          <p:cNvCxnSpPr/>
          <p:nvPr/>
        </p:nvCxnSpPr>
        <p:spPr>
          <a:xfrm rot="5400000">
            <a:off x="-13494" y="3580607"/>
            <a:ext cx="557847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E3E842-EAB1-4B87-9899-7EB7F3AF27C9}" type="datetimeFigureOut">
              <a:rPr lang="cs-CZ"/>
              <a:pPr>
                <a:defRPr/>
              </a:pPr>
              <a:t>19.10.2012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DA5B6E-69B0-4158-BF16-E1F3F9158B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52600C-924B-4159-80BD-37D00E34E1E9}" type="datetimeFigureOut">
              <a:rPr lang="cs-CZ"/>
              <a:pPr>
                <a:defRPr/>
              </a:pPr>
              <a:t>19.10.2012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E041C4-7710-4A34-B68B-4F1BCFDA41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41A796-DC2F-4FBA-94A9-73B061982FFA}" type="datetimeFigureOut">
              <a:rPr lang="cs-CZ"/>
              <a:pPr>
                <a:defRPr/>
              </a:pPr>
              <a:t>19.10.2012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AD8A35-9244-4A9A-B286-1F27DD87C4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909B11-8006-40B8-A0F0-14A2155033BE}" type="datetimeFigureOut">
              <a:rPr lang="cs-CZ"/>
              <a:pPr>
                <a:defRPr/>
              </a:pPr>
              <a:t>19.10.2012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CDC987-672E-497E-9DEC-BB7F434B1F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663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87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1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9050"/>
            <a:ext cx="28956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D72AB569-5908-4EB6-B835-6817A27F13BF}" type="datetimeFigureOut">
              <a:rPr lang="cs-CZ"/>
              <a:pPr>
                <a:defRPr/>
              </a:pPr>
              <a:t>19.10.2012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9050"/>
            <a:ext cx="4114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9050"/>
            <a:ext cx="1066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400" b="1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D3BC4D9F-CB4A-4FEE-AC6D-02CFD25818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3" r:id="rId2"/>
    <p:sldLayoutId id="2147483745" r:id="rId3"/>
    <p:sldLayoutId id="2147483742" r:id="rId4"/>
    <p:sldLayoutId id="2147483746" r:id="rId5"/>
    <p:sldLayoutId id="2147483741" r:id="rId6"/>
    <p:sldLayoutId id="2147483740" r:id="rId7"/>
    <p:sldLayoutId id="2147483747" r:id="rId8"/>
    <p:sldLayoutId id="2147483739" r:id="rId9"/>
    <p:sldLayoutId id="2147483738" r:id="rId10"/>
    <p:sldLayoutId id="2147483737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 spc="-1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9pPr>
    </p:titleStyle>
    <p:bodyStyle>
      <a:lvl1pPr marL="182563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0250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365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Zástupný symbol pro obsah 3"/>
          <p:cNvPicPr>
            <a:picLocks noGrp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979613" y="981075"/>
            <a:ext cx="5500687" cy="1198563"/>
          </a:xfrm>
        </p:spPr>
      </p:pic>
      <p:sp>
        <p:nvSpPr>
          <p:cNvPr id="14338" name="TextovéPole 4"/>
          <p:cNvSpPr txBox="1">
            <a:spLocks noChangeArrowheads="1"/>
          </p:cNvSpPr>
          <p:nvPr/>
        </p:nvSpPr>
        <p:spPr bwMode="auto">
          <a:xfrm>
            <a:off x="539750" y="2492375"/>
            <a:ext cx="8208963" cy="3078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600" b="1"/>
          </a:p>
          <a:p>
            <a:pPr algn="ctr"/>
            <a:r>
              <a:rPr lang="cs-CZ" sz="1600" b="1"/>
              <a:t>Název projektu: Podpora výuky v technických oborech</a:t>
            </a:r>
            <a:endParaRPr lang="en-US" sz="1600"/>
          </a:p>
          <a:p>
            <a:pPr algn="ctr"/>
            <a:r>
              <a:rPr lang="cs-CZ" sz="1600" b="1"/>
              <a:t>Registrační číslo projektu</a:t>
            </a:r>
            <a:r>
              <a:rPr lang="cs-CZ" sz="1600"/>
              <a:t>: CZ.1.07/1.5.00/34.0458</a:t>
            </a:r>
            <a:endParaRPr lang="en-US" sz="1600"/>
          </a:p>
          <a:p>
            <a:pPr algn="ctr"/>
            <a:r>
              <a:rPr lang="cs-CZ" sz="1600" b="1"/>
              <a:t>Název šablony</a:t>
            </a:r>
            <a:r>
              <a:rPr lang="cs-CZ" sz="1600"/>
              <a:t>: III/2 – Inovace a zkvalitnění výuky prostřednictvím ICT</a:t>
            </a:r>
          </a:p>
          <a:p>
            <a:pPr algn="ctr"/>
            <a:endParaRPr lang="cs-CZ" sz="1600"/>
          </a:p>
          <a:p>
            <a:pPr algn="ctr"/>
            <a:endParaRPr lang="cs-CZ" sz="1600"/>
          </a:p>
          <a:p>
            <a:pPr algn="ctr"/>
            <a:endParaRPr lang="cs-CZ" sz="1600"/>
          </a:p>
          <a:p>
            <a:pPr algn="ctr"/>
            <a:endParaRPr lang="cs-CZ" sz="1600"/>
          </a:p>
          <a:p>
            <a:pPr algn="ctr"/>
            <a:r>
              <a:rPr lang="cs-CZ" sz="1600" b="1"/>
              <a:t>Název školy: SOŠ NET OFFICE Orlová, spol. s r.o.</a:t>
            </a:r>
            <a:endParaRPr lang="en-US" sz="1600"/>
          </a:p>
          <a:p>
            <a:pPr algn="ctr"/>
            <a:r>
              <a:rPr lang="cs-CZ" sz="1600" b="1"/>
              <a:t>Vypracoval/a: Ing. Joanna Paździorová</a:t>
            </a:r>
            <a:endParaRPr lang="en-US" sz="1600"/>
          </a:p>
          <a:p>
            <a:pPr algn="ctr"/>
            <a:r>
              <a:rPr lang="cs-CZ" sz="1600" b="1"/>
              <a:t> </a:t>
            </a:r>
            <a:endParaRPr lang="en-US" sz="1600"/>
          </a:p>
          <a:p>
            <a:pPr algn="ctr"/>
            <a:endParaRPr lang="en-US" sz="1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000" dirty="0" smtClean="0"/>
              <a:t>Výroková logika </a:t>
            </a:r>
            <a:r>
              <a:rPr lang="cs-CZ" sz="4000" cap="none" dirty="0" smtClean="0"/>
              <a:t>– negace složených výroků</a:t>
            </a:r>
            <a:endParaRPr lang="cs-CZ" sz="4000" cap="none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/>
              <a:t>Negace složených výroků</a:t>
            </a:r>
            <a:endParaRPr lang="cs-CZ" sz="3200" dirty="0"/>
          </a:p>
        </p:txBody>
      </p:sp>
      <p:sp>
        <p:nvSpPr>
          <p:cNvPr id="42" name="Zástupný symbol pro obsah 2"/>
          <p:cNvSpPr txBox="1">
            <a:spLocks/>
          </p:cNvSpPr>
          <p:nvPr/>
        </p:nvSpPr>
        <p:spPr>
          <a:xfrm>
            <a:off x="395288" y="1628775"/>
            <a:ext cx="8229600" cy="4537075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1828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88720" indent="-1371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9202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Negace disjunkce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ym typeface="Symbol"/>
              </a:rPr>
              <a:t>	</a:t>
            </a:r>
            <a:r>
              <a:rPr lang="cs-CZ" dirty="0" smtClean="0">
                <a:sym typeface="Symbol"/>
              </a:rPr>
              <a:t>platí: </a:t>
            </a:r>
            <a:r>
              <a:rPr lang="cs-CZ" sz="2600" b="1" dirty="0" smtClean="0">
                <a:sym typeface="Symbol"/>
              </a:rPr>
              <a:t>(</a:t>
            </a:r>
            <a:r>
              <a:rPr lang="cs-CZ" sz="2600" b="1" dirty="0" smtClean="0"/>
              <a:t>A</a:t>
            </a:r>
            <a:r>
              <a:rPr lang="cs-CZ" sz="2600" b="1" dirty="0" smtClean="0">
                <a:sym typeface="Symbol"/>
              </a:rPr>
              <a:t> </a:t>
            </a:r>
            <a:r>
              <a:rPr lang="cs-CZ" sz="2600" b="1" dirty="0">
                <a:sym typeface="Symbol"/>
              </a:rPr>
              <a:t> </a:t>
            </a:r>
            <a:r>
              <a:rPr lang="cs-CZ" sz="2600" b="1" dirty="0" smtClean="0">
                <a:sym typeface="Symbol"/>
              </a:rPr>
              <a:t>B)´= A´</a:t>
            </a:r>
            <a:r>
              <a:rPr lang="cs-CZ" sz="2600" b="1" dirty="0">
                <a:sym typeface="Symbol"/>
              </a:rPr>
              <a:t> </a:t>
            </a:r>
            <a:r>
              <a:rPr lang="cs-CZ" sz="2600" b="1" dirty="0" smtClean="0">
                <a:sym typeface="Symbol"/>
              </a:rPr>
              <a:t> B´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600" b="1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Příklad: Negujte následující složený výrok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/>
              <a:t>	</a:t>
            </a:r>
            <a:r>
              <a:rPr lang="cs-CZ" b="1" dirty="0" smtClean="0"/>
              <a:t>Koupím kávu nebo čaj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Řešení: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A: Koupím kávu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A´: Nekoupím kávu.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B: Koupím čaj.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B´: Nekoupím čaj.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</a:t>
            </a:r>
            <a:r>
              <a:rPr lang="cs-CZ" dirty="0">
                <a:sym typeface="Symbol"/>
              </a:rPr>
              <a:t>(</a:t>
            </a:r>
            <a:r>
              <a:rPr lang="cs-CZ" dirty="0"/>
              <a:t>A</a:t>
            </a:r>
            <a:r>
              <a:rPr lang="cs-CZ" dirty="0">
                <a:sym typeface="Symbol"/>
              </a:rPr>
              <a:t>  B)´=A´  B</a:t>
            </a:r>
            <a:r>
              <a:rPr lang="cs-CZ" dirty="0" smtClean="0">
                <a:sym typeface="Symbol"/>
              </a:rPr>
              <a:t>´</a:t>
            </a:r>
            <a:endParaRPr lang="cs-CZ" dirty="0">
              <a:sym typeface="Symbol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</a:t>
            </a:r>
            <a:r>
              <a:rPr lang="cs-CZ" dirty="0" smtClean="0">
                <a:sym typeface="Symbol"/>
              </a:rPr>
              <a:t>(</a:t>
            </a:r>
            <a:r>
              <a:rPr lang="cs-CZ" dirty="0"/>
              <a:t>A</a:t>
            </a:r>
            <a:r>
              <a:rPr lang="cs-CZ" dirty="0">
                <a:sym typeface="Symbol"/>
              </a:rPr>
              <a:t>  B</a:t>
            </a:r>
            <a:r>
              <a:rPr lang="cs-CZ" dirty="0" smtClean="0">
                <a:sym typeface="Symbol"/>
              </a:rPr>
              <a:t>)´: </a:t>
            </a:r>
            <a:r>
              <a:rPr lang="cs-CZ" b="1" dirty="0" smtClean="0">
                <a:sym typeface="Symbol"/>
              </a:rPr>
              <a:t>Nekoupím kávu ani čaj.</a:t>
            </a:r>
            <a:endParaRPr lang="cs-CZ" b="1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>
              <a:sym typeface="Symbol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4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2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/>
              <a:t>Negace složených výroků</a:t>
            </a:r>
            <a:endParaRPr lang="cs-CZ" sz="3200" dirty="0"/>
          </a:p>
        </p:txBody>
      </p:sp>
      <p:sp>
        <p:nvSpPr>
          <p:cNvPr id="42" name="Zástupný symbol pro obsah 2"/>
          <p:cNvSpPr txBox="1">
            <a:spLocks/>
          </p:cNvSpPr>
          <p:nvPr/>
        </p:nvSpPr>
        <p:spPr>
          <a:xfrm>
            <a:off x="395288" y="1628775"/>
            <a:ext cx="8229600" cy="4537075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1828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88720" indent="-1371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9202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fontAlgn="auto">
              <a:spcAft>
                <a:spcPts val="0"/>
              </a:spcAft>
              <a:buFont typeface="+mj-lt"/>
              <a:buAutoNum type="arabicPeriod" startAt="2"/>
              <a:defRPr/>
            </a:pPr>
            <a:r>
              <a:rPr lang="cs-CZ" dirty="0" smtClean="0"/>
              <a:t>Negace konjunkce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ym typeface="Symbol"/>
              </a:rPr>
              <a:t>	</a:t>
            </a:r>
            <a:r>
              <a:rPr lang="cs-CZ" dirty="0" smtClean="0">
                <a:sym typeface="Symbol"/>
              </a:rPr>
              <a:t>platí: </a:t>
            </a:r>
            <a:r>
              <a:rPr lang="cs-CZ" sz="2600" b="1" dirty="0" smtClean="0">
                <a:sym typeface="Symbol"/>
              </a:rPr>
              <a:t>(</a:t>
            </a:r>
            <a:r>
              <a:rPr lang="cs-CZ" sz="2600" b="1" dirty="0" smtClean="0"/>
              <a:t>A</a:t>
            </a:r>
            <a:r>
              <a:rPr lang="cs-CZ" sz="2600" b="1" dirty="0" smtClean="0">
                <a:sym typeface="Symbol"/>
              </a:rPr>
              <a:t>  B)´= A´</a:t>
            </a:r>
            <a:r>
              <a:rPr lang="cs-CZ" sz="2600" b="1" dirty="0">
                <a:sym typeface="Symbol"/>
              </a:rPr>
              <a:t> </a:t>
            </a:r>
            <a:r>
              <a:rPr lang="cs-CZ" sz="2600" b="1" dirty="0" smtClean="0">
                <a:sym typeface="Symbol"/>
              </a:rPr>
              <a:t> B´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600" b="1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Příklad: Negujte následující složený výrok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/>
              <a:t>	</a:t>
            </a:r>
            <a:r>
              <a:rPr lang="cs-CZ" b="1" dirty="0" smtClean="0"/>
              <a:t>Zítra půjdu na oběd a nepůjdu na večeři.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Řešení: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A: Zítra půjdu na oběd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A´: Zítra nepůjdu na oběd.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B: Zítra nepůjdu na večeři.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B´: Zítra půjdu na večeři.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</a:t>
            </a:r>
            <a:r>
              <a:rPr lang="cs-CZ" dirty="0">
                <a:sym typeface="Symbol"/>
              </a:rPr>
              <a:t>(</a:t>
            </a:r>
            <a:r>
              <a:rPr lang="cs-CZ" dirty="0"/>
              <a:t>A</a:t>
            </a:r>
            <a:r>
              <a:rPr lang="cs-CZ" dirty="0">
                <a:sym typeface="Symbol"/>
              </a:rPr>
              <a:t>  B)´= A´  B´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</a:t>
            </a:r>
            <a:r>
              <a:rPr lang="cs-CZ" dirty="0" smtClean="0">
                <a:sym typeface="Symbol"/>
              </a:rPr>
              <a:t>(</a:t>
            </a:r>
            <a:r>
              <a:rPr lang="cs-CZ" dirty="0"/>
              <a:t>A</a:t>
            </a:r>
            <a:r>
              <a:rPr lang="cs-CZ" dirty="0">
                <a:sym typeface="Symbol"/>
              </a:rPr>
              <a:t> </a:t>
            </a:r>
            <a:r>
              <a:rPr lang="cs-CZ" dirty="0" smtClean="0">
                <a:sym typeface="Symbol"/>
              </a:rPr>
              <a:t> </a:t>
            </a:r>
            <a:r>
              <a:rPr lang="cs-CZ" dirty="0">
                <a:sym typeface="Symbol"/>
              </a:rPr>
              <a:t>B</a:t>
            </a:r>
            <a:r>
              <a:rPr lang="cs-CZ" dirty="0" smtClean="0">
                <a:sym typeface="Symbol"/>
              </a:rPr>
              <a:t>)´: </a:t>
            </a:r>
            <a:r>
              <a:rPr lang="cs-CZ" b="1" dirty="0" smtClean="0">
                <a:sym typeface="Symbol"/>
              </a:rPr>
              <a:t>Zítra nepůjdu na oběd nebo půjdu na večeři.</a:t>
            </a:r>
            <a:endParaRPr lang="cs-CZ" b="1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>
              <a:sym typeface="Symbol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4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/>
              <a:t>Negace složených výroků</a:t>
            </a:r>
            <a:endParaRPr lang="cs-CZ" sz="3200" dirty="0"/>
          </a:p>
        </p:txBody>
      </p:sp>
      <p:sp>
        <p:nvSpPr>
          <p:cNvPr id="42" name="Zástupný symbol pro obsah 2"/>
          <p:cNvSpPr txBox="1">
            <a:spLocks/>
          </p:cNvSpPr>
          <p:nvPr/>
        </p:nvSpPr>
        <p:spPr>
          <a:xfrm>
            <a:off x="395288" y="1628775"/>
            <a:ext cx="8229600" cy="4537075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1828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88720" indent="-1371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9202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fontAlgn="auto">
              <a:spcAft>
                <a:spcPts val="0"/>
              </a:spcAft>
              <a:buFont typeface="+mj-lt"/>
              <a:buAutoNum type="arabicPeriod" startAt="3"/>
              <a:defRPr/>
            </a:pPr>
            <a:r>
              <a:rPr lang="cs-CZ" dirty="0" smtClean="0"/>
              <a:t>Negace implikace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ym typeface="Symbol"/>
              </a:rPr>
              <a:t>	</a:t>
            </a:r>
            <a:r>
              <a:rPr lang="cs-CZ" dirty="0" smtClean="0">
                <a:sym typeface="Symbol"/>
              </a:rPr>
              <a:t>platí: </a:t>
            </a:r>
            <a:r>
              <a:rPr lang="cs-CZ" sz="2600" b="1" dirty="0" smtClean="0">
                <a:sym typeface="Symbol"/>
              </a:rPr>
              <a:t>(</a:t>
            </a:r>
            <a:r>
              <a:rPr lang="cs-CZ" sz="2600" b="1" dirty="0" smtClean="0"/>
              <a:t>A</a:t>
            </a:r>
            <a:r>
              <a:rPr lang="cs-CZ" sz="2600" b="1" dirty="0" smtClean="0">
                <a:sym typeface="Symbol"/>
              </a:rPr>
              <a:t>  B)´= A </a:t>
            </a:r>
            <a:r>
              <a:rPr lang="cs-CZ" sz="2600" b="1" dirty="0">
                <a:sym typeface="Symbol"/>
              </a:rPr>
              <a:t> </a:t>
            </a:r>
            <a:r>
              <a:rPr lang="cs-CZ" sz="2600" b="1" dirty="0" smtClean="0">
                <a:sym typeface="Symbol"/>
              </a:rPr>
              <a:t>B´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600" b="1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Příklad: Negujte následující složený výrok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	Budu-li nemocný, zůstanu doma.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Řešení: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A: Budu nemocný.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B: Zůstanu doma.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B´: Nezůstanu doma.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</a:t>
            </a:r>
            <a:r>
              <a:rPr lang="cs-CZ" dirty="0">
                <a:sym typeface="Symbol"/>
              </a:rPr>
              <a:t>(</a:t>
            </a:r>
            <a:r>
              <a:rPr lang="cs-CZ" dirty="0"/>
              <a:t>A</a:t>
            </a:r>
            <a:r>
              <a:rPr lang="cs-CZ" dirty="0">
                <a:sym typeface="Symbol"/>
              </a:rPr>
              <a:t>  B)´= A  B´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</a:t>
            </a:r>
            <a:r>
              <a:rPr lang="cs-CZ" dirty="0" smtClean="0">
                <a:sym typeface="Symbol"/>
              </a:rPr>
              <a:t>(</a:t>
            </a:r>
            <a:r>
              <a:rPr lang="cs-CZ" dirty="0"/>
              <a:t>A</a:t>
            </a:r>
            <a:r>
              <a:rPr lang="cs-CZ" dirty="0">
                <a:sym typeface="Symbol"/>
              </a:rPr>
              <a:t>  B</a:t>
            </a:r>
            <a:r>
              <a:rPr lang="cs-CZ" dirty="0" smtClean="0">
                <a:sym typeface="Symbol"/>
              </a:rPr>
              <a:t>)´: </a:t>
            </a:r>
            <a:r>
              <a:rPr lang="cs-CZ" b="1" dirty="0" smtClean="0">
                <a:sym typeface="Symbol"/>
              </a:rPr>
              <a:t>Budu nemocný a nezůstanu doma.</a:t>
            </a:r>
            <a:endParaRPr lang="cs-CZ" b="1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>
              <a:sym typeface="Symbol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/>
              <a:t>Negace složených výroků</a:t>
            </a:r>
            <a:endParaRPr lang="cs-CZ" sz="3200" dirty="0"/>
          </a:p>
        </p:txBody>
      </p:sp>
      <p:sp>
        <p:nvSpPr>
          <p:cNvPr id="42" name="Zástupný symbol pro obsah 2"/>
          <p:cNvSpPr txBox="1">
            <a:spLocks/>
          </p:cNvSpPr>
          <p:nvPr/>
        </p:nvSpPr>
        <p:spPr>
          <a:xfrm>
            <a:off x="395288" y="1628775"/>
            <a:ext cx="8229600" cy="4537075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1828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88720" indent="-1371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9202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fontAlgn="auto">
              <a:spcAft>
                <a:spcPts val="0"/>
              </a:spcAft>
              <a:buFont typeface="+mj-lt"/>
              <a:buAutoNum type="arabicPeriod" startAt="4"/>
              <a:defRPr/>
            </a:pPr>
            <a:r>
              <a:rPr lang="cs-CZ" dirty="0" smtClean="0"/>
              <a:t>Negace ekvivalence: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ym typeface="Symbol"/>
              </a:rPr>
              <a:t>	</a:t>
            </a:r>
            <a:r>
              <a:rPr lang="cs-CZ" dirty="0" smtClean="0">
                <a:sym typeface="Symbol"/>
              </a:rPr>
              <a:t>platí: </a:t>
            </a:r>
            <a:r>
              <a:rPr lang="cs-CZ" sz="2600" b="1" dirty="0" smtClean="0">
                <a:sym typeface="Symbol"/>
              </a:rPr>
              <a:t>(</a:t>
            </a:r>
            <a:r>
              <a:rPr lang="cs-CZ" sz="2600" b="1" dirty="0" smtClean="0"/>
              <a:t>A</a:t>
            </a:r>
            <a:r>
              <a:rPr lang="cs-CZ" sz="2600" b="1" dirty="0" smtClean="0">
                <a:sym typeface="Symbol"/>
              </a:rPr>
              <a:t> </a:t>
            </a:r>
            <a:r>
              <a:rPr lang="cs-CZ" sz="2800" b="1" dirty="0">
                <a:sym typeface="Symbol"/>
              </a:rPr>
              <a:t> </a:t>
            </a:r>
            <a:r>
              <a:rPr lang="cs-CZ" sz="2600" b="1" dirty="0" smtClean="0">
                <a:sym typeface="Symbol"/>
              </a:rPr>
              <a:t>B)´= </a:t>
            </a:r>
            <a:r>
              <a:rPr lang="cs-CZ" sz="2600" b="1" dirty="0">
                <a:sym typeface="Symbol"/>
              </a:rPr>
              <a:t>(A  B´)</a:t>
            </a:r>
            <a:r>
              <a:rPr lang="cs-CZ" sz="2800" b="1" dirty="0">
                <a:sym typeface="Symbol"/>
              </a:rPr>
              <a:t> </a:t>
            </a:r>
            <a:r>
              <a:rPr lang="cs-CZ" sz="2800" b="1" dirty="0" smtClean="0">
                <a:sym typeface="Symbol"/>
              </a:rPr>
              <a:t> </a:t>
            </a:r>
            <a:r>
              <a:rPr lang="cs-CZ" sz="2600" b="1" dirty="0">
                <a:sym typeface="Symbol"/>
              </a:rPr>
              <a:t>(</a:t>
            </a:r>
            <a:r>
              <a:rPr lang="cs-CZ" sz="2600" b="1" dirty="0" smtClean="0">
                <a:sym typeface="Symbol"/>
              </a:rPr>
              <a:t>A´ </a:t>
            </a:r>
            <a:r>
              <a:rPr lang="cs-CZ" sz="2600" b="1" dirty="0">
                <a:sym typeface="Symbol"/>
              </a:rPr>
              <a:t> </a:t>
            </a:r>
            <a:r>
              <a:rPr lang="cs-CZ" sz="2600" b="1" dirty="0" smtClean="0">
                <a:sym typeface="Symbol"/>
              </a:rPr>
              <a:t>B)</a:t>
            </a:r>
            <a:r>
              <a:rPr lang="cs-CZ" sz="2800" b="1" dirty="0" smtClean="0">
                <a:sym typeface="Symbol"/>
              </a:rPr>
              <a:t> </a:t>
            </a:r>
            <a:endParaRPr lang="cs-CZ" sz="2600" b="1" dirty="0" smtClean="0">
              <a:sym typeface="Symbol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600" b="1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Příklad: Negujte následující složený výrok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	Pojedeme na výlet právě, když bude hezky.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Řešení: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A: Pojedeme na výlet.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A´: Nepojedeme na výlet.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B: Bude hezky.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B´: Nebude hezky.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</a:t>
            </a:r>
            <a:r>
              <a:rPr lang="cs-CZ" dirty="0">
                <a:sym typeface="Symbol"/>
              </a:rPr>
              <a:t>(</a:t>
            </a:r>
            <a:r>
              <a:rPr lang="cs-CZ" dirty="0"/>
              <a:t>A</a:t>
            </a:r>
            <a:r>
              <a:rPr lang="cs-CZ" dirty="0">
                <a:sym typeface="Symbol"/>
              </a:rPr>
              <a:t>  B)´= (A  B´)  (A´  B)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</a:t>
            </a:r>
            <a:r>
              <a:rPr lang="cs-CZ" dirty="0" smtClean="0">
                <a:sym typeface="Symbol"/>
              </a:rPr>
              <a:t>(</a:t>
            </a:r>
            <a:r>
              <a:rPr lang="cs-CZ" dirty="0"/>
              <a:t>A</a:t>
            </a:r>
            <a:r>
              <a:rPr lang="cs-CZ" dirty="0">
                <a:sym typeface="Symbol"/>
              </a:rPr>
              <a:t>  B</a:t>
            </a:r>
            <a:r>
              <a:rPr lang="cs-CZ" dirty="0" smtClean="0">
                <a:sym typeface="Symbol"/>
              </a:rPr>
              <a:t>)´: </a:t>
            </a:r>
            <a:r>
              <a:rPr lang="cs-CZ" b="1" dirty="0" smtClean="0">
                <a:sym typeface="Symbol"/>
              </a:rPr>
              <a:t>Pojedeme na výlet a nebude hezky nebo 	nepojedeme na výlet a bude hezky.</a:t>
            </a:r>
            <a:endParaRPr lang="cs-CZ" b="1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>
              <a:sym typeface="Symbol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4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/>
              <a:t>Procvičení</a:t>
            </a:r>
            <a:endParaRPr lang="cs-CZ" sz="3200" dirty="0"/>
          </a:p>
        </p:txBody>
      </p:sp>
      <p:sp>
        <p:nvSpPr>
          <p:cNvPr id="42" name="Zástupný symbol pro obsah 2"/>
          <p:cNvSpPr txBox="1">
            <a:spLocks/>
          </p:cNvSpPr>
          <p:nvPr/>
        </p:nvSpPr>
        <p:spPr>
          <a:xfrm>
            <a:off x="395288" y="1628775"/>
            <a:ext cx="8229600" cy="4608513"/>
          </a:xfrm>
          <a:prstGeom prst="rect">
            <a:avLst/>
          </a:prstGeom>
        </p:spPr>
        <p:txBody>
          <a:bodyPr>
            <a:normAutofit/>
          </a:bodyPr>
          <a:lstStyle>
            <a:lvl1pPr marL="1828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88720" indent="-1371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9202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Negujte složené výroky: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731520" lvl="1" indent="-457200" fontAlgn="auto"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sz="2400" b="1" dirty="0" smtClean="0"/>
              <a:t>Číslo 8 je dělitelné dvěma i třemi současně.</a:t>
            </a:r>
          </a:p>
          <a:p>
            <a:pPr marL="731520" lvl="1" indent="-457200" fontAlgn="auto"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sz="2400" b="1" dirty="0" smtClean="0"/>
              <a:t>Pokud budeš hodná, koupím ti čokoládu.</a:t>
            </a:r>
          </a:p>
          <a:p>
            <a:pPr marL="731520" lvl="1" indent="-457200" fontAlgn="auto"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sz="2400" b="1" dirty="0" smtClean="0"/>
              <a:t>Číslo 57 je násobkem dvojky nebo trojky.</a:t>
            </a:r>
          </a:p>
          <a:p>
            <a:pPr marL="731520" lvl="1" indent="-457200" fontAlgn="auto"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sz="2400" b="1" dirty="0" smtClean="0"/>
              <a:t>Trojúhelník je rovnostranný právě tehdy, když má stejné všechny tři strany.</a:t>
            </a:r>
          </a:p>
          <a:p>
            <a:pPr marL="731520" lvl="1" indent="-457200" fontAlgn="auto"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sz="2400" b="1" dirty="0" smtClean="0"/>
              <a:t>Nejsem žíznivý ani hladový.</a:t>
            </a:r>
          </a:p>
          <a:p>
            <a:pPr marL="731520" lvl="1" indent="-457200" fontAlgn="auto"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sz="2400" b="1" dirty="0" smtClean="0"/>
              <a:t>Půjdu ven jenom tehdy, když nepůjde on!</a:t>
            </a:r>
          </a:p>
          <a:p>
            <a:pPr marL="6350" lvl="1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/>
          </a:p>
          <a:p>
            <a:pPr marL="6350" lvl="1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/>
              <a:t>Obměněná a obrácená implikace</a:t>
            </a:r>
            <a:endParaRPr lang="cs-CZ" sz="3200" dirty="0"/>
          </a:p>
        </p:txBody>
      </p:sp>
      <p:sp>
        <p:nvSpPr>
          <p:cNvPr id="42" name="Zástupný symbol pro obsah 2"/>
          <p:cNvSpPr txBox="1">
            <a:spLocks/>
          </p:cNvSpPr>
          <p:nvPr/>
        </p:nvSpPr>
        <p:spPr>
          <a:xfrm>
            <a:off x="395288" y="1628775"/>
            <a:ext cx="8229600" cy="453707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457200" indent="-457200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85000"/>
              <a:buFont typeface="Arial" charset="0"/>
              <a:buAutoNum type="arabicPeriod"/>
            </a:pPr>
            <a:r>
              <a:rPr lang="cs-CZ" sz="2200" b="1"/>
              <a:t>Obměněná implikace</a:t>
            </a:r>
          </a:p>
          <a:p>
            <a:pPr marL="457200" indent="-457200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85000"/>
              <a:buFont typeface="Arial" charset="0"/>
              <a:buNone/>
            </a:pPr>
            <a:r>
              <a:rPr lang="cs-CZ" sz="2200">
                <a:sym typeface="Symbol" pitchFamily="18" charset="2"/>
              </a:rPr>
              <a:t>Obměněná implikace k implikaci </a:t>
            </a:r>
            <a:r>
              <a:rPr lang="cs-CZ" sz="2200"/>
              <a:t>A</a:t>
            </a:r>
            <a:r>
              <a:rPr lang="cs-CZ" sz="2200">
                <a:sym typeface="Symbol" pitchFamily="18" charset="2"/>
              </a:rPr>
              <a:t>  B je implikace B</a:t>
            </a:r>
            <a:r>
              <a:rPr lang="cs-CZ" sz="2200"/>
              <a:t>´</a:t>
            </a:r>
            <a:r>
              <a:rPr lang="cs-CZ" sz="2200">
                <a:sym typeface="Symbol" pitchFamily="18" charset="2"/>
              </a:rPr>
              <a:t>  A´.</a:t>
            </a:r>
          </a:p>
          <a:p>
            <a:pPr marL="457200" indent="-457200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85000"/>
              <a:buFont typeface="Arial" charset="0"/>
              <a:buNone/>
            </a:pPr>
            <a:r>
              <a:rPr lang="cs-CZ" sz="2200">
                <a:sym typeface="Symbol" pitchFamily="18" charset="2"/>
              </a:rPr>
              <a:t>Obě implikace mají stejnou pravdivostní hodnotu.</a:t>
            </a:r>
          </a:p>
          <a:p>
            <a:pPr marL="457200" indent="-457200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85000"/>
              <a:buFont typeface="Arial" charset="0"/>
              <a:buNone/>
            </a:pPr>
            <a:endParaRPr lang="cs-CZ" sz="2400" b="1"/>
          </a:p>
          <a:p>
            <a:pPr marL="457200" indent="-457200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85000"/>
              <a:buFont typeface="Arial" charset="0"/>
              <a:buNone/>
            </a:pPr>
            <a:r>
              <a:rPr lang="cs-CZ" sz="2200"/>
              <a:t>Příklad: Obměňte následující implikaci:</a:t>
            </a:r>
          </a:p>
          <a:p>
            <a:pPr marL="457200" indent="-457200" algn="ctr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85000"/>
              <a:buFont typeface="Arial" charset="0"/>
              <a:buNone/>
            </a:pPr>
            <a:r>
              <a:rPr lang="cs-CZ" sz="2200" b="1"/>
              <a:t>Bude-li v obchodě chleba, tak nekoupím rohlíky.</a:t>
            </a:r>
          </a:p>
          <a:p>
            <a:pPr marL="457200" indent="-457200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85000"/>
              <a:buFont typeface="Arial" charset="0"/>
              <a:buNone/>
            </a:pPr>
            <a:r>
              <a:rPr lang="cs-CZ" sz="2200"/>
              <a:t>Řešení:</a:t>
            </a:r>
          </a:p>
          <a:p>
            <a:pPr marL="457200" indent="-457200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85000"/>
              <a:buFont typeface="Arial" charset="0"/>
              <a:buNone/>
            </a:pPr>
            <a:r>
              <a:rPr lang="cs-CZ" sz="2200"/>
              <a:t>	A: V obchodě bude chleba.</a:t>
            </a:r>
          </a:p>
          <a:p>
            <a:pPr marL="457200" indent="-457200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85000"/>
              <a:buFont typeface="Arial" charset="0"/>
              <a:buNone/>
            </a:pPr>
            <a:r>
              <a:rPr lang="cs-CZ" sz="2200"/>
              <a:t>	A´: V obchodě nebude chleba.</a:t>
            </a:r>
          </a:p>
          <a:p>
            <a:pPr marL="457200" indent="-457200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85000"/>
              <a:buFont typeface="Arial" charset="0"/>
              <a:buNone/>
            </a:pPr>
            <a:r>
              <a:rPr lang="cs-CZ" sz="2200"/>
              <a:t>	B: Nekoupím rohlíky.</a:t>
            </a:r>
          </a:p>
          <a:p>
            <a:pPr marL="457200" indent="-457200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85000"/>
              <a:buFont typeface="Arial" charset="0"/>
              <a:buNone/>
            </a:pPr>
            <a:r>
              <a:rPr lang="cs-CZ" sz="2200"/>
              <a:t>	B´: Koupím rohlíky.</a:t>
            </a:r>
          </a:p>
          <a:p>
            <a:pPr marL="457200" indent="-457200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85000"/>
              <a:buFont typeface="Arial" charset="0"/>
              <a:buNone/>
            </a:pPr>
            <a:r>
              <a:rPr lang="cs-CZ" sz="2200"/>
              <a:t>	</a:t>
            </a:r>
            <a:r>
              <a:rPr lang="cs-CZ" sz="2200">
                <a:sym typeface="Symbol" pitchFamily="18" charset="2"/>
              </a:rPr>
              <a:t>B</a:t>
            </a:r>
            <a:r>
              <a:rPr lang="cs-CZ" sz="2200"/>
              <a:t>´</a:t>
            </a:r>
            <a:r>
              <a:rPr lang="cs-CZ" sz="2200">
                <a:sym typeface="Symbol" pitchFamily="18" charset="2"/>
              </a:rPr>
              <a:t>  A´: </a:t>
            </a:r>
            <a:r>
              <a:rPr lang="cs-CZ" sz="2200" b="1">
                <a:sym typeface="Symbol" pitchFamily="18" charset="2"/>
              </a:rPr>
              <a:t>Pokud koupím rohlíky, tak v obchodě není 	chleba.</a:t>
            </a:r>
            <a:endParaRPr lang="cs-CZ" sz="2200" b="1"/>
          </a:p>
          <a:p>
            <a:pPr marL="457200" indent="-457200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85000"/>
              <a:buFont typeface="Arial" charset="0"/>
              <a:buNone/>
            </a:pPr>
            <a:endParaRPr lang="cs-CZ" sz="2200" b="1"/>
          </a:p>
          <a:p>
            <a:pPr marL="457200" indent="-457200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85000"/>
              <a:buFont typeface="Arial" charset="0"/>
              <a:buNone/>
            </a:pPr>
            <a:endParaRPr lang="cs-CZ" sz="2200"/>
          </a:p>
          <a:p>
            <a:pPr marL="457200" indent="-457200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85000"/>
              <a:buFont typeface="Arial" charset="0"/>
              <a:buNone/>
            </a:pPr>
            <a:endParaRPr lang="cs-CZ" sz="2200">
              <a:sym typeface="Symbol" pitchFamily="18" charset="2"/>
            </a:endParaRPr>
          </a:p>
          <a:p>
            <a:pPr marL="457200" indent="-457200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85000"/>
              <a:buFont typeface="Arial" charset="0"/>
              <a:buNone/>
            </a:pPr>
            <a:endParaRPr lang="en-US" sz="22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4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/>
              <a:t>Obměněná a obrácená implikace</a:t>
            </a:r>
            <a:endParaRPr lang="cs-CZ" sz="3200" dirty="0"/>
          </a:p>
        </p:txBody>
      </p:sp>
      <p:sp>
        <p:nvSpPr>
          <p:cNvPr id="42" name="Zástupný symbol pro obsah 2"/>
          <p:cNvSpPr txBox="1">
            <a:spLocks/>
          </p:cNvSpPr>
          <p:nvPr/>
        </p:nvSpPr>
        <p:spPr>
          <a:xfrm>
            <a:off x="395288" y="1628775"/>
            <a:ext cx="8229600" cy="4537075"/>
          </a:xfrm>
          <a:prstGeom prst="rect">
            <a:avLst/>
          </a:prstGeom>
        </p:spPr>
        <p:txBody>
          <a:bodyPr>
            <a:normAutofit/>
          </a:bodyPr>
          <a:lstStyle>
            <a:lvl1pPr marL="1828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88720" indent="-1371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9202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fontAlgn="auto">
              <a:spcAft>
                <a:spcPts val="0"/>
              </a:spcAft>
              <a:buFont typeface="+mj-lt"/>
              <a:buAutoNum type="arabicPeriod" startAt="2"/>
              <a:defRPr/>
            </a:pPr>
            <a:r>
              <a:rPr lang="cs-CZ" sz="2200" b="1" dirty="0" smtClean="0"/>
              <a:t>Obrácená implikace</a:t>
            </a:r>
          </a:p>
          <a:p>
            <a:pPr marL="442913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>
                <a:sym typeface="Symbol"/>
              </a:rPr>
              <a:t>Obrácená implikace k implikaci </a:t>
            </a:r>
            <a:r>
              <a:rPr lang="cs-CZ" sz="2200" dirty="0" smtClean="0"/>
              <a:t>A</a:t>
            </a:r>
            <a:r>
              <a:rPr lang="cs-CZ" sz="2200" dirty="0" smtClean="0">
                <a:sym typeface="Symbol"/>
              </a:rPr>
              <a:t> </a:t>
            </a:r>
            <a:r>
              <a:rPr lang="cs-CZ" sz="2200" dirty="0">
                <a:sym typeface="Symbol"/>
              </a:rPr>
              <a:t> </a:t>
            </a:r>
            <a:r>
              <a:rPr lang="cs-CZ" sz="2200" dirty="0" smtClean="0">
                <a:sym typeface="Symbol"/>
              </a:rPr>
              <a:t>B je</a:t>
            </a:r>
          </a:p>
          <a:p>
            <a:pPr marL="442913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>
                <a:sym typeface="Symbol"/>
              </a:rPr>
              <a:t>implikace B</a:t>
            </a:r>
            <a:r>
              <a:rPr lang="cs-CZ" sz="2200" dirty="0">
                <a:sym typeface="Symbol"/>
              </a:rPr>
              <a:t> </a:t>
            </a:r>
            <a:r>
              <a:rPr lang="cs-CZ" sz="2200" dirty="0" smtClean="0">
                <a:sym typeface="Symbol"/>
              </a:rPr>
              <a:t> A .</a:t>
            </a:r>
          </a:p>
          <a:p>
            <a:pPr marL="442913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>
                <a:sym typeface="Symbol"/>
              </a:rPr>
              <a:t>Obě implikace nemusí mít stejnou pravdivostní hodnotu.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200" b="1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Příklad: Obraťte následující implikaci: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b="1" dirty="0" smtClean="0"/>
              <a:t>Jestli nemáte ryby, dám si kuře.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Řešení: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	A: Nemáte ryby.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/>
              <a:t>	</a:t>
            </a:r>
            <a:r>
              <a:rPr lang="cs-CZ" sz="2200" dirty="0" smtClean="0"/>
              <a:t>B: Dám si  kuře.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	</a:t>
            </a:r>
            <a:r>
              <a:rPr lang="cs-CZ" sz="2200" dirty="0" smtClean="0">
                <a:sym typeface="Symbol"/>
              </a:rPr>
              <a:t>B</a:t>
            </a:r>
            <a:r>
              <a:rPr lang="cs-CZ" sz="2200" dirty="0">
                <a:sym typeface="Symbol"/>
              </a:rPr>
              <a:t> </a:t>
            </a:r>
            <a:r>
              <a:rPr lang="cs-CZ" sz="2200" dirty="0" smtClean="0">
                <a:sym typeface="Symbol"/>
              </a:rPr>
              <a:t> A: </a:t>
            </a:r>
            <a:r>
              <a:rPr lang="cs-CZ" sz="2200" b="1" dirty="0" smtClean="0">
                <a:sym typeface="Symbol"/>
              </a:rPr>
              <a:t>Jestli si dám kuře, pak nemáte ryby.</a:t>
            </a:r>
            <a:endParaRPr lang="cs-CZ" sz="2200" b="1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200" b="1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2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200" dirty="0">
              <a:sym typeface="Symbol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US" sz="2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en-US" dirty="0"/>
          </a:p>
        </p:txBody>
      </p:sp>
      <p:sp>
        <p:nvSpPr>
          <p:cNvPr id="3072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Materiál seznamuje žáky s negováním složených výroků na základě platných vztahů.</a:t>
            </a:r>
          </a:p>
          <a:p>
            <a:r>
              <a:rPr lang="cs-CZ" smtClean="0"/>
              <a:t>Probírané pojmy: negace implikace, negace ekvivalence, negace konjunkce,  negace disjunkce, obměněná implikace, obrácená implikace</a:t>
            </a:r>
          </a:p>
          <a:p>
            <a:r>
              <a:rPr lang="cs-CZ" smtClean="0"/>
              <a:t>Obsahuje řešené vzorové příklady i příklady k procvičení učiva</a:t>
            </a:r>
          </a:p>
          <a:p>
            <a:r>
              <a:rPr lang="cs-CZ" smtClean="0"/>
              <a:t>Předpokládaná doba: 35min. </a:t>
            </a:r>
          </a:p>
          <a:p>
            <a:endParaRPr 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algn="just"/>
            <a:r>
              <a:rPr lang="cs-CZ"/>
              <a:t>Polák J.: </a:t>
            </a:r>
            <a:r>
              <a:rPr lang="cs-CZ" i="1"/>
              <a:t>Přehled </a:t>
            </a:r>
            <a:r>
              <a:rPr lang="cs-CZ" i="1"/>
              <a:t>středoškolské </a:t>
            </a:r>
            <a:r>
              <a:rPr lang="cs-CZ" i="1" smtClean="0"/>
              <a:t>matematiky. </a:t>
            </a:r>
            <a:r>
              <a:rPr lang="cs-CZ" dirty="0"/>
              <a:t>SPN</a:t>
            </a:r>
            <a:r>
              <a:rPr lang="cs-CZ" i="1" dirty="0"/>
              <a:t> </a:t>
            </a:r>
            <a:r>
              <a:rPr lang="cs-CZ" dirty="0"/>
              <a:t>Praha 1991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182880" indent="-182880"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Petáková J.: </a:t>
            </a:r>
            <a:r>
              <a:rPr lang="cs-CZ" i="1" dirty="0" smtClean="0"/>
              <a:t>Matematika – příprava k maturitě </a:t>
            </a:r>
          </a:p>
          <a:p>
            <a:pPr marL="180975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i="1" dirty="0" smtClean="0"/>
              <a:t>a k přijímacím zkouškám na vysoké školy</a:t>
            </a:r>
            <a:r>
              <a:rPr lang="cs-CZ" dirty="0" smtClean="0"/>
              <a:t>. Prometheus Praha 2004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848</TotalTime>
  <Words>264</Words>
  <Application>Microsoft Office PowerPoint</Application>
  <PresentationFormat>Předvádění na obrazovce (4:3)</PresentationFormat>
  <Paragraphs>128</Paragraphs>
  <Slides>11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Přehlednost</vt:lpstr>
      <vt:lpstr>Prezentace aplikace PowerPoint</vt:lpstr>
      <vt:lpstr>Výroková logika – negace složených výroků</vt:lpstr>
      <vt:lpstr>Negace složených výroků</vt:lpstr>
      <vt:lpstr>Negace složených výroků</vt:lpstr>
      <vt:lpstr>Negace složených výroků</vt:lpstr>
      <vt:lpstr>Negace složených výroků</vt:lpstr>
      <vt:lpstr>Procvičení</vt:lpstr>
      <vt:lpstr>Obměněná a obrácená implikace</vt:lpstr>
      <vt:lpstr>Obměněná a obrácená implikace</vt:lpstr>
      <vt:lpstr>Anotace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Asia</dc:creator>
  <cp:lastModifiedBy>Mirka</cp:lastModifiedBy>
  <cp:revision>106</cp:revision>
  <dcterms:created xsi:type="dcterms:W3CDTF">2012-08-22T14:31:09Z</dcterms:created>
  <dcterms:modified xsi:type="dcterms:W3CDTF">2012-10-19T10:55:59Z</dcterms:modified>
</cp:coreProperties>
</file>