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4"/>
  </p:notesMasterIdLst>
  <p:sldIdLst>
    <p:sldId id="273" r:id="rId2"/>
    <p:sldId id="256" r:id="rId3"/>
    <p:sldId id="280" r:id="rId4"/>
    <p:sldId id="297" r:id="rId5"/>
    <p:sldId id="302" r:id="rId6"/>
    <p:sldId id="304" r:id="rId7"/>
    <p:sldId id="305" r:id="rId8"/>
    <p:sldId id="303" r:id="rId9"/>
    <p:sldId id="287" r:id="rId10"/>
    <p:sldId id="306" r:id="rId11"/>
    <p:sldId id="275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7" autoAdjust="0"/>
    <p:restoredTop sz="94660"/>
  </p:normalViewPr>
  <p:slideViewPr>
    <p:cSldViewPr>
      <p:cViewPr>
        <p:scale>
          <a:sx n="66" d="100"/>
          <a:sy n="66" d="100"/>
        </p:scale>
        <p:origin x="-2160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EE871-65F0-46DE-B0B0-C8EA5C998840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045584-B938-4D94-A404-82FA7C8DD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356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3012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7022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045584-B938-4D94-A404-82FA7C8DDF1C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331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E7321EB-5D69-4AC5-9EB5-FCBB784C829C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18CB396-ADE7-4DCB-A893-8246E889F42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980728"/>
            <a:ext cx="5501251" cy="1198125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539552" y="2492896"/>
            <a:ext cx="8208912" cy="30777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1600" b="1" dirty="0" smtClean="0"/>
          </a:p>
          <a:p>
            <a:pPr algn="ctr"/>
            <a:r>
              <a:rPr lang="cs-CZ" sz="1600" b="1" dirty="0" smtClean="0"/>
              <a:t>Název </a:t>
            </a:r>
            <a:r>
              <a:rPr lang="cs-CZ" sz="1600" b="1" dirty="0"/>
              <a:t>projektu: Podpora výuky v technických oborech</a:t>
            </a:r>
            <a:endParaRPr lang="en-US" sz="1600" dirty="0"/>
          </a:p>
          <a:p>
            <a:pPr algn="ctr"/>
            <a:r>
              <a:rPr lang="cs-CZ" sz="1600" b="1" dirty="0"/>
              <a:t>Registrační číslo projektu</a:t>
            </a:r>
            <a:r>
              <a:rPr lang="cs-CZ" sz="1600" dirty="0"/>
              <a:t>: CZ.1.07/1.5.00/34.0458</a:t>
            </a:r>
            <a:endParaRPr lang="en-US" sz="1600" dirty="0"/>
          </a:p>
          <a:p>
            <a:pPr algn="ctr"/>
            <a:r>
              <a:rPr lang="cs-CZ" sz="1600" b="1" dirty="0"/>
              <a:t>Název šablony</a:t>
            </a:r>
            <a:r>
              <a:rPr lang="cs-CZ" sz="1600" dirty="0"/>
              <a:t>: III/2 – Inovace a zkvalitnění výuky prostřednictvím ICT</a:t>
            </a:r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 smtClean="0"/>
          </a:p>
          <a:p>
            <a:pPr algn="ctr"/>
            <a:endParaRPr lang="cs-CZ" sz="1600" dirty="0"/>
          </a:p>
          <a:p>
            <a:pPr algn="ctr"/>
            <a:r>
              <a:rPr lang="cs-CZ" sz="1600" b="1" dirty="0"/>
              <a:t>Název školy: SOŠ NET OFFICE Orlová, spol. s r.o.</a:t>
            </a:r>
            <a:endParaRPr lang="en-US" sz="1600" dirty="0"/>
          </a:p>
          <a:p>
            <a:pPr algn="ctr"/>
            <a:r>
              <a:rPr lang="cs-CZ" sz="1600" b="1" dirty="0"/>
              <a:t>Vypracoval/a: </a:t>
            </a:r>
            <a:r>
              <a:rPr lang="cs-CZ" sz="1600" b="1" dirty="0" smtClean="0"/>
              <a:t>Ing. Joanna </a:t>
            </a:r>
            <a:r>
              <a:rPr lang="cs-CZ" sz="1600" b="1" dirty="0" err="1"/>
              <a:t>P</a:t>
            </a:r>
            <a:r>
              <a:rPr lang="cs-CZ" sz="1600" b="1" dirty="0" err="1" smtClean="0"/>
              <a:t>aździorová</a:t>
            </a:r>
            <a:endParaRPr lang="en-US" sz="1600" dirty="0"/>
          </a:p>
          <a:p>
            <a:pPr algn="ctr"/>
            <a:r>
              <a:rPr lang="cs-CZ" sz="1600" b="1" dirty="0"/>
              <a:t> </a:t>
            </a:r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2861676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000" dirty="0" smtClean="0"/>
              <a:t>Výroková logika </a:t>
            </a:r>
            <a:r>
              <a:rPr lang="cs-CZ" sz="4000" cap="none" dirty="0" smtClean="0"/>
              <a:t>– výroky s kvantifikátory</a:t>
            </a:r>
            <a:endParaRPr lang="cs-CZ" sz="4000" cap="none" dirty="0"/>
          </a:p>
        </p:txBody>
      </p:sp>
    </p:spTree>
    <p:extLst>
      <p:ext uri="{BB962C8B-B14F-4D97-AF65-F5344CB8AC3E}">
        <p14:creationId xmlns:p14="http://schemas.microsoft.com/office/powerpoint/2010/main" val="297324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 úvod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Doplňte vhodné ze slov právě, alespoň, nejvýše, tak aby vznikly pravdivé výroky: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Trojúhelník má … 3 vrcholy.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Libovolná přímka a kružnice má … 2 společné body.</a:t>
            </a: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/>
              <a:t>Nerovnice x</a:t>
            </a:r>
            <a:r>
              <a:rPr lang="cs-CZ" b="1" baseline="30000" dirty="0" smtClean="0"/>
              <a:t>2</a:t>
            </a:r>
            <a:r>
              <a:rPr lang="en-US" b="1" dirty="0" smtClean="0"/>
              <a:t>&gt;</a:t>
            </a:r>
            <a:r>
              <a:rPr lang="cs-CZ" b="1" dirty="0" smtClean="0"/>
              <a:t>5</a:t>
            </a:r>
            <a:r>
              <a:rPr lang="cs-CZ" b="1" dirty="0"/>
              <a:t> </a:t>
            </a:r>
            <a:r>
              <a:rPr lang="cs-CZ" b="1" dirty="0" smtClean="0"/>
              <a:t>má …1 řešení.</a:t>
            </a:r>
            <a:endParaRPr lang="cs-CZ" dirty="0">
              <a:sym typeface="Symbol"/>
            </a:endParaRP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91364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Obecný kvantifikátor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Používá se v obecných výrocích, označujeme </a:t>
            </a:r>
            <a:r>
              <a:rPr lang="cs-CZ" dirty="0" smtClean="0">
                <a:sym typeface="Symbol"/>
              </a:rPr>
              <a:t>, vyjadřuje skutečnost, že daná charakteristická vlastnost platí pro každou hodnotu z uvedené množiny</a:t>
            </a:r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Zápis: </a:t>
            </a:r>
            <a:r>
              <a:rPr lang="cs-CZ" dirty="0" err="1" smtClean="0">
                <a:sym typeface="Symbol"/>
              </a:rPr>
              <a:t>xM</a:t>
            </a:r>
            <a:r>
              <a:rPr lang="cs-CZ" dirty="0">
                <a:sym typeface="Symbol"/>
              </a:rPr>
              <a:t>:</a:t>
            </a:r>
            <a:r>
              <a:rPr lang="cs-CZ" dirty="0" smtClean="0">
                <a:sym typeface="Symbol"/>
              </a:rPr>
              <a:t> V(x) </a:t>
            </a:r>
          </a:p>
          <a:p>
            <a:pPr marL="1074738" indent="-1074738">
              <a:buNone/>
            </a:pPr>
            <a:r>
              <a:rPr lang="cs-CZ" dirty="0" smtClean="0">
                <a:sym typeface="Symbol"/>
              </a:rPr>
              <a:t>Čteme: </a:t>
            </a:r>
          </a:p>
          <a:p>
            <a:pPr marL="987425" indent="0">
              <a:buNone/>
            </a:pPr>
            <a:r>
              <a:rPr lang="cs-CZ" dirty="0" smtClean="0">
                <a:sym typeface="Symbol"/>
              </a:rPr>
              <a:t>pro každou hodnotu x z množiny M platí vlastnost V(x)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pPr marL="987425" indent="-987425">
              <a:buNone/>
            </a:pPr>
            <a:r>
              <a:rPr lang="cs-CZ" dirty="0"/>
              <a:t>	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x</a:t>
            </a:r>
            <a:r>
              <a:rPr lang="cs-CZ" dirty="0">
                <a:sym typeface="Symbol"/>
              </a:rPr>
              <a:t> </a:t>
            </a:r>
            <a:r>
              <a:rPr lang="cs-CZ" dirty="0" smtClean="0">
                <a:sym typeface="Symbol"/>
              </a:rPr>
              <a:t> </a:t>
            </a:r>
            <a:r>
              <a:rPr lang="cs-CZ" b="1" dirty="0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 : x</a:t>
            </a:r>
            <a:r>
              <a:rPr lang="cs-CZ" b="1" baseline="30000" dirty="0" smtClean="0"/>
              <a:t>2 </a:t>
            </a:r>
            <a:r>
              <a:rPr lang="en-US" dirty="0" smtClean="0"/>
              <a:t>&gt;</a:t>
            </a:r>
            <a:r>
              <a:rPr lang="cs-CZ" dirty="0" smtClean="0"/>
              <a:t> 0	pro každé reálné číslo platí, že druhá mocnina je kladné číslo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>
              <a:sym typeface="Symbol"/>
            </a:endParaRP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50622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Existenční kvantifikátor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Používá se v existenčních výrocích, označujeme </a:t>
            </a:r>
            <a:r>
              <a:rPr lang="cs-CZ" dirty="0" smtClean="0">
                <a:sym typeface="Symbol"/>
              </a:rPr>
              <a:t>, vyjadřuje skutečnost, že daná charakteristická vlastnost platí pro alespoň jednu hodnotu z uvedené množiny</a:t>
            </a:r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Zápis:  </a:t>
            </a:r>
            <a:r>
              <a:rPr lang="cs-CZ" dirty="0" err="1">
                <a:sym typeface="Symbol"/>
              </a:rPr>
              <a:t>x</a:t>
            </a:r>
            <a:r>
              <a:rPr lang="cs-CZ" dirty="0" err="1" smtClean="0">
                <a:sym typeface="Symbol"/>
              </a:rPr>
              <a:t>M</a:t>
            </a:r>
            <a:r>
              <a:rPr lang="cs-CZ" dirty="0">
                <a:sym typeface="Symbol"/>
              </a:rPr>
              <a:t>:</a:t>
            </a:r>
            <a:r>
              <a:rPr lang="cs-CZ" dirty="0" smtClean="0">
                <a:sym typeface="Symbol"/>
              </a:rPr>
              <a:t> V(x) </a:t>
            </a:r>
          </a:p>
          <a:p>
            <a:pPr marL="1074738" indent="-1074738">
              <a:buNone/>
            </a:pPr>
            <a:r>
              <a:rPr lang="cs-CZ" dirty="0" smtClean="0">
                <a:sym typeface="Symbol"/>
              </a:rPr>
              <a:t>Čteme: </a:t>
            </a:r>
          </a:p>
          <a:p>
            <a:pPr marL="987425" indent="0">
              <a:buNone/>
            </a:pPr>
            <a:r>
              <a:rPr lang="cs-CZ" dirty="0" smtClean="0">
                <a:sym typeface="Symbol"/>
              </a:rPr>
              <a:t>existuje alespoň jedno x z množiny M pro, které platí vlastnost V(x)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Příklad:</a:t>
            </a:r>
          </a:p>
          <a:p>
            <a:pPr marL="987425" indent="-987425">
              <a:buNone/>
            </a:pPr>
            <a:r>
              <a:rPr lang="cs-CZ" dirty="0"/>
              <a:t>	</a:t>
            </a:r>
            <a:r>
              <a:rPr lang="cs-CZ" dirty="0" smtClean="0">
                <a:sym typeface="Symbol"/>
              </a:rPr>
              <a:t> </a:t>
            </a:r>
            <a:r>
              <a:rPr lang="cs-CZ" dirty="0">
                <a:sym typeface="Symbol"/>
              </a:rPr>
              <a:t>x </a:t>
            </a:r>
            <a:r>
              <a:rPr lang="cs-CZ" dirty="0" smtClean="0">
                <a:sym typeface="Symbol"/>
              </a:rPr>
              <a:t> </a:t>
            </a:r>
            <a:r>
              <a:rPr lang="cs-CZ" b="1" dirty="0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 : x</a:t>
            </a:r>
            <a:r>
              <a:rPr lang="cs-CZ" baseline="30000" dirty="0" smtClean="0">
                <a:sym typeface="Symbol"/>
              </a:rPr>
              <a:t>2 </a:t>
            </a:r>
            <a:r>
              <a:rPr lang="cs-CZ" dirty="0" smtClean="0">
                <a:sym typeface="Symbol"/>
              </a:rPr>
              <a:t>= 4 </a:t>
            </a:r>
            <a:r>
              <a:rPr lang="cs-CZ" dirty="0" smtClean="0"/>
              <a:t>	existuje alespoň jedno reálné číslo pro, které je jeho druhá mocnina rovna hodnotě 4.</a:t>
            </a:r>
            <a:endParaRPr lang="cs-CZ" dirty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>
              <a:sym typeface="Symbol"/>
            </a:endParaRP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2935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Procvičení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ástupný symbol pro obsah 2"/>
              <p:cNvSpPr txBox="1">
                <a:spLocks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1828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5000"/>
                  <a:buFont typeface="Arial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73152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90000"/>
                  <a:buFont typeface="Arial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0058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188720" indent="-13716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100000"/>
                  <a:buFont typeface="Arial" pitchFamily="34" charset="0"/>
                  <a:buChar char="•"/>
                  <a:defRPr sz="1400" kern="1200" baseline="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37160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155448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173736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1920240" indent="-182880" algn="l" defTabSz="914400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Font typeface="Arial" pitchFamily="34" charset="0"/>
                  <a:buChar char="•"/>
                  <a:defRPr sz="13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/>
                </a:pPr>
                <a:r>
                  <a:rPr lang="cs-CZ" dirty="0" smtClean="0"/>
                  <a:t>Vyjádřete slovy a rozhodněte o pravdivosti složených výroků: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731520" lvl="1" indent="-457200">
                  <a:buFont typeface="+mj-lt"/>
                  <a:buAutoNum type="alphaLcParenR"/>
                </a:pPr>
                <a:r>
                  <a:rPr lang="cs-CZ" sz="2400" dirty="0">
                    <a:sym typeface="Symbol"/>
                  </a:rPr>
                  <a:t>x </a:t>
                </a:r>
                <a:r>
                  <a:rPr lang="cs-CZ" sz="2400" b="1" dirty="0" smtClean="0">
                    <a:sym typeface="Symbol"/>
                  </a:rPr>
                  <a:t>R: </a:t>
                </a:r>
                <a:r>
                  <a:rPr lang="cs-CZ" sz="2400" dirty="0" smtClean="0">
                    <a:sym typeface="Symbol"/>
                  </a:rPr>
                  <a:t>x </a:t>
                </a:r>
                <a:r>
                  <a:rPr lang="cs-CZ" sz="2400" baseline="30000" dirty="0" smtClean="0">
                    <a:sym typeface="Symbol"/>
                  </a:rPr>
                  <a:t>2 </a:t>
                </a:r>
                <a:r>
                  <a:rPr lang="en-US" sz="2400" dirty="0" smtClean="0"/>
                  <a:t>&gt; 0</a:t>
                </a:r>
              </a:p>
              <a:p>
                <a:pPr marL="731520" lvl="1" indent="-457200">
                  <a:buFont typeface="+mj-lt"/>
                  <a:buAutoNum type="alphaLcParenR"/>
                </a:pPr>
                <a:r>
                  <a:rPr lang="cs-CZ" sz="2400" dirty="0">
                    <a:sym typeface="Symbol"/>
                  </a:rPr>
                  <a:t> x</a:t>
                </a:r>
                <a:r>
                  <a:rPr lang="cs-CZ" sz="2400" dirty="0" smtClean="0">
                    <a:sym typeface="Symbol"/>
                  </a:rPr>
                  <a:t></a:t>
                </a:r>
                <a:r>
                  <a:rPr lang="en-US" sz="2400" dirty="0" smtClean="0">
                    <a:sym typeface="Symbol"/>
                  </a:rPr>
                  <a:t> </a:t>
                </a:r>
                <a:r>
                  <a:rPr lang="en-US" sz="2400" b="1" dirty="0" smtClean="0">
                    <a:sym typeface="Symbol"/>
                  </a:rPr>
                  <a:t>R</a:t>
                </a:r>
                <a:r>
                  <a:rPr lang="en-US" sz="2400" dirty="0" smtClean="0">
                    <a:sym typeface="Symbol"/>
                  </a:rPr>
                  <a:t> </a:t>
                </a:r>
                <a:r>
                  <a:rPr lang="cs-CZ" sz="2400" dirty="0" smtClean="0">
                    <a:sym typeface="Symbol"/>
                  </a:rPr>
                  <a:t>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i="1" smtClean="0">
                            <a:latin typeface="Cambria Math"/>
                            <a:sym typeface="Symbol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  <a:sym typeface="Symbol"/>
                          </a:rPr>
                          <m:t>𝑥</m:t>
                        </m:r>
                      </m:e>
                    </m:rad>
                    <m:r>
                      <a:rPr lang="en-US" sz="2400" b="0" i="0" smtClean="0">
                        <a:latin typeface="Cambria Math"/>
                        <a:sym typeface="Symbol"/>
                      </a:rPr>
                      <m:t>&lt;</m:t>
                    </m:r>
                  </m:oMath>
                </a14:m>
                <a:r>
                  <a:rPr lang="cs-CZ" sz="2400" dirty="0" smtClean="0"/>
                  <a:t> 0</a:t>
                </a:r>
              </a:p>
              <a:p>
                <a:pPr marL="731520" lvl="1" indent="-457200">
                  <a:buFont typeface="+mj-lt"/>
                  <a:buAutoNum type="alphaLcParenR"/>
                </a:pPr>
                <a:r>
                  <a:rPr lang="cs-CZ" sz="2400" dirty="0">
                    <a:sym typeface="Symbol"/>
                  </a:rPr>
                  <a:t>x </a:t>
                </a:r>
                <a:r>
                  <a:rPr lang="cs-CZ" sz="2400" b="1" dirty="0" smtClean="0">
                    <a:sym typeface="Symbol"/>
                  </a:rPr>
                  <a:t>R </a:t>
                </a:r>
                <a:r>
                  <a:rPr lang="cs-CZ" sz="2400" dirty="0">
                    <a:sym typeface="Symbol"/>
                  </a:rPr>
                  <a:t> </a:t>
                </a:r>
                <a:r>
                  <a:rPr lang="cs-CZ" sz="2400" dirty="0" smtClean="0">
                    <a:sym typeface="Symbol"/>
                  </a:rPr>
                  <a:t>y</a:t>
                </a:r>
                <a:r>
                  <a:rPr lang="en-US" sz="2400" dirty="0" smtClean="0">
                    <a:sym typeface="Symbol"/>
                  </a:rPr>
                  <a:t> </a:t>
                </a:r>
                <a:r>
                  <a:rPr lang="en-US" sz="2400" b="1" dirty="0">
                    <a:sym typeface="Symbol"/>
                  </a:rPr>
                  <a:t>R</a:t>
                </a:r>
                <a:r>
                  <a:rPr lang="en-US" sz="2400" dirty="0">
                    <a:sym typeface="Symbol"/>
                  </a:rPr>
                  <a:t> </a:t>
                </a:r>
                <a:r>
                  <a:rPr lang="cs-CZ" sz="2400" dirty="0" smtClean="0">
                    <a:sym typeface="Symbol"/>
                  </a:rPr>
                  <a:t>: x = -y</a:t>
                </a:r>
              </a:p>
              <a:p>
                <a:pPr marL="731520" lvl="1" indent="-457200">
                  <a:buFont typeface="+mj-lt"/>
                  <a:buAutoNum type="alphaLcParenR"/>
                </a:pPr>
                <a:r>
                  <a:rPr lang="cs-CZ" sz="2400" dirty="0" smtClean="0">
                    <a:sym typeface="Symbol"/>
                  </a:rPr>
                  <a:t> a</a:t>
                </a:r>
                <a:r>
                  <a:rPr lang="en-US" sz="2400" dirty="0" smtClean="0">
                    <a:sym typeface="Symbol"/>
                  </a:rPr>
                  <a:t> </a:t>
                </a:r>
                <a:r>
                  <a:rPr lang="cs-CZ" sz="2400" b="1" dirty="0" smtClean="0">
                    <a:sym typeface="Symbol"/>
                  </a:rPr>
                  <a:t>R </a:t>
                </a:r>
                <a:r>
                  <a:rPr lang="cs-CZ" sz="2400" dirty="0" smtClean="0">
                    <a:sym typeface="Symbol"/>
                  </a:rPr>
                  <a:t>b</a:t>
                </a:r>
                <a:r>
                  <a:rPr lang="en-US" sz="2400" b="1" dirty="0" smtClean="0">
                    <a:sym typeface="Symbol"/>
                  </a:rPr>
                  <a:t>R</a:t>
                </a:r>
                <a:r>
                  <a:rPr lang="en-US" sz="2400" dirty="0" smtClean="0">
                    <a:sym typeface="Symbol"/>
                  </a:rPr>
                  <a:t> </a:t>
                </a:r>
                <a:r>
                  <a:rPr lang="cs-CZ" sz="2400" dirty="0">
                    <a:sym typeface="Symbol"/>
                  </a:rPr>
                  <a:t>: </a:t>
                </a:r>
                <a:r>
                  <a:rPr lang="cs-CZ" sz="2400" dirty="0" smtClean="0">
                    <a:sym typeface="Symbol"/>
                  </a:rPr>
                  <a:t>a =</a:t>
                </a:r>
                <a14:m>
                  <m:oMath xmlns:m="http://schemas.openxmlformats.org/officeDocument/2006/math">
                    <m:r>
                      <a:rPr lang="cs-CZ" sz="3600" b="0" i="0" smtClean="0">
                        <a:latin typeface="Cambria Math"/>
                        <a:sym typeface="Symbol"/>
                      </a:rPr>
                      <m:t> </m:t>
                    </m:r>
                    <m:f>
                      <m:fPr>
                        <m:ctrlPr>
                          <a:rPr lang="cs-CZ" sz="3600" i="1" smtClean="0">
                            <a:latin typeface="Cambria Math"/>
                            <a:sym typeface="Symbol"/>
                          </a:rPr>
                        </m:ctrlPr>
                      </m:fPr>
                      <m:num>
                        <m:r>
                          <a:rPr lang="cs-CZ" sz="3600" b="0" i="0" smtClean="0">
                            <a:latin typeface="Cambria Math"/>
                            <a:sym typeface="Symbol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3600" b="0" i="0" smtClean="0">
                            <a:latin typeface="Cambria Math"/>
                            <a:sym typeface="Symbol"/>
                          </a:rPr>
                          <m:t>b</m:t>
                        </m:r>
                      </m:den>
                    </m:f>
                  </m:oMath>
                </a14:m>
                <a:endParaRPr lang="cs-CZ" sz="3600" dirty="0">
                  <a:sym typeface="Symbol"/>
                </a:endParaRPr>
              </a:p>
              <a:p>
                <a:pPr marL="731520" lvl="1" indent="-457200">
                  <a:buFont typeface="+mj-lt"/>
                  <a:buAutoNum type="alphaLcParenR"/>
                </a:pPr>
                <a:endParaRPr lang="cs-CZ" sz="2400" dirty="0" smtClean="0"/>
              </a:p>
              <a:p>
                <a:pPr marL="731520" lvl="1" indent="-457200">
                  <a:buFont typeface="+mj-lt"/>
                  <a:buAutoNum type="alphaLcParenR"/>
                </a:pPr>
                <a:endParaRPr lang="en-US" sz="2400" b="1" dirty="0" smtClean="0"/>
              </a:p>
              <a:p>
                <a:pPr marL="6350" lvl="1" indent="0">
                  <a:buNone/>
                </a:pPr>
                <a:endParaRPr lang="cs-CZ" sz="2400" dirty="0"/>
              </a:p>
              <a:p>
                <a:pPr marL="6350" lvl="1" indent="0">
                  <a:buNone/>
                </a:pPr>
                <a:endParaRPr lang="cs-CZ" sz="2400" dirty="0" smtClean="0"/>
              </a:p>
            </p:txBody>
          </p:sp>
        </mc:Choice>
        <mc:Fallback xmlns="">
          <p:sp>
            <p:nvSpPr>
              <p:cNvPr id="42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628800"/>
                <a:ext cx="8229600" cy="4608512"/>
              </a:xfrm>
              <a:prstGeom prst="rect">
                <a:avLst/>
              </a:prstGeom>
              <a:blipFill rotWithShape="1">
                <a:blip r:embed="rId3"/>
                <a:stretch>
                  <a:fillRect l="-667" t="-9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016064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Negace kvantifikovaných výroků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60851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cs-CZ" dirty="0" smtClean="0"/>
              <a:t>Negace obecného kvantifikátoru: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(</a:t>
            </a:r>
            <a:r>
              <a:rPr lang="cs-CZ" dirty="0" err="1">
                <a:sym typeface="Symbol"/>
              </a:rPr>
              <a:t>xM</a:t>
            </a:r>
            <a:r>
              <a:rPr lang="cs-CZ" dirty="0">
                <a:sym typeface="Symbol"/>
              </a:rPr>
              <a:t>; V(x</a:t>
            </a:r>
            <a:r>
              <a:rPr lang="cs-CZ" dirty="0" smtClean="0">
                <a:sym typeface="Symbol"/>
              </a:rPr>
              <a:t>))´ = </a:t>
            </a:r>
            <a:r>
              <a:rPr lang="cs-CZ" dirty="0">
                <a:sym typeface="Symbol"/>
              </a:rPr>
              <a:t> </a:t>
            </a:r>
            <a:r>
              <a:rPr lang="cs-CZ" dirty="0" err="1">
                <a:sym typeface="Symbol"/>
              </a:rPr>
              <a:t>xM</a:t>
            </a:r>
            <a:r>
              <a:rPr lang="cs-CZ" dirty="0">
                <a:sym typeface="Symbol"/>
              </a:rPr>
              <a:t>; </a:t>
            </a:r>
            <a:r>
              <a:rPr lang="cs-CZ" dirty="0" smtClean="0">
                <a:sym typeface="Symbol"/>
              </a:rPr>
              <a:t>V´(</a:t>
            </a:r>
            <a:r>
              <a:rPr lang="cs-CZ" dirty="0">
                <a:sym typeface="Symbol"/>
              </a:rPr>
              <a:t>x</a:t>
            </a:r>
            <a:r>
              <a:rPr lang="cs-CZ" dirty="0" smtClean="0">
                <a:sym typeface="Symbol"/>
              </a:rPr>
              <a:t>)</a:t>
            </a:r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  </a:t>
            </a:r>
          </a:p>
          <a:p>
            <a:pPr marL="0" lvl="1" indent="0">
              <a:buNone/>
            </a:pPr>
            <a:r>
              <a:rPr lang="cs-CZ" sz="2200" dirty="0" smtClean="0">
                <a:sym typeface="Symbol"/>
              </a:rPr>
              <a:t>Př.:</a:t>
            </a:r>
            <a:r>
              <a:rPr lang="cs-CZ" sz="2200" dirty="0">
                <a:sym typeface="Symbol"/>
              </a:rPr>
              <a:t> </a:t>
            </a:r>
            <a:r>
              <a:rPr lang="cs-CZ" sz="2200" dirty="0" smtClean="0">
                <a:sym typeface="Symbol"/>
              </a:rPr>
              <a:t>(</a:t>
            </a:r>
            <a:r>
              <a:rPr lang="cs-CZ" sz="2200" dirty="0">
                <a:sym typeface="Symbol"/>
              </a:rPr>
              <a:t>x </a:t>
            </a:r>
            <a:r>
              <a:rPr lang="cs-CZ" sz="2200" b="1" dirty="0">
                <a:sym typeface="Symbol"/>
              </a:rPr>
              <a:t>R: </a:t>
            </a:r>
            <a:r>
              <a:rPr lang="cs-CZ" sz="2200" dirty="0">
                <a:sym typeface="Symbol"/>
              </a:rPr>
              <a:t>x </a:t>
            </a:r>
            <a:r>
              <a:rPr lang="cs-CZ" sz="2200" baseline="30000" dirty="0">
                <a:sym typeface="Symbol"/>
              </a:rPr>
              <a:t>2 </a:t>
            </a:r>
            <a:r>
              <a:rPr lang="en-US" sz="2200" dirty="0" smtClean="0">
                <a:sym typeface="Symbol"/>
              </a:rPr>
              <a:t></a:t>
            </a:r>
            <a:r>
              <a:rPr lang="en-US" sz="2200" dirty="0" smtClean="0"/>
              <a:t> 0</a:t>
            </a:r>
            <a:r>
              <a:rPr lang="cs-CZ" sz="2200" dirty="0" smtClean="0">
                <a:sym typeface="Symbol"/>
              </a:rPr>
              <a:t>)´= </a:t>
            </a:r>
            <a:r>
              <a:rPr lang="cs-CZ" sz="2000" dirty="0">
                <a:sym typeface="Symbol"/>
              </a:rPr>
              <a:t> </a:t>
            </a:r>
            <a:r>
              <a:rPr lang="cs-CZ" sz="2000" dirty="0" err="1">
                <a:sym typeface="Symbol"/>
              </a:rPr>
              <a:t>x</a:t>
            </a:r>
            <a:r>
              <a:rPr lang="cs-CZ" sz="2000" dirty="0" err="1" smtClean="0">
                <a:sym typeface="Symbol"/>
              </a:rPr>
              <a:t></a:t>
            </a:r>
            <a:r>
              <a:rPr lang="cs-CZ" sz="2000" b="1" dirty="0" err="1" smtClean="0">
                <a:sym typeface="Symbol"/>
              </a:rPr>
              <a:t>R</a:t>
            </a:r>
            <a:r>
              <a:rPr lang="cs-CZ" sz="2000" dirty="0" smtClean="0">
                <a:sym typeface="Symbol"/>
              </a:rPr>
              <a:t>; </a:t>
            </a:r>
            <a:r>
              <a:rPr lang="cs-CZ" sz="2200" dirty="0">
                <a:sym typeface="Symbol"/>
              </a:rPr>
              <a:t>x </a:t>
            </a:r>
            <a:r>
              <a:rPr lang="cs-CZ" sz="2200" baseline="30000" dirty="0">
                <a:sym typeface="Symbol"/>
              </a:rPr>
              <a:t>2 </a:t>
            </a:r>
            <a:r>
              <a:rPr lang="en-US" sz="2200" dirty="0" smtClean="0">
                <a:sym typeface="Symbol"/>
              </a:rPr>
              <a:t>&lt;</a:t>
            </a:r>
            <a:r>
              <a:rPr lang="en-US" sz="2200" dirty="0" smtClean="0"/>
              <a:t> 0</a:t>
            </a:r>
            <a:endParaRPr lang="cs-CZ" sz="2200" dirty="0" smtClean="0"/>
          </a:p>
          <a:p>
            <a:pPr marL="0" lvl="1" indent="0">
              <a:buNone/>
            </a:pPr>
            <a:endParaRPr lang="en-US" sz="2200" dirty="0"/>
          </a:p>
          <a:p>
            <a:pPr marL="457200" indent="-457200">
              <a:buFont typeface="+mj-lt"/>
              <a:buAutoNum type="arabicPeriod" startAt="2"/>
            </a:pPr>
            <a:r>
              <a:rPr lang="cs-CZ" dirty="0"/>
              <a:t>Negace </a:t>
            </a:r>
            <a:r>
              <a:rPr lang="cs-CZ" dirty="0" smtClean="0"/>
              <a:t>existenčního kvantifikátoru</a:t>
            </a:r>
            <a:r>
              <a:rPr lang="cs-CZ" dirty="0"/>
              <a:t>:</a:t>
            </a:r>
          </a:p>
          <a:p>
            <a:pPr marL="457200" indent="-457200">
              <a:buFont typeface="+mj-lt"/>
              <a:buAutoNum type="arabicPeriod" startAt="2"/>
            </a:pPr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ym typeface="Symbol"/>
              </a:rPr>
              <a:t>(</a:t>
            </a:r>
            <a:r>
              <a:rPr lang="cs-CZ" dirty="0" err="1" smtClean="0">
                <a:sym typeface="Symbol"/>
              </a:rPr>
              <a:t>x</a:t>
            </a:r>
            <a:r>
              <a:rPr lang="cs-CZ" dirty="0" err="1">
                <a:sym typeface="Symbol"/>
              </a:rPr>
              <a:t>M</a:t>
            </a:r>
            <a:r>
              <a:rPr lang="cs-CZ" dirty="0">
                <a:sym typeface="Symbol"/>
              </a:rPr>
              <a:t>; V(x))´ =  </a:t>
            </a:r>
            <a:r>
              <a:rPr lang="cs-CZ" dirty="0" err="1" smtClean="0">
                <a:sym typeface="Symbol"/>
              </a:rPr>
              <a:t>x</a:t>
            </a:r>
            <a:r>
              <a:rPr lang="cs-CZ" dirty="0" err="1">
                <a:sym typeface="Symbol"/>
              </a:rPr>
              <a:t>M</a:t>
            </a:r>
            <a:r>
              <a:rPr lang="cs-CZ" dirty="0">
                <a:sym typeface="Symbol"/>
              </a:rPr>
              <a:t>; V´(x)</a:t>
            </a:r>
          </a:p>
          <a:p>
            <a:pPr marL="0" indent="0" algn="ctr">
              <a:buNone/>
            </a:pPr>
            <a:r>
              <a:rPr lang="cs-CZ" dirty="0">
                <a:sym typeface="Symbol"/>
              </a:rPr>
              <a:t>  </a:t>
            </a:r>
          </a:p>
          <a:p>
            <a:pPr marL="0" lvl="1" indent="0">
              <a:buNone/>
            </a:pPr>
            <a:r>
              <a:rPr lang="cs-CZ" sz="2200" dirty="0">
                <a:sym typeface="Symbol"/>
              </a:rPr>
              <a:t>Př.: </a:t>
            </a:r>
            <a:r>
              <a:rPr lang="cs-CZ" sz="2200" dirty="0" smtClean="0">
                <a:sym typeface="Symbol"/>
              </a:rPr>
              <a:t>(</a:t>
            </a:r>
            <a:r>
              <a:rPr lang="cs-CZ" sz="2400" dirty="0" smtClean="0">
                <a:sym typeface="Symbol"/>
              </a:rPr>
              <a:t></a:t>
            </a:r>
            <a:r>
              <a:rPr lang="cs-CZ" sz="2200" dirty="0" smtClean="0">
                <a:sym typeface="Symbol"/>
              </a:rPr>
              <a:t>x</a:t>
            </a:r>
            <a:r>
              <a:rPr lang="cs-CZ" sz="2200" dirty="0">
                <a:sym typeface="Symbol"/>
              </a:rPr>
              <a:t> </a:t>
            </a:r>
            <a:r>
              <a:rPr lang="cs-CZ" sz="2200" b="1" dirty="0">
                <a:sym typeface="Symbol"/>
              </a:rPr>
              <a:t>R: </a:t>
            </a:r>
            <a:r>
              <a:rPr lang="cs-CZ" sz="2200" dirty="0" smtClean="0">
                <a:sym typeface="Symbol"/>
              </a:rPr>
              <a:t>2x =</a:t>
            </a:r>
            <a:r>
              <a:rPr lang="en-US" sz="2200" dirty="0" smtClean="0"/>
              <a:t> </a:t>
            </a:r>
            <a:r>
              <a:rPr lang="cs-CZ" sz="2200" dirty="0" smtClean="0"/>
              <a:t>1</a:t>
            </a:r>
            <a:r>
              <a:rPr lang="cs-CZ" sz="2200" dirty="0" smtClean="0">
                <a:sym typeface="Symbol"/>
              </a:rPr>
              <a:t>)´= </a:t>
            </a:r>
            <a:r>
              <a:rPr lang="cs-CZ" dirty="0">
                <a:sym typeface="Symbol"/>
              </a:rPr>
              <a:t></a:t>
            </a:r>
            <a:r>
              <a:rPr lang="cs-CZ" dirty="0" err="1" smtClean="0">
                <a:sym typeface="Symbol"/>
              </a:rPr>
              <a:t>x</a:t>
            </a:r>
            <a:r>
              <a:rPr lang="cs-CZ" dirty="0" err="1">
                <a:sym typeface="Symbol"/>
              </a:rPr>
              <a:t></a:t>
            </a:r>
            <a:r>
              <a:rPr lang="cs-CZ" b="1" dirty="0" err="1" smtClean="0">
                <a:sym typeface="Symbol"/>
              </a:rPr>
              <a:t>R</a:t>
            </a:r>
            <a:r>
              <a:rPr lang="cs-CZ" dirty="0" smtClean="0">
                <a:sym typeface="Symbol"/>
              </a:rPr>
              <a:t>: </a:t>
            </a:r>
            <a:r>
              <a:rPr lang="cs-CZ" sz="2200" dirty="0">
                <a:sym typeface="Symbol"/>
              </a:rPr>
              <a:t>2x </a:t>
            </a:r>
            <a:r>
              <a:rPr lang="cs-CZ" sz="2200" dirty="0" smtClean="0">
                <a:sym typeface="Symbol"/>
              </a:rPr>
              <a:t></a:t>
            </a:r>
            <a:r>
              <a:rPr lang="en-US" sz="2200" dirty="0" smtClean="0"/>
              <a:t> </a:t>
            </a:r>
            <a:r>
              <a:rPr lang="cs-CZ" sz="2200" dirty="0"/>
              <a:t>1</a:t>
            </a:r>
            <a:endParaRPr lang="cs-CZ" sz="2200" dirty="0">
              <a:sym typeface="Symbol"/>
            </a:endParaRP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731520" lvl="1" indent="-457200">
              <a:buFont typeface="+mj-lt"/>
              <a:buAutoNum type="alphaLcParenR"/>
            </a:pPr>
            <a:endParaRPr lang="en-US" sz="2400" b="1" dirty="0" smtClean="0"/>
          </a:p>
          <a:p>
            <a:pPr marL="6350" lvl="1" indent="0">
              <a:buNone/>
            </a:pPr>
            <a:endParaRPr lang="cs-CZ" sz="2400" dirty="0"/>
          </a:p>
          <a:p>
            <a:pPr marL="6350" lvl="1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54377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Další kvantifikátory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536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10734"/>
              </p:ext>
            </p:extLst>
          </p:nvPr>
        </p:nvGraphicFramePr>
        <p:xfrm>
          <a:off x="1462336" y="1988840"/>
          <a:ext cx="6096000" cy="34721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3048000"/>
                <a:gridCol w="3048000"/>
              </a:tblGrid>
              <a:tr h="60638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Výrok (Negace výroku)</a:t>
                      </a:r>
                      <a:endParaRPr lang="cs-CZ" sz="2000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Negace výroku (Výrok)</a:t>
                      </a:r>
                      <a:endParaRPr lang="cs-CZ" sz="2000" dirty="0"/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60638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Každý …je…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Aspoň jeden… není…</a:t>
                      </a:r>
                      <a:endParaRPr lang="cs-CZ" sz="2000" dirty="0"/>
                    </a:p>
                  </a:txBody>
                  <a:tcPr anchor="ctr"/>
                </a:tc>
              </a:tr>
              <a:tr h="60638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Žádný … není …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Aspoň jeden… je…</a:t>
                      </a:r>
                    </a:p>
                  </a:txBody>
                  <a:tcPr anchor="ctr"/>
                </a:tc>
              </a:tr>
              <a:tr h="60638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Aspoň n… je…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Nejvýše n-1 … je …</a:t>
                      </a:r>
                      <a:endParaRPr lang="cs-CZ" sz="2000" dirty="0"/>
                    </a:p>
                  </a:txBody>
                  <a:tcPr anchor="ctr"/>
                </a:tc>
              </a:tr>
              <a:tr h="104663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Právě n … je</a:t>
                      </a:r>
                      <a:endParaRPr lang="cs-CZ" sz="20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Nejvýše n-1 nebo</a:t>
                      </a:r>
                      <a:r>
                        <a:rPr lang="cs-CZ" sz="2000" baseline="0" dirty="0" smtClean="0"/>
                        <a:t> aspoň n+1 …je …</a:t>
                      </a:r>
                      <a:endParaRPr lang="cs-CZ" sz="2000" b="1" i="1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41409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9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Procvičení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608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Negujte kvantifikované výroky:</a:t>
            </a:r>
          </a:p>
          <a:p>
            <a:pPr marL="0" indent="0">
              <a:buNone/>
            </a:pPr>
            <a:endParaRPr lang="cs-CZ" dirty="0" smtClean="0"/>
          </a:p>
          <a:p>
            <a:pPr marL="731520" lvl="1" indent="-457200">
              <a:buFont typeface="+mj-lt"/>
              <a:buAutoNum type="alphaLcParenR"/>
            </a:pPr>
            <a:r>
              <a:rPr lang="cs-CZ" sz="2400" b="1" dirty="0" smtClean="0"/>
              <a:t>Každý student složil úspěšně maturitní zkoušku.</a:t>
            </a:r>
          </a:p>
          <a:p>
            <a:pPr marL="274320" lvl="1" indent="0">
              <a:buNone/>
            </a:pPr>
            <a:r>
              <a:rPr lang="cs-CZ" sz="2400" b="1" dirty="0" smtClean="0"/>
              <a:t>Negace: Alespoň jeden student nesl ožil úspěšně maturitní zkoušku.</a:t>
            </a:r>
          </a:p>
          <a:p>
            <a:pPr marL="731520" lvl="1" indent="-457200">
              <a:buFont typeface="+mj-lt"/>
              <a:buAutoNum type="alphaLcParenR" startAt="2"/>
            </a:pPr>
            <a:r>
              <a:rPr lang="cs-CZ" sz="2400" b="1" dirty="0" smtClean="0"/>
              <a:t>Uvedená rovnice má právě 2 řešení v množině R</a:t>
            </a:r>
          </a:p>
          <a:p>
            <a:pPr marL="274320" lvl="1" indent="0">
              <a:buNone/>
            </a:pPr>
            <a:r>
              <a:rPr lang="cs-CZ" sz="2400" b="1" dirty="0" smtClean="0"/>
              <a:t>Negace: </a:t>
            </a:r>
            <a:r>
              <a:rPr lang="cs-CZ" sz="2400" b="1" dirty="0"/>
              <a:t>Uvedená rovnice má nejvýše 1 nebo </a:t>
            </a:r>
            <a:r>
              <a:rPr lang="cs-CZ" sz="2400" b="1" dirty="0" smtClean="0"/>
              <a:t>alespoň 3 řešení v množině R</a:t>
            </a:r>
            <a:endParaRPr lang="cs-CZ" sz="2400" b="1" dirty="0"/>
          </a:p>
          <a:p>
            <a:pPr marL="731520" lvl="1" indent="-457200">
              <a:buFont typeface="+mj-lt"/>
              <a:buAutoNum type="alphaLcParenR" startAt="3"/>
            </a:pPr>
            <a:r>
              <a:rPr lang="cs-CZ" sz="2400" b="1" dirty="0" smtClean="0"/>
              <a:t>Dnes si kopím nejvýše 4 knihy.</a:t>
            </a:r>
          </a:p>
          <a:p>
            <a:pPr marL="274320" lvl="1" indent="0">
              <a:buNone/>
            </a:pPr>
            <a:r>
              <a:rPr lang="cs-CZ" sz="2400" b="1" dirty="0" smtClean="0"/>
              <a:t>Negace: Dnes si koupím alespoň 5 knih.</a:t>
            </a:r>
          </a:p>
          <a:p>
            <a:pPr marL="6350" lvl="1" indent="0">
              <a:buNone/>
            </a:pPr>
            <a:endParaRPr lang="cs-CZ" sz="2400" dirty="0"/>
          </a:p>
          <a:p>
            <a:pPr marL="6350" lvl="1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62967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Procvičení</a:t>
            </a:r>
            <a:endParaRPr lang="cs-CZ" sz="3200" dirty="0"/>
          </a:p>
        </p:txBody>
      </p:sp>
      <p:sp>
        <p:nvSpPr>
          <p:cNvPr id="42" name="Zástupný symbol pro obsah 2"/>
          <p:cNvSpPr txBox="1">
            <a:spLocks/>
          </p:cNvSpPr>
          <p:nvPr/>
        </p:nvSpPr>
        <p:spPr>
          <a:xfrm>
            <a:off x="395536" y="1628800"/>
            <a:ext cx="8229600" cy="4608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Negujte kvantifikované výroky:</a:t>
            </a:r>
          </a:p>
          <a:p>
            <a:pPr marL="0" indent="0">
              <a:buNone/>
            </a:pPr>
            <a:endParaRPr lang="cs-CZ" dirty="0" smtClean="0"/>
          </a:p>
          <a:p>
            <a:pPr marL="731520" lvl="1" indent="-457200">
              <a:buFont typeface="+mj-lt"/>
              <a:buAutoNum type="alphaLcParenR"/>
            </a:pPr>
            <a:r>
              <a:rPr lang="cs-CZ" sz="2400" b="1" dirty="0" smtClean="0"/>
              <a:t>Žádné přirozené číslo není záporné.</a:t>
            </a:r>
          </a:p>
          <a:p>
            <a:pPr marL="731520" lvl="1" indent="-457200">
              <a:buFont typeface="+mj-lt"/>
              <a:buAutoNum type="alphaLcParenR" startAt="2"/>
            </a:pPr>
            <a:r>
              <a:rPr lang="cs-CZ" sz="2400" b="1" dirty="0" smtClean="0"/>
              <a:t>Alespoň jedno celé číslo je kladné.</a:t>
            </a:r>
          </a:p>
          <a:p>
            <a:pPr marL="731520" lvl="1" indent="-457200">
              <a:buFont typeface="+mj-lt"/>
              <a:buAutoNum type="alphaLcParenR" startAt="2"/>
            </a:pPr>
            <a:r>
              <a:rPr lang="cs-CZ" sz="2400" b="1" dirty="0" smtClean="0"/>
              <a:t>Nejvýše 3 reálná čísla jsou řešením zadané rovnice.</a:t>
            </a:r>
          </a:p>
          <a:p>
            <a:pPr marL="731520" lvl="1" indent="-457200">
              <a:buFont typeface="+mj-lt"/>
              <a:buAutoNum type="alphaLcParenR" startAt="2"/>
            </a:pPr>
            <a:r>
              <a:rPr lang="cs-CZ" sz="2400" b="1" dirty="0" smtClean="0"/>
              <a:t>Alespoň 4 studenti  půjdou zítra do kina.</a:t>
            </a:r>
          </a:p>
          <a:p>
            <a:pPr marL="731520" lvl="1" indent="-457200">
              <a:buFont typeface="+mj-lt"/>
              <a:buAutoNum type="alphaLcParenR" startAt="2"/>
            </a:pPr>
            <a:r>
              <a:rPr lang="cs-CZ" sz="2400" b="1" dirty="0" smtClean="0"/>
              <a:t>Každý zaměstnanec dostane </a:t>
            </a:r>
            <a:r>
              <a:rPr lang="cs-CZ" sz="2400" b="1" smtClean="0"/>
              <a:t>mimořádné odměny.</a:t>
            </a:r>
            <a:endParaRPr lang="cs-CZ" sz="2400" b="1" dirty="0" smtClean="0"/>
          </a:p>
          <a:p>
            <a:pPr marL="731520" lvl="1" indent="-457200">
              <a:buFont typeface="+mj-lt"/>
              <a:buAutoNum type="alphaLcParenR" startAt="2"/>
            </a:pPr>
            <a:endParaRPr lang="cs-CZ" sz="2400" b="1" dirty="0" smtClean="0"/>
          </a:p>
          <a:p>
            <a:pPr marL="6350" lvl="1" indent="0">
              <a:buNone/>
            </a:pPr>
            <a:endParaRPr lang="cs-CZ" sz="2400" dirty="0"/>
          </a:p>
          <a:p>
            <a:pPr marL="6350" lvl="1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343065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seznamuje žáky s kvantifikovanými výroky.</a:t>
            </a:r>
          </a:p>
          <a:p>
            <a:r>
              <a:rPr lang="cs-CZ" dirty="0" smtClean="0"/>
              <a:t>Probírané pojmy: obecný kvantifikátor, existenční kvantifikátor, negace kvantifikovaných výroků</a:t>
            </a:r>
          </a:p>
          <a:p>
            <a:r>
              <a:rPr lang="cs-CZ" dirty="0" smtClean="0"/>
              <a:t>Obsahuje řešené vzorové příklady i příklady k procvičení učiva</a:t>
            </a:r>
          </a:p>
          <a:p>
            <a:r>
              <a:rPr lang="cs-CZ" dirty="0" smtClean="0"/>
              <a:t>Předpokládaná doba: 40 min.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124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Polák J.: </a:t>
            </a:r>
            <a:r>
              <a:rPr lang="cs-CZ" i="1" dirty="0" smtClean="0"/>
              <a:t>Přehled </a:t>
            </a:r>
            <a:r>
              <a:rPr lang="cs-CZ" i="1" smtClean="0"/>
              <a:t>středoškolské </a:t>
            </a:r>
            <a:r>
              <a:rPr lang="cs-CZ" i="1" smtClean="0"/>
              <a:t>matematiky. </a:t>
            </a:r>
            <a:r>
              <a:rPr lang="cs-CZ" smtClean="0"/>
              <a:t>SPN</a:t>
            </a:r>
            <a:r>
              <a:rPr lang="cs-CZ" i="1" smtClean="0"/>
              <a:t> </a:t>
            </a:r>
            <a:r>
              <a:rPr lang="cs-CZ" dirty="0" smtClean="0"/>
              <a:t>Praha 1991</a:t>
            </a:r>
          </a:p>
          <a:p>
            <a:pPr marL="0" indent="0"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Petáková J.: </a:t>
            </a:r>
            <a:r>
              <a:rPr lang="cs-CZ" i="1" dirty="0" smtClean="0"/>
              <a:t>Matematika – příprava k maturitě </a:t>
            </a:r>
          </a:p>
          <a:p>
            <a:pPr marL="180975" indent="0" algn="just">
              <a:buNone/>
            </a:pPr>
            <a:r>
              <a:rPr lang="cs-CZ" i="1" dirty="0" smtClean="0"/>
              <a:t>a k přijímacím zkouškám na vysoké školy</a:t>
            </a:r>
            <a:r>
              <a:rPr lang="cs-CZ" dirty="0" smtClean="0"/>
              <a:t>. Prometheus Praha 2004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502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950</TotalTime>
  <Words>537</Words>
  <Application>Microsoft Office PowerPoint</Application>
  <PresentationFormat>Předvádění na obrazovce (4:3)</PresentationFormat>
  <Paragraphs>107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Přehlednost</vt:lpstr>
      <vt:lpstr>Prezentace aplikace PowerPoint</vt:lpstr>
      <vt:lpstr>Výroková logika – výroky s kvantifikátory</vt:lpstr>
      <vt:lpstr>Na úvod</vt:lpstr>
      <vt:lpstr>Obecný kvantifikátor</vt:lpstr>
      <vt:lpstr>Existenční kvantifikátor</vt:lpstr>
      <vt:lpstr>Procvičení</vt:lpstr>
      <vt:lpstr>Negace kvantifikovaných výroků</vt:lpstr>
      <vt:lpstr>Další kvantifikátory</vt:lpstr>
      <vt:lpstr>Procvičení</vt:lpstr>
      <vt:lpstr>Procvičení</vt:lpstr>
      <vt:lpstr>Anotace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Asia</dc:creator>
  <cp:lastModifiedBy>Mirka</cp:lastModifiedBy>
  <cp:revision>122</cp:revision>
  <dcterms:created xsi:type="dcterms:W3CDTF">2012-08-22T14:31:09Z</dcterms:created>
  <dcterms:modified xsi:type="dcterms:W3CDTF">2012-10-19T10:56:09Z</dcterms:modified>
</cp:coreProperties>
</file>