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32E6A50-3D0D-4D64-8E37-B8FB052C972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Svalová soustava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36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Svalová soustava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1)  Jak </a:t>
            </a:r>
            <a:r>
              <a:rPr lang="cs-CZ" sz="2000" dirty="0" smtClean="0"/>
              <a:t>se nazývá zásobní sacharid ve svalech a kde vzniká ?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/>
              <a:t>g</a:t>
            </a:r>
            <a:r>
              <a:rPr lang="cs-CZ" sz="1800" dirty="0" smtClean="0"/>
              <a:t>lykogen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/>
              <a:t>š</a:t>
            </a:r>
            <a:r>
              <a:rPr lang="cs-CZ" sz="1800" dirty="0" smtClean="0"/>
              <a:t>krob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err="1"/>
              <a:t>g</a:t>
            </a:r>
            <a:r>
              <a:rPr lang="cs-CZ" sz="1800" dirty="0" err="1" smtClean="0"/>
              <a:t>lukagon</a:t>
            </a:r>
            <a:endParaRPr lang="cs-CZ" sz="1800" dirty="0" smtClean="0"/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/>
              <a:t>g</a:t>
            </a:r>
            <a:r>
              <a:rPr lang="cs-CZ" sz="1800" dirty="0" smtClean="0"/>
              <a:t>lukóza</a:t>
            </a:r>
          </a:p>
          <a:p>
            <a:pPr marL="400050" lvl="1" indent="0">
              <a:buNone/>
            </a:pPr>
            <a:r>
              <a:rPr lang="cs-CZ" sz="1600" dirty="0" smtClean="0"/>
              <a:t>        </a:t>
            </a:r>
            <a:r>
              <a:rPr lang="cs-CZ" sz="800" dirty="0" smtClean="0"/>
              <a:t>            </a:t>
            </a:r>
          </a:p>
          <a:p>
            <a:pPr marL="0" indent="0">
              <a:buNone/>
            </a:pPr>
            <a:r>
              <a:rPr lang="cs-CZ" sz="2000" dirty="0" smtClean="0"/>
              <a:t>2) Kolik procent organických látek je zastoupeno v kosterním svalu?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25%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75%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24%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1%</a:t>
            </a:r>
          </a:p>
          <a:p>
            <a:pPr marL="400050" lvl="1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2000" dirty="0" smtClean="0"/>
              <a:t>3) Jaký význam má senzitivní inervace svalu?</a:t>
            </a: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/>
              <a:t>z</a:t>
            </a:r>
            <a:r>
              <a:rPr lang="cs-CZ" sz="1800" dirty="0" smtClean="0"/>
              <a:t>ajišťuje vědomé pohyby</a:t>
            </a: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/>
              <a:t>z</a:t>
            </a:r>
            <a:r>
              <a:rPr lang="cs-CZ" sz="1800" dirty="0" smtClean="0"/>
              <a:t>ajišťuje správnou polohu těla v klidu i pohybu</a:t>
            </a: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/>
              <a:t>z</a:t>
            </a:r>
            <a:r>
              <a:rPr lang="cs-CZ" sz="1800" dirty="0" smtClean="0"/>
              <a:t>ajišťuje rovnováhu</a:t>
            </a: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 smtClean="0"/>
              <a:t>zajišťuje automatické pohyby těla</a:t>
            </a:r>
          </a:p>
          <a:p>
            <a:pPr marL="857250" lvl="1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70049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Svalová soustava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  4) Které látky nepatří mezi organické sloučeniny?</a:t>
            </a:r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myoglobin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/>
              <a:t>a</a:t>
            </a:r>
            <a:r>
              <a:rPr lang="cs-CZ" sz="1800" dirty="0" smtClean="0"/>
              <a:t>ktin a myozin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/>
              <a:t>f</a:t>
            </a:r>
            <a:r>
              <a:rPr lang="cs-CZ" sz="1800" dirty="0" smtClean="0"/>
              <a:t>osforečnan vápenatý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Glykogen</a:t>
            </a:r>
          </a:p>
          <a:p>
            <a:pPr marL="400050" lvl="1" indent="0">
              <a:buNone/>
            </a:pPr>
            <a:endParaRPr lang="cs-CZ" sz="2000" dirty="0" smtClean="0"/>
          </a:p>
          <a:p>
            <a:pPr marL="400050" lvl="1" indent="0">
              <a:buNone/>
            </a:pPr>
            <a:endParaRPr lang="cs-CZ" sz="2000" dirty="0"/>
          </a:p>
          <a:p>
            <a:pPr marL="400050" lvl="1" indent="0">
              <a:buNone/>
            </a:pPr>
            <a:r>
              <a:rPr lang="cs-CZ" sz="2000" dirty="0" smtClean="0"/>
              <a:t>5) Která chemická látka je zdrojem energie pro naše svaly?</a:t>
            </a:r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proteiny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glukóza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glycerol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/>
              <a:t>škrob</a:t>
            </a:r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400050" lvl="1" indent="0">
              <a:buNone/>
            </a:pPr>
            <a:endParaRPr lang="cs-CZ" sz="2000" dirty="0" smtClean="0"/>
          </a:p>
          <a:p>
            <a:pPr marL="400050" lvl="1" indent="0">
              <a:buNone/>
            </a:pPr>
            <a:endParaRPr lang="cs-CZ" sz="2000" dirty="0" smtClean="0"/>
          </a:p>
          <a:p>
            <a:pPr marL="400050" lvl="1" indent="0">
              <a:buNone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7954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Svalová soustava - test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00600"/>
          </a:xfrm>
        </p:spPr>
        <p:txBody>
          <a:bodyPr/>
          <a:lstStyle/>
          <a:p>
            <a:pPr marL="857250" lvl="1" indent="-457200">
              <a:buClrTx/>
              <a:buFont typeface="+mj-lt"/>
              <a:buAutoNum type="arabicParenR" startAt="6"/>
            </a:pPr>
            <a:r>
              <a:rPr lang="cs-CZ" sz="2000" dirty="0" smtClean="0"/>
              <a:t>Jak </a:t>
            </a:r>
            <a:r>
              <a:rPr lang="cs-CZ" sz="2000" dirty="0"/>
              <a:t>se říká příčně pruhovanému svalu?   </a:t>
            </a:r>
          </a:p>
          <a:p>
            <a:pPr marL="400050" lvl="1" indent="0">
              <a:buClrTx/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/>
              <a:t> </a:t>
            </a:r>
            <a:r>
              <a:rPr lang="cs-CZ" sz="2000" dirty="0" smtClean="0"/>
              <a:t>…………………………………….. </a:t>
            </a:r>
            <a:r>
              <a:rPr lang="cs-CZ" sz="2000" dirty="0"/>
              <a:t>.</a:t>
            </a:r>
          </a:p>
          <a:p>
            <a:pPr marL="857250" lvl="1" indent="-457200">
              <a:buClrTx/>
              <a:buFont typeface="+mj-lt"/>
              <a:buAutoNum type="arabicParenR"/>
            </a:pPr>
            <a:endParaRPr lang="cs-CZ" sz="2000" dirty="0" smtClean="0"/>
          </a:p>
          <a:p>
            <a:pPr marL="857250" lvl="1" indent="-457200">
              <a:buClrTx/>
              <a:buFont typeface="+mj-lt"/>
              <a:buAutoNum type="arabicParenR" startAt="7"/>
            </a:pPr>
            <a:r>
              <a:rPr lang="cs-CZ" sz="2000" dirty="0" smtClean="0"/>
              <a:t>Uveďte </a:t>
            </a:r>
            <a:r>
              <a:rPr lang="cs-CZ" sz="2000" dirty="0"/>
              <a:t>projev života, na které se nepodílí svalová soustava</a:t>
            </a:r>
            <a:r>
              <a:rPr lang="cs-CZ" sz="2000" dirty="0" smtClean="0"/>
              <a:t>?</a:t>
            </a:r>
          </a:p>
          <a:p>
            <a:pPr marL="400050" lvl="1" indent="0">
              <a:buClrTx/>
              <a:buNone/>
            </a:pPr>
            <a:r>
              <a:rPr lang="cs-CZ" sz="2000" dirty="0" smtClean="0"/>
              <a:t>       </a:t>
            </a:r>
            <a:r>
              <a:rPr lang="cs-CZ" sz="2000" dirty="0" smtClean="0"/>
              <a:t>............................................. </a:t>
            </a:r>
            <a:r>
              <a:rPr lang="cs-CZ" sz="2000" dirty="0"/>
              <a:t>.</a:t>
            </a:r>
          </a:p>
          <a:p>
            <a:pPr marL="857250" lvl="1" indent="-457200">
              <a:buClrTx/>
              <a:buFont typeface="+mj-lt"/>
              <a:buAutoNum type="arabicParenR"/>
            </a:pPr>
            <a:endParaRPr lang="cs-CZ" sz="2000" dirty="0" smtClean="0"/>
          </a:p>
          <a:p>
            <a:pPr marL="857250" lvl="1" indent="-457200">
              <a:buClrTx/>
              <a:buFont typeface="+mj-lt"/>
              <a:buAutoNum type="arabicParenR" startAt="8"/>
            </a:pPr>
            <a:r>
              <a:rPr lang="cs-CZ" sz="2000" dirty="0" smtClean="0"/>
              <a:t>Uveďte </a:t>
            </a:r>
            <a:r>
              <a:rPr lang="cs-CZ" sz="2000" dirty="0"/>
              <a:t>z čeho vzniká svalový snopec? </a:t>
            </a:r>
            <a:endParaRPr lang="cs-CZ" sz="2000" dirty="0" smtClean="0"/>
          </a:p>
          <a:p>
            <a:pPr marL="400050" lvl="1" indent="0">
              <a:buClrTx/>
              <a:buNone/>
            </a:pPr>
            <a:r>
              <a:rPr lang="cs-CZ" sz="2000" dirty="0" smtClean="0"/>
              <a:t>       ……………………………………….. </a:t>
            </a:r>
            <a:r>
              <a:rPr lang="cs-CZ" sz="2000" dirty="0"/>
              <a:t>.</a:t>
            </a:r>
          </a:p>
          <a:p>
            <a:pPr marL="857250" lvl="1" indent="-457200">
              <a:buClrTx/>
              <a:buFont typeface="+mj-lt"/>
              <a:buAutoNum type="arabicParenR"/>
            </a:pPr>
            <a:endParaRPr lang="cs-CZ" sz="2000" dirty="0" smtClean="0"/>
          </a:p>
          <a:p>
            <a:pPr marL="857250" lvl="1" indent="-457200">
              <a:buClrTx/>
              <a:buFont typeface="+mj-lt"/>
              <a:buAutoNum type="arabicParenR" startAt="9"/>
            </a:pPr>
            <a:r>
              <a:rPr lang="cs-CZ" sz="2000" dirty="0" smtClean="0"/>
              <a:t>Uveďte </a:t>
            </a:r>
            <a:r>
              <a:rPr lang="cs-CZ" sz="2000" dirty="0"/>
              <a:t>3 funkce, na kterých se podílí svalová soustava</a:t>
            </a:r>
            <a:r>
              <a:rPr lang="cs-CZ" sz="2000" dirty="0" smtClean="0"/>
              <a:t>?</a:t>
            </a:r>
          </a:p>
          <a:p>
            <a:pPr marL="400050" lvl="1" indent="0">
              <a:buClrTx/>
              <a:buNone/>
            </a:pPr>
            <a:r>
              <a:rPr lang="cs-CZ" sz="2000" dirty="0" smtClean="0"/>
              <a:t>       .............................................. </a:t>
            </a:r>
            <a:r>
              <a:rPr lang="cs-CZ" sz="2000" dirty="0"/>
              <a:t>.</a:t>
            </a:r>
          </a:p>
          <a:p>
            <a:pPr marL="857250" lvl="1" indent="-457200">
              <a:buClrTx/>
              <a:buFont typeface="+mj-lt"/>
              <a:buAutoNum type="arabicParenR"/>
            </a:pPr>
            <a:endParaRPr lang="cs-CZ" sz="2000" dirty="0" smtClean="0"/>
          </a:p>
          <a:p>
            <a:pPr marL="857250" lvl="1" indent="-457200">
              <a:buClrTx/>
              <a:buFont typeface="+mj-lt"/>
              <a:buAutoNum type="arabicParenR" startAt="10"/>
            </a:pPr>
            <a:r>
              <a:rPr lang="cs-CZ" sz="2000" dirty="0" smtClean="0"/>
              <a:t>V </a:t>
            </a:r>
            <a:r>
              <a:rPr lang="cs-CZ" sz="2000" dirty="0"/>
              <a:t>těle se vyskytuje </a:t>
            </a:r>
            <a:r>
              <a:rPr lang="cs-CZ" sz="2000" dirty="0" smtClean="0"/>
              <a:t>přes  …………………….…….. </a:t>
            </a:r>
            <a:r>
              <a:rPr lang="cs-CZ" sz="2000" dirty="0"/>
              <a:t>kosterních svalů?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30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169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Svalová soustava </vt:lpstr>
      <vt:lpstr>Svalová soustava - test</vt:lpstr>
      <vt:lpstr>Svalová soustava - test</vt:lpstr>
      <vt:lpstr>Svalová soustava - test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13</cp:revision>
  <dcterms:created xsi:type="dcterms:W3CDTF">2012-10-09T14:40:20Z</dcterms:created>
  <dcterms:modified xsi:type="dcterms:W3CDTF">2012-10-19T10:40:41Z</dcterms:modified>
</cp:coreProperties>
</file>