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67" r:id="rId2"/>
    <p:sldId id="268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9" r:id="rId15"/>
    <p:sldId id="270" r:id="rId1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44A40A-F49C-4D32-9491-069149BFA321}" type="datetimeFigureOut">
              <a:rPr lang="cs-CZ" smtClean="0"/>
              <a:t>20.10.2012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C878A8-7B27-42B2-AE0C-35749582189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67937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6784E-32B6-4222-A9E1-56CA9890FFAF}" type="datetimeFigureOut">
              <a:rPr lang="cs-CZ" smtClean="0"/>
              <a:pPr/>
              <a:t>20.10.2012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936420-3A61-49D1-9896-09A47C55A36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www.google.cz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yden.cz/obrazek/02-bila-hora-dudak-1-resize-491414345d6a3_275x183.jpg" TargetMode="External"/><Relationship Id="rId13" Type="http://schemas.openxmlformats.org/officeDocument/2006/relationships/hyperlink" Target="http://www.quido.cz/historie/obrazky/480/4.jpg" TargetMode="External"/><Relationship Id="rId3" Type="http://schemas.openxmlformats.org/officeDocument/2006/relationships/hyperlink" Target="http://simonak.eu/images/obrazky_ostatni_strany/h_k/6_21_3.jpg" TargetMode="External"/><Relationship Id="rId7" Type="http://schemas.openxmlformats.org/officeDocument/2006/relationships/hyperlink" Target="http://upload.wikimedia.org/wikipedia/commons/thumb/8/89/Gerard_van_Honthorst_006.jpg/250px-Gerard_van_Honthorst_006.jpg" TargetMode="External"/><Relationship Id="rId12" Type="http://schemas.openxmlformats.org/officeDocument/2006/relationships/hyperlink" Target="http://upload.wikimedia.org/wikipedia/commons/8/81/Obnoven%C3%A9_z%C5%99%C3%ADzen%C3%AD_zemsk%C3%A9.gif" TargetMode="External"/><Relationship Id="rId2" Type="http://schemas.openxmlformats.org/officeDocument/2006/relationships/hyperlink" Target="http://simonak.eu/images/obrazky_ostatni_strany/h_k/6_21_4.jpg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h6.googleusercontent.com/-onkk7MlsXMw/TXdR2GlyZWI/AAAAAAAAAAY/rx9-fsnNFqo/popravy-ceskych-panu-na-staromestskem-namesti.jpg" TargetMode="External"/><Relationship Id="rId11" Type="http://schemas.openxmlformats.org/officeDocument/2006/relationships/hyperlink" Target="http://www.waldstein.cz/postcard_1920.jpeg" TargetMode="External"/><Relationship Id="rId5" Type="http://schemas.openxmlformats.org/officeDocument/2006/relationships/hyperlink" Target="http://www.komenskeho66.cz/materialy/dejepis/7%20druha%20%20defenestrace.jpg" TargetMode="External"/><Relationship Id="rId10" Type="http://schemas.openxmlformats.org/officeDocument/2006/relationships/hyperlink" Target="http://upload.wikimedia.org/wikipedia/commons/thumb/2/21/Jaroslav_Borzita_of_Martinice.jpg/220px-Jaroslav_Borzita_of_Martinice.jpg" TargetMode="External"/><Relationship Id="rId4" Type="http://schemas.openxmlformats.org/officeDocument/2006/relationships/hyperlink" Target="http://www.prazskestezky.cz/hvezd/obr/8_hud.jpg" TargetMode="External"/><Relationship Id="rId9" Type="http://schemas.openxmlformats.org/officeDocument/2006/relationships/hyperlink" Target="http://upload.wikimedia.org/wikipedia/commons/thumb/6/6f/Wilhelm_Slawata.jpg/220px-Wilhelm_Slawata.jpg" TargetMode="External"/><Relationship Id="rId14" Type="http://schemas.openxmlformats.org/officeDocument/2006/relationships/hyperlink" Target="http://upload.wikimedia.org/wikipedia/commons/thumb/5/57/Karel_Svoboda_Defenestrace.jpg/220px-Karel_Svoboda_Defenestrac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55700" y="7938"/>
            <a:ext cx="6832600" cy="1908175"/>
          </a:xfrm>
        </p:spPr>
        <p:txBody>
          <a:bodyPr>
            <a:normAutofit fontScale="90000"/>
          </a:bodyPr>
          <a:lstStyle/>
          <a:p>
            <a:pPr eaLnBrk="1" hangingPunct="1">
              <a:defRPr/>
            </a:pP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školy: 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ZŠ Klášterec nad Ohří, Krátká 676</a:t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Autor: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Bc. Michael RADIMERSKÝ</a:t>
            </a:r>
            <a: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i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Název materiálu: </a:t>
            </a:r>
            <a:r>
              <a:rPr lang="cs-CZ" sz="2800" i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VY_32_INOVACE_2_7_ KONTROLNÍ PĚTIMINUTOVKA Č. 2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cs-CZ" sz="28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Číslo projektu: </a:t>
            </a:r>
            <a:r>
              <a:rPr lang="cs-CZ" sz="28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CZ.1.07/1.4.00/21.1115</a:t>
            </a:r>
            <a:endParaRPr lang="cs-CZ" dirty="0">
              <a:solidFill>
                <a:srgbClr val="C0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ctr" eaLnBrk="1" hangingPunct="1">
              <a:defRPr/>
            </a:pP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KONTROLNÍ PĚTIMINUTOVKA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 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8. </a:t>
            </a:r>
            <a:r>
              <a:rPr lang="cs-CZ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ročník. K </a:t>
            </a:r>
            <a:r>
              <a:rPr lang="cs-CZ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výkladu UČEBNÍ LÁTKY DLE ŠVP</a:t>
            </a:r>
            <a:endParaRPr lang="cs-CZ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077" name="obrázek 1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95513" y="5394325"/>
            <a:ext cx="4687887" cy="1463675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58875" cy="1512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Obrázek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91475" y="-14288"/>
            <a:ext cx="1152525" cy="14922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48478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ANOTACE: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/>
              <a:t>Kontrolní pětiminutovky k výkladové látce.</a:t>
            </a:r>
          </a:p>
          <a:p>
            <a:r>
              <a:rPr lang="cs-CZ" dirty="0" smtClean="0"/>
              <a:t>Slouží k ověřování znalostí probraného učiva.</a:t>
            </a:r>
          </a:p>
          <a:p>
            <a:r>
              <a:rPr lang="cs-CZ" dirty="0" smtClean="0"/>
              <a:t>Na některé otázky žáci odpovídají celou větou, na některé odpovídají jednoslovně nebo pouze pojmem či osobností, na některých určují pravdivost či nepravdivost tvrzení nebo poznávají obrázky.</a:t>
            </a:r>
          </a:p>
          <a:p>
            <a:r>
              <a:rPr lang="cs-CZ" dirty="0" smtClean="0"/>
              <a:t>Prezentace je automaticky nastavena časováním tak, že snímek je na tabuli 45 sekund a pak se objeví další snímek.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813409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55576" y="0"/>
            <a:ext cx="7772400" cy="1470025"/>
          </a:xfrm>
        </p:spPr>
        <p:txBody>
          <a:bodyPr>
            <a:normAutofit/>
          </a:bodyPr>
          <a:lstStyle/>
          <a:p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PĚTIMINUTOVKA č. 2/2011-2012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5064402"/>
            <a:ext cx="2699792" cy="1752600"/>
          </a:xfrm>
        </p:spPr>
        <p:txBody>
          <a:bodyPr/>
          <a:lstStyle/>
          <a:p>
            <a:r>
              <a:rPr lang="cs-CZ" b="1" u="sng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Osmý ročník </a:t>
            </a:r>
            <a:endParaRPr lang="cs-CZ" b="1" u="sng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68761"/>
            <a:ext cx="5143500" cy="366712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3500" y="4553744"/>
            <a:ext cx="3975394" cy="2304256"/>
          </a:xfrm>
          <a:prstGeom prst="rect">
            <a:avLst/>
          </a:prstGeom>
        </p:spPr>
      </p:pic>
    </p:spTree>
  </p:cSld>
  <p:clrMapOvr>
    <a:masterClrMapping/>
  </p:clrMapOvr>
  <p:transition advTm="15663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7500" lnSpcReduction="20000"/>
          </a:bodyPr>
          <a:lstStyle/>
          <a:p>
            <a:pPr lvl="0"/>
            <a:r>
              <a:rPr lang="cs-CZ" sz="4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sz="4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České stavovské povstání skončilo porážkou v bitvě na </a:t>
            </a:r>
          </a:p>
          <a:p>
            <a:pPr lvl="0"/>
            <a:r>
              <a:rPr lang="cs-CZ" sz="4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</a:t>
            </a:r>
            <a:r>
              <a:rPr lang="cs-CZ" sz="4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Maninách</a:t>
            </a:r>
            <a:endParaRPr lang="cs-CZ" sz="4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cs-CZ" sz="4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Vítkově</a:t>
            </a:r>
          </a:p>
          <a:p>
            <a:pPr lvl="0"/>
            <a:r>
              <a:rPr lang="cs-CZ" sz="4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Bílé hoře</a:t>
            </a:r>
          </a:p>
          <a:p>
            <a:pPr lvl="0"/>
            <a:r>
              <a:rPr lang="cs-CZ" sz="4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Králově poli</a:t>
            </a:r>
          </a:p>
          <a:p>
            <a:pPr>
              <a:buNone/>
            </a:pPr>
            <a:endParaRPr lang="cs-CZ" dirty="0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398502" y="2132856"/>
            <a:ext cx="4543604" cy="3456384"/>
          </a:xfrm>
        </p:spPr>
      </p:pic>
    </p:spTree>
  </p:cSld>
  <p:clrMapOvr>
    <a:masterClrMapping/>
  </p:clrMapOvr>
  <p:transition advTm="45739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2.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40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roce 1618 začalo české stavovské povstání vyhozením dvou místodržitelů z okna Pražského hradu. Jak se nazývala tato událost? Třetí pražská 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manifestace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demonstrace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konfiskace</a:t>
            </a:r>
          </a:p>
          <a:p>
            <a:r>
              <a:rPr lang="cs-CZ" sz="4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defenestrace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201" y="2198896"/>
            <a:ext cx="4436279" cy="3318336"/>
          </a:xfrm>
        </p:spPr>
      </p:pic>
    </p:spTree>
  </p:cSld>
  <p:clrMapOvr>
    <a:masterClrMapping/>
  </p:clrMapOvr>
  <p:transition advTm="45786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3.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cs-CZ" sz="4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Poprava 27 českých pánů, představitelů stavovského povstání r. 1621, proběhla na 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Václavském náměstí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Náměstí republiky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Panském náměstí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Staroměstském náměstí</a:t>
            </a: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99992" y="2294571"/>
            <a:ext cx="4392488" cy="3096704"/>
          </a:xfrm>
        </p:spPr>
      </p:pic>
    </p:spTree>
  </p:cSld>
  <p:clrMapOvr>
    <a:masterClrMapping/>
  </p:clrMapOvr>
  <p:transition advTm="45661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4.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4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byl Friedrich Falcký?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španělský Habsburk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syn Ferdinanda I. Habsburského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syn Matyáše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český král zvolený v roce 1619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1977" y="1617664"/>
            <a:ext cx="3092431" cy="4403623"/>
          </a:xfrm>
        </p:spPr>
      </p:pic>
    </p:spTree>
  </p:cSld>
  <p:clrMapOvr>
    <a:masterClrMapping/>
  </p:clrMapOvr>
  <p:transition advTm="45443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5.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069160"/>
          </a:xfrm>
        </p:spPr>
        <p:txBody>
          <a:bodyPr>
            <a:noAutofit/>
          </a:bodyPr>
          <a:lstStyle/>
          <a:p>
            <a:r>
              <a:rPr lang="cs-CZ" sz="36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kterém roce proběhla bitva na Bílé hoře?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1625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1620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1618</a:t>
            </a:r>
          </a:p>
          <a:p>
            <a:r>
              <a:rPr lang="cs-CZ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1640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08901" y="2375622"/>
            <a:ext cx="4483579" cy="2997593"/>
          </a:xfrm>
        </p:spPr>
      </p:pic>
    </p:spTree>
  </p:cSld>
  <p:clrMapOvr>
    <a:masterClrMapping/>
  </p:clrMapOvr>
  <p:transition advTm="45755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6.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Kdo byli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Vilém Slavata </a:t>
            </a:r>
            <a:r>
              <a:rPr lang="cs-CZ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Jaroslav </a:t>
            </a:r>
            <a:r>
              <a:rPr lang="cs-CZ" b="1" u="sng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Bořita</a:t>
            </a:r>
            <a:r>
              <a:rPr lang="cs-CZ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?</a:t>
            </a:r>
            <a:endParaRPr lang="cs-CZ" b="1" u="sng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humanističtí umělci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renesanční sochaři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místodržící, vyhození při defenestraci z oken Hradu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představitelé protestantů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0427" y="2348880"/>
            <a:ext cx="2160240" cy="2826314"/>
          </a:xfrm>
        </p:spPr>
      </p:pic>
      <p:pic>
        <p:nvPicPr>
          <p:cNvPr id="7" name="Obrázek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5909" y="2348880"/>
            <a:ext cx="2267427" cy="2813670"/>
          </a:xfrm>
          <a:prstGeom prst="rect">
            <a:avLst/>
          </a:prstGeom>
        </p:spPr>
      </p:pic>
    </p:spTree>
  </p:cSld>
  <p:clrMapOvr>
    <a:masterClrMapping/>
  </p:clrMapOvr>
  <p:transition advTm="45723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7.</a:t>
            </a:r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half" idx="1"/>
          </p:nvPr>
        </p:nvSpPr>
        <p:spPr/>
        <p:txBody>
          <a:bodyPr>
            <a:noAutofit/>
          </a:bodyPr>
          <a:lstStyle/>
          <a:p>
            <a:r>
              <a:rPr lang="cs-CZ" sz="29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jmenoval český šlechtic, největší vojevůdce 17. století, zavražděný v Chebu?</a:t>
            </a:r>
          </a:p>
          <a:p>
            <a:r>
              <a:rPr lang="cs-CZ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Albrecht z Valdštejna</a:t>
            </a:r>
          </a:p>
          <a:p>
            <a:r>
              <a:rPr lang="cs-CZ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Jan Žižka</a:t>
            </a:r>
          </a:p>
          <a:p>
            <a:r>
              <a:rPr lang="cs-CZ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Jan Jiskra z Brandýsa</a:t>
            </a:r>
          </a:p>
          <a:p>
            <a:r>
              <a:rPr lang="cs-CZ" sz="29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Jan Roháč z Dubé</a:t>
            </a: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8653" y="2373990"/>
            <a:ext cx="3989811" cy="2855209"/>
          </a:xfrm>
        </p:spPr>
      </p:pic>
    </p:spTree>
  </p:cSld>
  <p:clrMapOvr>
    <a:masterClrMapping/>
  </p:clrMapOvr>
  <p:transition advTm="45568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8.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cs-CZ" sz="48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Obnovené zřízení zemské potvrzovalo mimo jiné dědičný titul krále českého pro Habsburky, povolovalo pouze katolictví, degradovalo český sněm. Bylo vydáno roku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1628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1627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1621</a:t>
            </a:r>
          </a:p>
          <a:p>
            <a:r>
              <a:rPr lang="cs-CZ" sz="4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1630</a:t>
            </a:r>
          </a:p>
        </p:txBody>
      </p:sp>
      <p:pic>
        <p:nvPicPr>
          <p:cNvPr id="7" name="Zástupný symbol pro obsah 6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67751" y="780272"/>
            <a:ext cx="3780713" cy="5601056"/>
          </a:xfrm>
        </p:spPr>
      </p:pic>
    </p:spTree>
  </p:cSld>
  <p:clrMapOvr>
    <a:masterClrMapping/>
  </p:clrMapOvr>
  <p:transition advTm="45474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9.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sz="44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čele stavovských vojsk v době stavovského povstání (1618-1620) stál</a:t>
            </a:r>
          </a:p>
          <a:p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Maxmilián II.</a:t>
            </a:r>
          </a:p>
          <a:p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Jindřich Matyáš Thurn</a:t>
            </a:r>
          </a:p>
          <a:p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Albrecht z Valdštejna</a:t>
            </a:r>
          </a:p>
          <a:p>
            <a:r>
              <a:rPr lang="cs-CZ" sz="4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Friedrich Falcký</a:t>
            </a:r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27300" y="1471268"/>
            <a:ext cx="4021164" cy="4622028"/>
          </a:xfrm>
        </p:spPr>
      </p:pic>
    </p:spTree>
  </p:cSld>
  <p:clrMapOvr>
    <a:masterClrMapping/>
  </p:clrMapOvr>
  <p:transition advTm="45739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10.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925144"/>
          </a:xfrm>
        </p:spPr>
        <p:txBody>
          <a:bodyPr>
            <a:noAutofit/>
          </a:bodyPr>
          <a:lstStyle/>
          <a:p>
            <a:r>
              <a:rPr lang="pt-BR" sz="3200" b="1" u="sng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kterém roce se uskutečnila III. pražská defenestrace?</a:t>
            </a:r>
          </a:p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a) 1622</a:t>
            </a:r>
          </a:p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b) 1630</a:t>
            </a:r>
          </a:p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c) 1618</a:t>
            </a:r>
          </a:p>
          <a:p>
            <a:r>
              <a:rPr lang="pt-BR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d) 1620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Zástupný symbol pro obsah 4"/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84655" y="1953810"/>
            <a:ext cx="4979833" cy="4139486"/>
          </a:xfrm>
        </p:spPr>
      </p:pic>
    </p:spTree>
  </p:cSld>
  <p:clrMapOvr>
    <a:masterClrMapping/>
  </p:clrMapOvr>
  <p:transition advTm="45412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Použité zdroje: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eaLnBrk="1" hangingPunct="1">
              <a:defRPr/>
            </a:pPr>
            <a:r>
              <a:rPr lang="cs-CZ" sz="2400" dirty="0" smtClean="0"/>
              <a:t>Obrázky jsou z </a:t>
            </a:r>
            <a:r>
              <a:rPr lang="cs-CZ" sz="2400" dirty="0" smtClean="0">
                <a:hlinkClick r:id="rId2"/>
              </a:rPr>
              <a:t>www.google.cz</a:t>
            </a:r>
            <a:r>
              <a:rPr lang="cs-CZ" sz="2400" dirty="0" smtClean="0"/>
              <a:t> a nepodléhají žádným autorským právům.</a:t>
            </a:r>
          </a:p>
          <a:p>
            <a:pPr eaLnBrk="1" hangingPunct="1">
              <a:defRPr/>
            </a:pPr>
            <a:r>
              <a:rPr lang="cs-CZ" sz="2400" dirty="0"/>
              <a:t>Není-li uvedeno jinak je materiál dílem autorky podle učebních osnov odpovídajících ŠVP vyučovaných podle učebnic</a:t>
            </a:r>
            <a:r>
              <a:rPr lang="cs-CZ" sz="2400" dirty="0" smtClean="0"/>
              <a:t>: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b="1" dirty="0" smtClean="0"/>
              <a:t>ČAPKA, František.</a:t>
            </a:r>
            <a:r>
              <a:rPr lang="cs-CZ" sz="2400" dirty="0" smtClean="0"/>
              <a:t>  </a:t>
            </a:r>
            <a:r>
              <a:rPr lang="cs-CZ" sz="2400" b="1" dirty="0" smtClean="0"/>
              <a:t>VYKOUPIL, Libor</a:t>
            </a:r>
            <a:r>
              <a:rPr lang="cs-CZ" sz="2400" dirty="0" smtClean="0"/>
              <a:t>. </a:t>
            </a:r>
            <a:r>
              <a:rPr lang="cs-CZ" sz="2400" b="1" i="1" dirty="0" smtClean="0"/>
              <a:t>Dějepis pro 8. ročník. NOVOVĚK</a:t>
            </a:r>
            <a:r>
              <a:rPr lang="cs-CZ" sz="2400" i="1" dirty="0" smtClean="0"/>
              <a:t>.</a:t>
            </a:r>
            <a:r>
              <a:rPr lang="cs-CZ" sz="2400" dirty="0" smtClean="0"/>
              <a:t> 1</a:t>
            </a:r>
            <a:r>
              <a:rPr lang="cs-CZ" sz="2400" dirty="0"/>
              <a:t>. vydání. </a:t>
            </a:r>
            <a:r>
              <a:rPr lang="cs-CZ" sz="2400" dirty="0" smtClean="0"/>
              <a:t>Nový Malín: Nová škola, s. </a:t>
            </a:r>
            <a:r>
              <a:rPr lang="cs-CZ" sz="2400" dirty="0"/>
              <a:t>r. o., </a:t>
            </a:r>
            <a:r>
              <a:rPr lang="cs-CZ" sz="2400" dirty="0" smtClean="0"/>
              <a:t>2009. </a:t>
            </a:r>
            <a:r>
              <a:rPr lang="cs-CZ" sz="2400" dirty="0"/>
              <a:t>učebnice </a:t>
            </a:r>
            <a:r>
              <a:rPr lang="cs-CZ" sz="2400" dirty="0" smtClean="0"/>
              <a:t>vytvořená v souladu s RVP ZV. </a:t>
            </a:r>
            <a:r>
              <a:rPr lang="cs-CZ" sz="2400" dirty="0"/>
              <a:t>ISBN </a:t>
            </a:r>
            <a:r>
              <a:rPr lang="cs-CZ" sz="2400" dirty="0" smtClean="0"/>
              <a:t>80-7289-100-6. </a:t>
            </a:r>
          </a:p>
          <a:p>
            <a:pPr marL="0" indent="0" eaLnBrk="1" hangingPunct="1">
              <a:buFont typeface="Wingdings" pitchFamily="2" charset="2"/>
              <a:buNone/>
              <a:defRPr/>
            </a:pPr>
            <a:r>
              <a:rPr lang="cs-CZ" sz="2400" dirty="0" smtClean="0"/>
              <a:t>Učebnice je vybavena doložkou: „Schválilo MŠMT čj. 1657/2009-22 dne 26. ledna 2009 k zařazení do seznamu učebnic pro základní školy jako součást ucelené řady učebnic pro vzdělávací obor Dějepis s dobou platnosti šest let.</a:t>
            </a:r>
            <a:endParaRPr lang="cs-CZ" sz="2400" dirty="0"/>
          </a:p>
          <a:p>
            <a:pPr marL="0" indent="0" eaLnBrk="1" hangingPunct="1">
              <a:buFont typeface="Wingdings" pitchFamily="2" charset="2"/>
              <a:buNone/>
              <a:defRPr/>
            </a:pP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73018265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 PRO OBRÁZKY:</a:t>
            </a:r>
            <a:endParaRPr lang="cs-CZ" b="1" u="sng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simonak.eu/images/obrazky_ostatni_strany/h_k/6_21_4.jpg</a:t>
            </a:r>
            <a:endParaRPr lang="cs-CZ" dirty="0" smtClean="0"/>
          </a:p>
          <a:p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simonak.eu/images/obrazky_ostatni_strany/h_k/6_21_3.jpg</a:t>
            </a:r>
            <a:endParaRPr lang="cs-CZ" dirty="0" smtClean="0"/>
          </a:p>
          <a:p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www.prazskestezky.cz/hvezd/obr/8_hud.jpg</a:t>
            </a:r>
            <a:endParaRPr lang="cs-CZ" dirty="0" smtClean="0"/>
          </a:p>
          <a:p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www.komenskeho66.cz/materialy/dejepis/7%20druha%20%20defenestrace.jpg</a:t>
            </a:r>
            <a:endParaRPr lang="cs-CZ" dirty="0" smtClean="0"/>
          </a:p>
          <a:p>
            <a:r>
              <a:rPr lang="cs-CZ" dirty="0">
                <a:hlinkClick r:id="rId6"/>
              </a:rPr>
              <a:t>https://lh6.googleusercontent.com/-</a:t>
            </a:r>
            <a:r>
              <a:rPr lang="cs-CZ" dirty="0" smtClean="0">
                <a:hlinkClick r:id="rId6"/>
              </a:rPr>
              <a:t>onkk7MlsXMw/TXdR2GlyZWI/AAAAAAAAAAY/rx9-fsnNFqo/popravy-ceskych-panu-na-staromestskem-namesti.jpg</a:t>
            </a:r>
            <a:endParaRPr lang="cs-CZ" dirty="0" smtClean="0"/>
          </a:p>
          <a:p>
            <a:r>
              <a:rPr lang="cs-CZ" dirty="0">
                <a:hlinkClick r:id="rId7"/>
              </a:rPr>
              <a:t>http://</a:t>
            </a:r>
            <a:r>
              <a:rPr lang="cs-CZ" dirty="0" smtClean="0">
                <a:hlinkClick r:id="rId7"/>
              </a:rPr>
              <a:t>upload.wikimedia.org/wikipedia/commons/thumb/8/89/Gerard_van_Honthorst_006.jpg/250px-Gerard_van_Honthorst_006.jpg</a:t>
            </a:r>
            <a:endParaRPr lang="cs-CZ" dirty="0" smtClean="0"/>
          </a:p>
          <a:p>
            <a:r>
              <a:rPr lang="cs-CZ" dirty="0">
                <a:hlinkClick r:id="rId8"/>
              </a:rPr>
              <a:t>http://</a:t>
            </a:r>
            <a:r>
              <a:rPr lang="cs-CZ" dirty="0" smtClean="0">
                <a:hlinkClick r:id="rId8"/>
              </a:rPr>
              <a:t>www.tyden.cz/obrazek/02-bila-hora-dudak-1-resize-491414345d6a3_275x183.jpg</a:t>
            </a:r>
            <a:endParaRPr lang="cs-CZ" dirty="0" smtClean="0"/>
          </a:p>
          <a:p>
            <a:r>
              <a:rPr lang="cs-CZ" dirty="0">
                <a:hlinkClick r:id="rId9"/>
              </a:rPr>
              <a:t>http://</a:t>
            </a:r>
            <a:r>
              <a:rPr lang="cs-CZ" dirty="0" smtClean="0">
                <a:hlinkClick r:id="rId9"/>
              </a:rPr>
              <a:t>upload.wikimedia.org/wikipedia/commons/thumb/6/6f/Wilhelm_Slawata.jpg/220px-Wilhelm_Slawata.jpg</a:t>
            </a:r>
            <a:endParaRPr lang="cs-CZ" dirty="0" smtClean="0"/>
          </a:p>
          <a:p>
            <a:r>
              <a:rPr lang="cs-CZ" dirty="0">
                <a:hlinkClick r:id="rId10"/>
              </a:rPr>
              <a:t>http://</a:t>
            </a:r>
            <a:r>
              <a:rPr lang="cs-CZ" dirty="0" smtClean="0">
                <a:hlinkClick r:id="rId10"/>
              </a:rPr>
              <a:t>upload.wikimedia.org/wikipedia/commons/thumb/2/21/Jaroslav_Borzita_of_Martinice.jpg/220px-Jaroslav_Borzita_of_Martinice.jpg</a:t>
            </a:r>
            <a:endParaRPr lang="cs-CZ" dirty="0" smtClean="0"/>
          </a:p>
          <a:p>
            <a:r>
              <a:rPr lang="cs-CZ" dirty="0">
                <a:hlinkClick r:id="rId11"/>
              </a:rPr>
              <a:t>http://</a:t>
            </a:r>
            <a:r>
              <a:rPr lang="cs-CZ" dirty="0" smtClean="0">
                <a:hlinkClick r:id="rId11"/>
              </a:rPr>
              <a:t>www.waldstein.cz/postcard_1920.jpeg</a:t>
            </a:r>
            <a:endParaRPr lang="cs-CZ" dirty="0" smtClean="0"/>
          </a:p>
          <a:p>
            <a:r>
              <a:rPr lang="cs-CZ" dirty="0">
                <a:hlinkClick r:id="rId12"/>
              </a:rPr>
              <a:t>http://</a:t>
            </a:r>
            <a:r>
              <a:rPr lang="cs-CZ" dirty="0" smtClean="0">
                <a:hlinkClick r:id="rId12"/>
              </a:rPr>
              <a:t>upload.wikimedia.org/wikipedia/commons/8/81/Obnoven%C3%A9_z%C5%99%C3%ADzen%C3%AD_zemsk%C3%A9.gif</a:t>
            </a:r>
            <a:endParaRPr lang="cs-CZ" dirty="0" smtClean="0"/>
          </a:p>
          <a:p>
            <a:r>
              <a:rPr lang="cs-CZ" dirty="0">
                <a:hlinkClick r:id="rId13"/>
              </a:rPr>
              <a:t>http://</a:t>
            </a:r>
            <a:r>
              <a:rPr lang="cs-CZ" dirty="0" smtClean="0">
                <a:hlinkClick r:id="rId13"/>
              </a:rPr>
              <a:t>www.quido.cz/historie/obrazky/480/4.jpg</a:t>
            </a:r>
            <a:endParaRPr lang="cs-CZ" dirty="0" smtClean="0"/>
          </a:p>
          <a:p>
            <a:r>
              <a:rPr lang="cs-CZ" dirty="0">
                <a:hlinkClick r:id="rId14"/>
              </a:rPr>
              <a:t>http://</a:t>
            </a:r>
            <a:r>
              <a:rPr lang="cs-CZ" dirty="0" smtClean="0">
                <a:hlinkClick r:id="rId14"/>
              </a:rPr>
              <a:t>upload.wikimedia.org/wikipedia/commons/thumb/5/57/Karel_Svoboda_Defenestrace.jpg/220px-Karel_Svoboda_Defenestrace.jpg</a:t>
            </a:r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90186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327</TotalTime>
  <Words>567</Words>
  <Application>Microsoft Office PowerPoint</Application>
  <PresentationFormat>Předvádění na obrazovce (4:3)</PresentationFormat>
  <Paragraphs>98</Paragraphs>
  <Slides>15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Motiv sady Office</vt:lpstr>
      <vt:lpstr>Název školy: ZŠ Klášterec nad Ohří, Krátká 676 Autor: Bc. Michael RADIMERSKÝ Název materiálu: VY_32_INOVACE_2_7_ KONTROLNÍ PĚTIMINUTOVKA Č. 2 Číslo projektu: CZ.1.07/1.4.00/21.1115</vt:lpstr>
      <vt:lpstr>ANOTACE:</vt:lpstr>
      <vt:lpstr>PĚTIMINUTOVKA č. 2/2011-2012</vt:lpstr>
      <vt:lpstr>1.</vt:lpstr>
      <vt:lpstr>2.</vt:lpstr>
      <vt:lpstr>3.</vt:lpstr>
      <vt:lpstr>4.</vt:lpstr>
      <vt:lpstr>5.</vt:lpstr>
      <vt:lpstr>6.</vt:lpstr>
      <vt:lpstr>7.</vt:lpstr>
      <vt:lpstr>8.</vt:lpstr>
      <vt:lpstr>9. </vt:lpstr>
      <vt:lpstr>10.</vt:lpstr>
      <vt:lpstr>Použité zdroje:</vt:lpstr>
      <vt:lpstr>ZDROJE PRO OBRÁZKY: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PĚTIMINUTOVKA č. 5</dc:title>
  <dc:creator>MSI</dc:creator>
  <cp:lastModifiedBy>Bc. Michael RADIMERSKÝ</cp:lastModifiedBy>
  <cp:revision>100</cp:revision>
  <dcterms:created xsi:type="dcterms:W3CDTF">2010-11-17T11:41:48Z</dcterms:created>
  <dcterms:modified xsi:type="dcterms:W3CDTF">2012-10-20T10:03:35Z</dcterms:modified>
</cp:coreProperties>
</file>