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3"/>
  </p:notesMasterIdLst>
  <p:sldIdLst>
    <p:sldId id="261" r:id="rId4"/>
    <p:sldId id="256" r:id="rId5"/>
    <p:sldId id="259" r:id="rId6"/>
    <p:sldId id="258" r:id="rId7"/>
    <p:sldId id="257" r:id="rId8"/>
    <p:sldId id="260" r:id="rId9"/>
    <p:sldId id="264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  <a:srgbClr val="C2703E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91" autoAdjust="0"/>
    <p:restoredTop sz="94660"/>
  </p:normalViewPr>
  <p:slideViewPr>
    <p:cSldViewPr>
      <p:cViewPr varScale="1">
        <p:scale>
          <a:sx n="103" d="100"/>
          <a:sy n="103" d="100"/>
        </p:scale>
        <p:origin x="-2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6D2606-3A37-4429-884A-169679F7245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47B2BF-BCF4-4464-890E-C9263BA1C8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4436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9191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8730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965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7014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0535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1232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0896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1301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7289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69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12794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8475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1210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93823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5635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9663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66710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78865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80403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32678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41805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82301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38261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613407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737182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59467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32665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57768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07588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39681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066316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744248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5805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tint val="90000"/>
                <a:satMod val="120000"/>
              </a:schemeClr>
            </a:gs>
            <a:gs pos="25000">
              <a:srgbClr val="FFFF99"/>
            </a:gs>
            <a:gs pos="59000">
              <a:schemeClr val="accent6">
                <a:lumMod val="40000"/>
                <a:lumOff val="60000"/>
              </a:schemeClr>
            </a:gs>
            <a:gs pos="100000">
              <a:srgbClr val="FFFF6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5D658B-A853-4CA6-A395-22FD0BCDC3E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C7F06-A038-489E-B5DB-DF7D297461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4669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6418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2760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png"/><Relationship Id="rId7" Type="http://schemas.microsoft.com/office/2007/relationships/hdphoto" Target="../media/hdphoto1.wdp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wmf"/><Relationship Id="rId9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VY_32_INOVACE_20_03_ Tepelné záření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Prezentace pro 8. ročník. K výkladu a osvojení znalostí tepelného záření</a:t>
            </a:r>
            <a:r>
              <a:rPr lang="cs-CZ" sz="2800" dirty="0"/>
              <a:t> </a:t>
            </a:r>
            <a:r>
              <a:rPr lang="cs-CZ" sz="2800" dirty="0" smtClean="0"/>
              <a:t>na interaktivní tabuli s animacemi textu </a:t>
            </a:r>
            <a:r>
              <a:rPr lang="cs-CZ" sz="2800" smtClean="0"/>
              <a:t>a snímků.</a:t>
            </a:r>
            <a:endParaRPr lang="cs-CZ" sz="2800" dirty="0" smtClean="0"/>
          </a:p>
          <a:p>
            <a:pPr algn="l"/>
            <a:endParaRPr lang="cs-CZ" sz="2800" dirty="0"/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86274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3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591475"/>
            <a:ext cx="7772400" cy="1470025"/>
          </a:xfrm>
        </p:spPr>
        <p:txBody>
          <a:bodyPr>
            <a:noAutofit/>
          </a:bodyPr>
          <a:lstStyle/>
          <a:p>
            <a:r>
              <a:rPr lang="cs-CZ" sz="12000" b="1" dirty="0" smtClean="0">
                <a:solidFill>
                  <a:srgbClr val="C2703E"/>
                </a:solidFill>
                <a:latin typeface="Gabriola" pitchFamily="82" charset="0"/>
              </a:rPr>
              <a:t>Tepelné záření</a:t>
            </a:r>
            <a:endParaRPr lang="cs-CZ" sz="12000" b="1" dirty="0">
              <a:solidFill>
                <a:srgbClr val="C2703E"/>
              </a:solidFill>
              <a:latin typeface="Gabriola" pitchFamily="82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3356992"/>
            <a:ext cx="7128792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2000" b="1" cap="none" spc="0" dirty="0" smtClean="0">
                <a:ln w="11430">
                  <a:solidFill>
                    <a:srgbClr val="FFFF00"/>
                  </a:solidFill>
                </a:ln>
                <a:solidFill>
                  <a:srgbClr val="FFC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Gabriola" pitchFamily="82" charset="0"/>
              </a:rPr>
              <a:t>Tepelné záření</a:t>
            </a:r>
            <a:endParaRPr lang="cs-CZ" sz="12000" b="1" cap="none" spc="0" dirty="0">
              <a:ln w="11430">
                <a:solidFill>
                  <a:srgbClr val="FFFF00"/>
                </a:solidFill>
              </a:ln>
              <a:solidFill>
                <a:srgbClr val="FFC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5422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99497"/>
            <a:ext cx="8229600" cy="4525963"/>
          </a:xfrm>
        </p:spPr>
        <p:txBody>
          <a:bodyPr/>
          <a:lstStyle/>
          <a:p>
            <a:r>
              <a:rPr lang="cs-CZ" dirty="0" smtClean="0"/>
              <a:t>Jedná se o přenos tepla, které může probíhat i ve vakuu</a:t>
            </a:r>
          </a:p>
          <a:p>
            <a:r>
              <a:rPr lang="cs-CZ" dirty="0" smtClean="0"/>
              <a:t>Jde vlastně o vyzařování a pohlcování tepla</a:t>
            </a:r>
            <a:endParaRPr lang="cs-CZ" dirty="0"/>
          </a:p>
        </p:txBody>
      </p:sp>
      <p:pic>
        <p:nvPicPr>
          <p:cNvPr id="1027" name="Picture 3" descr="C:\Users\Kabinet\AppData\Local\Microsoft\Windows\Temporary Internet Files\Content.IE5\K2F2NQ45\MC9004383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501008"/>
            <a:ext cx="3528392" cy="26244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xmlns="" val="3321441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218" y="692696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latin typeface="Gabriola" pitchFamily="82" charset="0"/>
              </a:rPr>
              <a:t>Co je z následujícího seznamu zdrojem tepelného záření?</a:t>
            </a:r>
            <a:endParaRPr lang="cs-CZ" b="1" dirty="0"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2865" y="2585585"/>
            <a:ext cx="8229600" cy="2836912"/>
          </a:xfrm>
        </p:spPr>
        <p:txBody>
          <a:bodyPr/>
          <a:lstStyle/>
          <a:p>
            <a:r>
              <a:rPr lang="cs-CZ" dirty="0" smtClean="0"/>
              <a:t>Slunce, Měsíc, zářivka, žárovka, oheň, vytápěný dům, člověk, žehlička, ústřední topení v létě a v zimě, pes, limonáda, horký čaj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909610" y="3014876"/>
            <a:ext cx="12241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062010" y="3542882"/>
            <a:ext cx="222386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736052" y="3014876"/>
            <a:ext cx="12241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238202" y="3014876"/>
            <a:ext cx="897735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501898" y="3571389"/>
            <a:ext cx="93610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87665" y="3571389"/>
            <a:ext cx="12241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501898" y="4004041"/>
            <a:ext cx="92278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582018" y="4005064"/>
            <a:ext cx="68407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7108416" y="4006054"/>
            <a:ext cx="1656184" cy="590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7002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FOTO_Kohout-1\P112065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707504"/>
            <a:ext cx="7244622" cy="54334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TextovéPole 1"/>
          <p:cNvSpPr txBox="1"/>
          <p:nvPr/>
        </p:nvSpPr>
        <p:spPr>
          <a:xfrm>
            <a:off x="683568" y="476672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Zviditelnění vyzařovaného tepla člověkem - infrasnímky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35488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xit" presetSubtype="8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latin typeface="Gabriola" pitchFamily="82" charset="0"/>
              </a:rPr>
              <a:t>Závisí na něčem tepelné vyzařování?</a:t>
            </a:r>
            <a:endParaRPr lang="cs-CZ" sz="5400" b="1" dirty="0"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teplotě tělesa – čím studenější těleso, tím méně vyzařuje tepla</a:t>
            </a:r>
          </a:p>
          <a:p>
            <a:endParaRPr lang="cs-CZ" dirty="0"/>
          </a:p>
          <a:p>
            <a:r>
              <a:rPr lang="cs-CZ" dirty="0" smtClean="0"/>
              <a:t>Na barvě tělesa – čím světlejší, tím méně vyzařuje (přijímá) tepla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Na velikosti tělesa – čím menší, tím méně vyzařuje tepla</a:t>
            </a:r>
          </a:p>
        </p:txBody>
      </p:sp>
      <p:pic>
        <p:nvPicPr>
          <p:cNvPr id="2050" name="Picture 2" descr="C:\Users\Kabinet\AppData\Local\Microsoft\Windows\Temporary Internet Files\Content.IE5\W4SL80Y4\MC9003515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9152" y="2300606"/>
            <a:ext cx="1711105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304512"/>
            <a:ext cx="1711105" cy="1692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Kabinet\AppData\Local\Microsoft\Windows\Temporary Internet Files\Content.IE5\K2F2NQ45\MC9003080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1178" y="4525938"/>
            <a:ext cx="2477357" cy="1920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binet\AppData\Local\Microsoft\Windows\Temporary Internet Files\Content.IE5\6IC5Q9QA\MC90044180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0800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abinet\AppData\Local\Microsoft\Windows\Temporary Internet Files\Content.IE5\W4SL80Y4\MP90030934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2854" y="2307561"/>
            <a:ext cx="1764697" cy="272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abinet\AppData\Local\Microsoft\Windows\Temporary Internet Files\Content.IE5\K2F2NQ45\MP90042309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34046"/>
            <a:ext cx="2633713" cy="1755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7519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5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16" presetClass="exit" presetSubtype="21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6" presetClass="exit" presetSubtype="21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564904"/>
            <a:ext cx="4032448" cy="1143000"/>
          </a:xfrm>
        </p:spPr>
        <p:txBody>
          <a:bodyPr/>
          <a:lstStyle/>
          <a:p>
            <a:pPr algn="l"/>
            <a:r>
              <a:rPr lang="cs-CZ" b="1" dirty="0" smtClean="0">
                <a:latin typeface="Gabriola" pitchFamily="82" charset="0"/>
              </a:rPr>
              <a:t>Využití:</a:t>
            </a:r>
            <a:endParaRPr lang="cs-CZ" b="1" dirty="0">
              <a:latin typeface="Gabriola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980728"/>
            <a:ext cx="8208912" cy="115212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Lesklá </a:t>
            </a:r>
            <a:r>
              <a:rPr lang="cs-CZ" sz="3200" dirty="0" smtClean="0"/>
              <a:t>tělesa pohlcují nejméně teplo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3933056"/>
            <a:ext cx="6408712" cy="2193107"/>
          </a:xfrm>
        </p:spPr>
        <p:txBody>
          <a:bodyPr/>
          <a:lstStyle/>
          <a:p>
            <a:r>
              <a:rPr lang="cs-CZ" dirty="0" smtClean="0"/>
              <a:t>Světlé oblečení v létě</a:t>
            </a:r>
          </a:p>
          <a:p>
            <a:r>
              <a:rPr lang="cs-CZ" dirty="0" smtClean="0"/>
              <a:t>Termoska z lesklého materiálu</a:t>
            </a:r>
          </a:p>
          <a:p>
            <a:r>
              <a:rPr lang="cs-CZ" dirty="0" smtClean="0"/>
              <a:t>Solární panely na ohřev vody</a:t>
            </a:r>
          </a:p>
          <a:p>
            <a:r>
              <a:rPr lang="cs-CZ" dirty="0" smtClean="0"/>
              <a:t>Natírání stěn skleníků bílou barvou</a:t>
            </a:r>
            <a:endParaRPr lang="cs-CZ" dirty="0"/>
          </a:p>
        </p:txBody>
      </p:sp>
      <p:pic>
        <p:nvPicPr>
          <p:cNvPr id="1029" name="Picture 5" descr="C:\Users\Kabinet\AppData\Local\Microsoft\Windows\Temporary Internet Files\Content.IE5\K2F2NQ45\MC900437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060848"/>
            <a:ext cx="2566946" cy="1595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abinet\AppData\Local\Microsoft\Windows\Temporary Internet Files\Content.IE5\W4SL80Y4\MC9001497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0357" y="4429889"/>
            <a:ext cx="2326741" cy="1988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binet\AppData\Local\Microsoft\Windows\Temporary Internet Files\Content.IE5\K2F2NQ45\MC9002156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9284" y="2060848"/>
            <a:ext cx="1407814" cy="2349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4856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5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500"/>
                            </p:stCondLst>
                            <p:childTnLst>
                              <p:par>
                                <p:cTn id="2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500"/>
                            </p:stCondLst>
                            <p:childTnLst>
                              <p:par>
                                <p:cTn id="3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75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Vyučující prakticky znázorní tepelné záření </a:t>
            </a:r>
          </a:p>
          <a:p>
            <a:r>
              <a:rPr lang="cs-CZ" dirty="0" smtClean="0"/>
              <a:t>Následně si žáci zapíší poznatky do sešitu</a:t>
            </a:r>
          </a:p>
        </p:txBody>
      </p:sp>
    </p:spTree>
    <p:extLst>
      <p:ext uri="{BB962C8B-B14F-4D97-AF65-F5344CB8AC3E}">
        <p14:creationId xmlns:p14="http://schemas.microsoft.com/office/powerpoint/2010/main" xmlns="" val="143741184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Obrázek z infrakamery:  vlastní fotografie</a:t>
            </a:r>
          </a:p>
          <a:p>
            <a:r>
              <a:rPr lang="cs-CZ" sz="2400" dirty="0" smtClean="0"/>
              <a:t>Obrázky jsou z galerie MS Office</a:t>
            </a:r>
          </a:p>
          <a:p>
            <a:r>
              <a:rPr lang="cs-CZ" sz="2400" dirty="0"/>
              <a:t>Není-li uvedeno jinak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2400" dirty="0"/>
              <a:t>KOLÁŘOVÁ, Růžena a Jiří BOHUNĚK. </a:t>
            </a:r>
            <a:r>
              <a:rPr lang="cs-CZ" sz="2400" i="1" dirty="0"/>
              <a:t>Fyzika pro 8. ročník základní školy</a:t>
            </a:r>
            <a:r>
              <a:rPr lang="cs-CZ" sz="2400" dirty="0"/>
              <a:t> [učebnice]. 1. vydání. Praha: Prometheus, spol. s.r.o., 2003. ISBN 80-7196-149-3. </a:t>
            </a:r>
          </a:p>
          <a:p>
            <a:r>
              <a:rPr lang="cs-CZ" sz="2400" dirty="0" smtClean="0"/>
              <a:t>Citováno dne: 20.12.2011</a:t>
            </a:r>
          </a:p>
        </p:txBody>
      </p:sp>
    </p:spTree>
    <p:extLst>
      <p:ext uri="{BB962C8B-B14F-4D97-AF65-F5344CB8AC3E}">
        <p14:creationId xmlns:p14="http://schemas.microsoft.com/office/powerpoint/2010/main" xmlns="" val="25501963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257</Words>
  <Application>Microsoft Office PowerPoint</Application>
  <PresentationFormat>Předvádění na obrazovce (4:3)</PresentationFormat>
  <Paragraphs>31</Paragraphs>
  <Slides>9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systému Office</vt:lpstr>
      <vt:lpstr>Motiv sady Office</vt:lpstr>
      <vt:lpstr>1_Motiv sady Office</vt:lpstr>
      <vt:lpstr>Název školy: ZŠ Klášterec nad Ohří, Krátká 676 Autor: Mgr. Zdeňka Horská Název materiálu: VY_32_INOVACE_20_03_ Tepelné záření Číslo projektu: CZ.1.07/1.4.00/21.1115  </vt:lpstr>
      <vt:lpstr>Tepelné záření</vt:lpstr>
      <vt:lpstr>Snímek 3</vt:lpstr>
      <vt:lpstr>Co je z následujícího seznamu zdrojem tepelného záření?</vt:lpstr>
      <vt:lpstr>Snímek 5</vt:lpstr>
      <vt:lpstr>Závisí na něčem tepelné vyzařování?</vt:lpstr>
      <vt:lpstr>Využití: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Tepelné záření</dc:title>
  <dc:creator>Kabinet</dc:creator>
  <cp:lastModifiedBy>Dumy</cp:lastModifiedBy>
  <cp:revision>17</cp:revision>
  <dcterms:created xsi:type="dcterms:W3CDTF">2011-12-01T08:36:57Z</dcterms:created>
  <dcterms:modified xsi:type="dcterms:W3CDTF">2012-02-29T17:07:36Z</dcterms:modified>
</cp:coreProperties>
</file>