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sldIdLst>
    <p:sldId id="256" r:id="rId2"/>
    <p:sldId id="258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en-US"/>
    </a:defPPr>
    <a:lvl1pPr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r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66"/>
    <a:srgbClr val="355800"/>
    <a:srgbClr val="7DD7FF"/>
    <a:srgbClr val="57D3FF"/>
    <a:srgbClr val="1D94AD"/>
    <a:srgbClr val="0033CC"/>
    <a:srgbClr val="FFCC00"/>
    <a:srgbClr val="FFE7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0"/>
    <p:restoredTop sz="9460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gray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5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76400" y="2895600"/>
            <a:ext cx="7391400" cy="914400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7853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76400" y="3733800"/>
            <a:ext cx="7391400" cy="7493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78532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78533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78534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C8B6A36-D0C5-40DE-89E5-6F64C5C85B5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A40FF0-37AF-479B-AEC6-14EEA8DAFEE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A1827D-321B-47A3-8693-1AFE1F4136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19200" y="1676400"/>
            <a:ext cx="36195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91100" y="1676400"/>
            <a:ext cx="36195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6A5E2A-6CE9-452D-9328-3BBF7EE4FE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EE30D7-66CC-4F5B-AA55-E767D7B0ADA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98934E-B40B-4F3A-8023-64372BBD9F6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1401B0-8959-4D92-B6AE-B27E4DBCD4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DD531E-81D6-40B0-8255-567F8D2224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C6CD4B-0F9E-419B-9EDB-241BD6E1E33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006BB3-05FD-400D-AAAD-BB0D9EE29C2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62750" y="152400"/>
            <a:ext cx="1847850" cy="6248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152400"/>
            <a:ext cx="5391150" cy="6248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B65A24-8C0F-4084-A3A1-48BB5E07AF0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19200" y="152400"/>
            <a:ext cx="7391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nadpisu.</a:t>
            </a:r>
          </a:p>
        </p:txBody>
      </p:sp>
      <p:sp>
        <p:nvSpPr>
          <p:cNvPr id="277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19200" y="1676400"/>
            <a:ext cx="73914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7751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eaLnBrk="1" hangingPunct="1">
              <a:defRPr sz="1400"/>
            </a:lvl1pPr>
          </a:lstStyle>
          <a:p>
            <a:endParaRPr lang="cs-CZ"/>
          </a:p>
        </p:txBody>
      </p:sp>
      <p:sp>
        <p:nvSpPr>
          <p:cNvPr id="27751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endParaRPr lang="cs-CZ"/>
          </a:p>
        </p:txBody>
      </p:sp>
      <p:sp>
        <p:nvSpPr>
          <p:cNvPr id="27751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fld id="{675E7087-2BA7-4FC2-8D34-57C36148C7B5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Tahoma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3pPr>
      <a:lvl4pPr marL="15621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19812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5pPr>
      <a:lvl6pPr marL="24384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6pPr>
      <a:lvl7pPr marL="28956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7pPr>
      <a:lvl8pPr marL="33528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8pPr>
      <a:lvl9pPr marL="3810000" indent="-228600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619672" y="260648"/>
            <a:ext cx="6120680" cy="1368152"/>
          </a:xfrm>
        </p:spPr>
        <p:txBody>
          <a:bodyPr/>
          <a:lstStyle/>
          <a:p>
            <a:pPr algn="ctr"/>
            <a:r>
              <a:rPr lang="cs-CZ" sz="4400" dirty="0" smtClean="0"/>
              <a:t>POHYBOVÁ SOUSTAVA</a:t>
            </a:r>
          </a:p>
          <a:p>
            <a:pPr algn="ctr"/>
            <a:r>
              <a:rPr lang="cs-CZ" sz="4400" dirty="0" smtClean="0"/>
              <a:t>I.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58" y="2571744"/>
            <a:ext cx="8358246" cy="3786214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b="1" dirty="0"/>
              <a:t>Název školy : </a:t>
            </a:r>
            <a:endParaRPr lang="cs-CZ" b="1" dirty="0" smtClean="0"/>
          </a:p>
          <a:p>
            <a:pPr algn="l"/>
            <a:r>
              <a:rPr lang="cs-CZ" dirty="0" smtClean="0"/>
              <a:t>Základní </a:t>
            </a:r>
            <a:r>
              <a:rPr lang="cs-CZ" dirty="0"/>
              <a:t>škola a mateřská škola</a:t>
            </a:r>
            <a:r>
              <a:rPr lang="cs-CZ" dirty="0" smtClean="0"/>
              <a:t>,                             Svoboda </a:t>
            </a:r>
            <a:r>
              <a:rPr lang="cs-CZ" dirty="0"/>
              <a:t>nad  Úpou, </a:t>
            </a:r>
            <a:r>
              <a:rPr lang="cs-CZ" dirty="0" smtClean="0"/>
              <a:t>okres Trutnov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Michal </a:t>
            </a:r>
            <a:r>
              <a:rPr lang="cs-CZ" dirty="0" err="1" smtClean="0"/>
              <a:t>Krtička</a:t>
            </a:r>
            <a:endParaRPr lang="cs-CZ" dirty="0" smtClean="0"/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err="1"/>
              <a:t>xxxxxxxxxxxx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</a:t>
            </a:r>
            <a:r>
              <a:rPr lang="cs-CZ" dirty="0" smtClean="0"/>
              <a:t>VY_52_INOVACE_5.2.1 P8_4</a:t>
            </a:r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Pohybová soustava                                                                    </a:t>
            </a:r>
            <a:r>
              <a:rPr lang="cs-CZ" b="1" dirty="0"/>
              <a:t>Ročník : </a:t>
            </a:r>
            <a:r>
              <a:rPr lang="cs-CZ" dirty="0" smtClean="0"/>
              <a:t>8.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- ANOTACE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772816"/>
            <a:ext cx="9144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TENTO DIGITÁLNÍ UČENÍ MATERIÁL SLOUŽÍ K OBJASNĚNÍ POJMŮ POHYBOVÁ SOUSTAVA, SVALOVÁ SOUSTAVA ZAJÍMAVOU FORMOU.</a:t>
            </a:r>
          </a:p>
          <a:p>
            <a:pPr algn="l"/>
            <a:r>
              <a:rPr lang="cs-CZ" dirty="0" smtClean="0"/>
              <a:t>CELÁ PREZENTACE JE URČENA PRO INTERAKTIVNÍ TABULI.</a:t>
            </a:r>
          </a:p>
          <a:p>
            <a:pPr algn="l"/>
            <a:r>
              <a:rPr lang="cs-CZ" dirty="0" smtClean="0"/>
              <a:t>V ZÁVĚRU PREZENTACE (SNÍMKY OPAKOVÁNÍ)  JE INTERAKTIVNĚ SHRNUT PŘEDCHOZÍ VÝKLAD.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VÝKLAD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916832"/>
            <a:ext cx="89644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☺ FUNKCE: ZAJIŠŤUJE POHYB ČLOVĚKA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☺TVOŘENA KOSTERNÍ A SVALOVOU SOUSTAVOU</a:t>
            </a:r>
          </a:p>
          <a:p>
            <a:pPr algn="l"/>
            <a:endParaRPr lang="cs-CZ" dirty="0"/>
          </a:p>
          <a:p>
            <a:pPr algn="l"/>
            <a:endParaRPr lang="cs-CZ" dirty="0"/>
          </a:p>
        </p:txBody>
      </p:sp>
      <p:pic>
        <p:nvPicPr>
          <p:cNvPr id="283651" name="Picture 3" descr="C:\Users\Michal Krtička\AppData\Local\Microsoft\Windows\Temporary Internet Files\Content.IE5\UL0A5VUR\MP9003857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284984"/>
            <a:ext cx="1440160" cy="20162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79512" y="537321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3688" y="3645024"/>
            <a:ext cx="9361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+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283652" name="Picture 4" descr="C:\Users\Michal Krtička\AppData\Local\Microsoft\Windows\Temporary Internet Files\Content.IE5\DLWN973Z\MP9004252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789040"/>
            <a:ext cx="2271801" cy="151216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932040" y="3717032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=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283653" name="Picture 5" descr="C:\Users\Michal Krtička\AppData\Local\Microsoft\Windows\Temporary Internet Files\Content.IE5\DLWN973Z\MP9004025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3212976"/>
            <a:ext cx="1729036" cy="259228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987824" y="5373216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587727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3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3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3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3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83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VÝKLAD</a:t>
            </a:r>
          </a:p>
          <a:p>
            <a:pPr algn="l"/>
            <a:r>
              <a:rPr lang="cs-CZ" dirty="0" smtClean="0"/>
              <a:t>Svalová soustava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772816"/>
            <a:ext cx="91440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☺ V </a:t>
            </a:r>
            <a:r>
              <a:rPr lang="cs-CZ" dirty="0" smtClean="0"/>
              <a:t>POHYBOVÉ </a:t>
            </a:r>
            <a:r>
              <a:rPr lang="cs-CZ" dirty="0" smtClean="0"/>
              <a:t>SOUSTAVĚ SE UPLATŇUJE SVALOVÁ TKÁŇ       </a:t>
            </a:r>
          </a:p>
          <a:p>
            <a:pPr algn="l"/>
            <a:r>
              <a:rPr lang="cs-CZ" dirty="0" smtClean="0"/>
              <a:t>      PŘÍČNĚ  PRUHOVANÁ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☺PŘÍČNÉ PRUHOVÁNÍ ZAJIŠŤUJÍ BÍLKOVINY AKTIN A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MYOSIN (VIDITELNÉ POD MIKROSKOPEM) → STAH SVALU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☺PŘÍČNĚ PRUHOVANOU SVALOVINU OVLÁDÁME  VŮLÍ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☺SVAL JE KE KOSTI PŘICHYCEN ŠLACHOU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☺NA POVRCHU SVALU JE VAZIVOVÁ BLÁNA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VÝKLAD</a:t>
            </a:r>
          </a:p>
          <a:p>
            <a:pPr algn="l"/>
            <a:r>
              <a:rPr lang="cs-CZ" dirty="0" smtClean="0"/>
              <a:t>Svalová soustava – stavba svalu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77281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sval  &gt; svalový snopec  &gt;  svalové vlákno</a:t>
            </a:r>
          </a:p>
        </p:txBody>
      </p:sp>
      <p:pic>
        <p:nvPicPr>
          <p:cNvPr id="284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429000"/>
            <a:ext cx="8069954" cy="266429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sp>
        <p:nvSpPr>
          <p:cNvPr id="5" name="TextovéPole 4"/>
          <p:cNvSpPr txBox="1"/>
          <p:nvPr/>
        </p:nvSpPr>
        <p:spPr>
          <a:xfrm>
            <a:off x="611560" y="609329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Obr. 4</a:t>
            </a:r>
            <a:endParaRPr lang="cs-CZ" dirty="0"/>
          </a:p>
        </p:txBody>
      </p:sp>
      <p:cxnSp>
        <p:nvCxnSpPr>
          <p:cNvPr id="9" name="Přímá spojovací šipka 8"/>
          <p:cNvCxnSpPr>
            <a:stCxn id="16" idx="2"/>
          </p:cNvCxnSpPr>
          <p:nvPr/>
        </p:nvCxnSpPr>
        <p:spPr bwMode="auto">
          <a:xfrm flipH="1">
            <a:off x="3563888" y="2234481"/>
            <a:ext cx="1008112" cy="2418655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16" idx="2"/>
          </p:cNvCxnSpPr>
          <p:nvPr/>
        </p:nvCxnSpPr>
        <p:spPr bwMode="auto">
          <a:xfrm>
            <a:off x="4572000" y="2234481"/>
            <a:ext cx="3312368" cy="2130623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 bwMode="auto">
          <a:xfrm>
            <a:off x="2339752" y="2204864"/>
            <a:ext cx="720080" cy="2448272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 bwMode="auto">
          <a:xfrm>
            <a:off x="395536" y="2060848"/>
            <a:ext cx="1656184" cy="2448272"/>
          </a:xfrm>
          <a:prstGeom prst="straightConnector1">
            <a:avLst/>
          </a:prstGeom>
          <a:ln>
            <a:headEnd type="none" w="sm" len="sm"/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4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4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844824"/>
            <a:ext cx="971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9600" dirty="0" smtClean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72816"/>
            <a:ext cx="770485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MOŽNÁ NEVÍTE, ŽE: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☺Váha </a:t>
            </a:r>
            <a:r>
              <a:rPr lang="cs-CZ" dirty="0"/>
              <a:t>kostí je </a:t>
            </a:r>
            <a:r>
              <a:rPr lang="cs-CZ" dirty="0" smtClean="0"/>
              <a:t>překvapivě </a:t>
            </a:r>
            <a:r>
              <a:rPr lang="cs-CZ" dirty="0"/>
              <a:t>malá. Kosti tvoří pouze 12 % </a:t>
            </a:r>
            <a:endParaRPr lang="cs-CZ" dirty="0" smtClean="0"/>
          </a:p>
          <a:p>
            <a:pPr algn="l"/>
            <a:r>
              <a:rPr lang="cs-CZ" dirty="0"/>
              <a:t> </a:t>
            </a:r>
            <a:r>
              <a:rPr lang="cs-CZ" dirty="0" smtClean="0"/>
              <a:t>    váhy </a:t>
            </a:r>
            <a:r>
              <a:rPr lang="cs-CZ" dirty="0"/>
              <a:t>vašeho </a:t>
            </a:r>
            <a:r>
              <a:rPr lang="cs-CZ" dirty="0" smtClean="0"/>
              <a:t>těla.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☺</a:t>
            </a:r>
            <a:r>
              <a:rPr lang="cs-CZ" dirty="0"/>
              <a:t>Člověk mrkne asi 25 000x za </a:t>
            </a:r>
            <a:r>
              <a:rPr lang="cs-CZ" dirty="0" smtClean="0"/>
              <a:t>den.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☺</a:t>
            </a:r>
            <a:r>
              <a:rPr lang="cs-CZ" dirty="0"/>
              <a:t>Svalový systém vytváří téměř polovinu hmotnosti lidského </a:t>
            </a:r>
            <a:endParaRPr lang="cs-CZ" dirty="0" smtClean="0"/>
          </a:p>
          <a:p>
            <a:pPr algn="l"/>
            <a:r>
              <a:rPr lang="cs-CZ" dirty="0"/>
              <a:t> </a:t>
            </a:r>
            <a:r>
              <a:rPr lang="cs-CZ" dirty="0" smtClean="0"/>
              <a:t>    těla!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☺</a:t>
            </a:r>
            <a:r>
              <a:rPr lang="cs-CZ" dirty="0"/>
              <a:t>Když se ve svalu nahromadí mnoho kyseliny mléčné, </a:t>
            </a:r>
            <a:endParaRPr lang="cs-CZ" dirty="0" smtClean="0"/>
          </a:p>
          <a:p>
            <a:pPr algn="l"/>
            <a:r>
              <a:rPr lang="cs-CZ" dirty="0"/>
              <a:t> </a:t>
            </a:r>
            <a:r>
              <a:rPr lang="cs-CZ" dirty="0" smtClean="0"/>
              <a:t>    svalové </a:t>
            </a:r>
            <a:r>
              <a:rPr lang="cs-CZ" dirty="0"/>
              <a:t>stahy se stanou bolestivými a obtížnými. To je </a:t>
            </a:r>
            <a:endParaRPr lang="cs-CZ" dirty="0" smtClean="0"/>
          </a:p>
          <a:p>
            <a:pPr algn="l"/>
            <a:r>
              <a:rPr lang="cs-CZ" dirty="0"/>
              <a:t> </a:t>
            </a:r>
            <a:r>
              <a:rPr lang="cs-CZ" dirty="0" smtClean="0"/>
              <a:t>    křeč</a:t>
            </a:r>
            <a:r>
              <a:rPr lang="cs-CZ" dirty="0"/>
              <a:t>. </a:t>
            </a:r>
          </a:p>
          <a:p>
            <a:pPr algn="l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4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5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8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9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0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4" dur="8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5" dur="8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8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9" dur="8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0" dur="8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8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4" dur="8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5" dur="8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8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9" dur="8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0" dur="8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8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OPAKOVÁNÍ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772816"/>
            <a:ext cx="91440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DOPLŇ TEXT: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POHYBOVOU SOUSTAVU TVOŘÍ  SVALOVÁ SOUSTAVA  A 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…………… SOUSTAVA. ZE SVALOVÝCH TKÁNÍ SE UPLATŇUJE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…………………………. TKÁŇ, PROTOŽE JI MŮŽEME ……………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……………….. DALŠÍ SVALOVÉ TKÁNĚ JSOU: 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…………………………. SVALOVÁ TKÁŇ,  ………………………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SVALOVÁ TKÁŇ.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OPAKOVÁNÍ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772816"/>
            <a:ext cx="91440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DOPLŇ TEXT: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POHYBOVOU SOUSTAVU TVOŘÍ  SVALOVÁ SOUSTAVA  A 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KOSTERNÍ  </a:t>
            </a:r>
            <a:r>
              <a:rPr lang="cs-CZ" dirty="0" smtClean="0"/>
              <a:t> SOUSTAVA. ZE SVALOVÝCH TKÁNÍ SE UPLATŇUJE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PŘÍČNĚ PRUHOVANÁ</a:t>
            </a:r>
            <a:r>
              <a:rPr lang="cs-CZ" dirty="0" smtClean="0"/>
              <a:t> TKÁŇ, PROTOŽE JI MŮŽEME </a:t>
            </a:r>
            <a:r>
              <a:rPr lang="cs-CZ" dirty="0" smtClean="0">
                <a:solidFill>
                  <a:srgbClr val="FF0000"/>
                </a:solidFill>
              </a:rPr>
              <a:t>OVLÁDAT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VŮLÍ. </a:t>
            </a:r>
            <a:r>
              <a:rPr lang="cs-CZ" dirty="0" smtClean="0"/>
              <a:t> DALŠÍ SVALOVÉ TKÁNĚ JSOU: </a:t>
            </a:r>
          </a:p>
          <a:p>
            <a:pPr algn="l"/>
            <a:endParaRPr lang="cs-CZ" dirty="0"/>
          </a:p>
          <a:p>
            <a:pPr algn="l"/>
            <a:r>
              <a:rPr lang="cs-CZ" dirty="0" smtClean="0">
                <a:solidFill>
                  <a:srgbClr val="FF0000"/>
                </a:solidFill>
              </a:rPr>
              <a:t>HLADKÁ </a:t>
            </a:r>
            <a:r>
              <a:rPr lang="cs-CZ" dirty="0" smtClean="0"/>
              <a:t>    SVALOVÁ TKÁŇ,  </a:t>
            </a:r>
            <a:r>
              <a:rPr lang="cs-CZ" dirty="0" smtClean="0">
                <a:solidFill>
                  <a:srgbClr val="FF0000"/>
                </a:solidFill>
              </a:rPr>
              <a:t>SRDEČNÍ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SVALOVÁ TKÁŇ.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OPAKOVÁNÍ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772816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DOKRESLI ROVNICI: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573016"/>
            <a:ext cx="9361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+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3645024"/>
            <a:ext cx="12961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=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OPAKOVÁNÍ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1772816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CO K SOBĚ PATŘÍ? POSPOJUJ </a:t>
            </a:r>
          </a:p>
          <a:p>
            <a:pPr algn="l"/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3453" y="3356992"/>
            <a:ext cx="8288061" cy="2736304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</p:pic>
      <p:sp>
        <p:nvSpPr>
          <p:cNvPr id="6" name="TextovéPole 5"/>
          <p:cNvSpPr txBox="1"/>
          <p:nvPr/>
        </p:nvSpPr>
        <p:spPr>
          <a:xfrm>
            <a:off x="827584" y="2420888"/>
            <a:ext cx="936104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SVAL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2348880"/>
            <a:ext cx="2655912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SVALOVÉ VLÁKNO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2420888"/>
            <a:ext cx="2736304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SVALOVÝ SNOPEC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064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dirty="0" smtClean="0"/>
              <a:t>POHYBOVÁ SOUSTAVA –  ZDROJE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988840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1200" dirty="0" smtClean="0"/>
              <a:t>SNÍMEK 1 (OBR. 1, 2, 3): </a:t>
            </a:r>
            <a:r>
              <a:rPr lang="cs-CZ" sz="1200" dirty="0"/>
              <a:t> </a:t>
            </a:r>
            <a:r>
              <a:rPr lang="cs-CZ" sz="1200" dirty="0" smtClean="0"/>
              <a:t>GALERIE CLIPART MICROSOFT OFFICE 2007</a:t>
            </a:r>
          </a:p>
          <a:p>
            <a:pPr algn="l"/>
            <a:r>
              <a:rPr lang="cs-CZ" sz="1200" dirty="0" smtClean="0"/>
              <a:t>SNÍMEK 6,11 (OBR. 4) : </a:t>
            </a:r>
            <a:r>
              <a:rPr lang="en-US" sz="1200" dirty="0" smtClean="0"/>
              <a:t>SVAL</a:t>
            </a:r>
            <a:r>
              <a:rPr lang="en-US" sz="1200" dirty="0"/>
              <a:t>. In: </a:t>
            </a:r>
            <a:r>
              <a:rPr lang="en-US" sz="1200" i="1" dirty="0"/>
              <a:t>Wikipedia: the free encyclopedia</a:t>
            </a:r>
            <a:r>
              <a:rPr lang="en-US" sz="1200" dirty="0"/>
              <a:t> [online]. San Francisco (CA): Wikimedia Foundation, 2001- [cit. 2012-10-19]. </a:t>
            </a:r>
            <a:r>
              <a:rPr lang="en-US" sz="1200" dirty="0" err="1"/>
              <a:t>Dostupné</a:t>
            </a:r>
            <a:r>
              <a:rPr lang="en-US" sz="1200" dirty="0"/>
              <a:t> z</a:t>
            </a:r>
            <a:r>
              <a:rPr lang="en-US" sz="1200"/>
              <a:t>: </a:t>
            </a:r>
            <a:r>
              <a:rPr lang="en-US" sz="1200" smtClean="0"/>
              <a:t>http://cs.wikipedia.org/wiki/Soubor:Skeletal_muscle.jpg</a:t>
            </a:r>
            <a:endParaRPr lang="cs-CZ" sz="1200" dirty="0" smtClean="0"/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Lékařské prostředí(2)">
  <a:themeElements>
    <a:clrScheme name="">
      <a:dk1>
        <a:srgbClr val="003366"/>
      </a:dk1>
      <a:lt1>
        <a:srgbClr val="FFFFFF"/>
      </a:lt1>
      <a:dk2>
        <a:srgbClr val="FFFFFF"/>
      </a:dk2>
      <a:lt2>
        <a:srgbClr val="000000"/>
      </a:lt2>
      <a:accent1>
        <a:srgbClr val="8EB3C8"/>
      </a:accent1>
      <a:accent2>
        <a:srgbClr val="6F97B3"/>
      </a:accent2>
      <a:accent3>
        <a:srgbClr val="FFFFFF"/>
      </a:accent3>
      <a:accent4>
        <a:srgbClr val="002A56"/>
      </a:accent4>
      <a:accent5>
        <a:srgbClr val="C6D6E0"/>
      </a:accent5>
      <a:accent6>
        <a:srgbClr val="6488A2"/>
      </a:accent6>
      <a:hlink>
        <a:srgbClr val="556575"/>
      </a:hlink>
      <a:folHlink>
        <a:srgbClr val="3D556F"/>
      </a:folHlink>
    </a:clrScheme>
    <a:fontScheme name="Motiv sady Off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otiv sady Office 1">
        <a:dk1>
          <a:srgbClr val="000066"/>
        </a:dk1>
        <a:lt1>
          <a:srgbClr val="FFFFFF"/>
        </a:lt1>
        <a:dk2>
          <a:srgbClr val="003366"/>
        </a:dk2>
        <a:lt2>
          <a:srgbClr val="FFFFFF"/>
        </a:lt2>
        <a:accent1>
          <a:srgbClr val="8EB3C8"/>
        </a:accent1>
        <a:accent2>
          <a:srgbClr val="6F97B3"/>
        </a:accent2>
        <a:accent3>
          <a:srgbClr val="AAADB8"/>
        </a:accent3>
        <a:accent4>
          <a:srgbClr val="DADADA"/>
        </a:accent4>
        <a:accent5>
          <a:srgbClr val="C6D6E0"/>
        </a:accent5>
        <a:accent6>
          <a:srgbClr val="6488A2"/>
        </a:accent6>
        <a:hlink>
          <a:srgbClr val="556575"/>
        </a:hlink>
        <a:folHlink>
          <a:srgbClr val="3D556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Lékařské prostředí(2)</Template>
  <TotalTime>287</TotalTime>
  <Words>390</Words>
  <Application>Microsoft Office PowerPoint</Application>
  <PresentationFormat>Předvádění na obrazovce (4:3)</PresentationFormat>
  <Paragraphs>98</Paragraphs>
  <Slides>12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Šablona návrhu Lékařské prostředí(2)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Michal Krtička</dc:creator>
  <cp:lastModifiedBy>expert</cp:lastModifiedBy>
  <cp:revision>5</cp:revision>
  <dcterms:created xsi:type="dcterms:W3CDTF">2012-10-19T06:54:35Z</dcterms:created>
  <dcterms:modified xsi:type="dcterms:W3CDTF">2012-10-21T19:38:12Z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TC011408271029</vt:lpwstr>
  </property>
</Properties>
</file>