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993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60" y="-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FDBE8B-2C62-47B2-A419-59F3FF1BD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296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965F0-EB87-41C8-8644-C534FDE1D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188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E1579-4E13-4E49-B97C-795699A66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395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334F5F-851A-4614-9617-108450DE3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757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9BF30A-4C99-4AD1-909B-8A0C65804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233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0F576-7D89-49E6-AB99-C10394E08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373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510A0-46A1-4857-B41E-77F3C4C92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282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DDDA1A-55DE-4C58-90FA-FA65AE4F7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10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33C7A-055E-4EC2-BFF8-061D64EAD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123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1DFB9-3C9A-4E87-B3A9-947CD60BC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341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E8A1D-0743-411C-9F69-B966BA0FB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55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FB7AE-E7EF-43DD-BE0D-1AD9659D5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206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8884EBA-4E37-4731-8135-135712CA8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18"/>
            </a:gs>
            <a:gs pos="100000">
              <a:srgbClr val="FF993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468313" y="0"/>
            <a:ext cx="8675687" cy="68580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400" smtClean="0"/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materiálu: VY_52_INOVACE_21_České_ země_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              součást_Rakouska_Život_ poddaných_ib1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Datum vyhotovení: 11.2.2012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Vzdělávací obor/oblast: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Klíčové slovo: Habsburkové, poddaní, nevolníci, robota,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         drábi, rebelie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procvičování a opakování učiva žáky.</a:t>
            </a:r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971550" y="5949950"/>
            <a:ext cx="34051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5949950"/>
            <a:ext cx="52578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Mgr. Ivana Benešová.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Financováno z ESF a státního rozpočtu.</a:t>
            </a:r>
          </a:p>
          <a:p>
            <a:pPr eaLnBrk="1" hangingPunct="1"/>
            <a:endParaRPr lang="cs-CZ" sz="1000" i="1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992813" y="61849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6165850"/>
            <a:ext cx="2735262" cy="53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18"/>
            </a:gs>
            <a:gs pos="100000">
              <a:srgbClr val="FF993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765175"/>
            <a:ext cx="8229600" cy="6092825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FF9933"/>
                </a:solidFill>
              </a:rPr>
              <a:t>České země – součást Rakouska</a:t>
            </a:r>
            <a:br>
              <a:rPr lang="cs-CZ" b="1" i="1" smtClean="0">
                <a:solidFill>
                  <a:srgbClr val="FF9933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>Život poddaných</a:t>
            </a:r>
            <a:br>
              <a:rPr lang="cs-CZ" b="1" i="1" smtClean="0">
                <a:solidFill>
                  <a:srgbClr val="800000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/>
            </a:r>
            <a:br>
              <a:rPr lang="cs-CZ" b="1" i="1" smtClean="0">
                <a:solidFill>
                  <a:srgbClr val="800000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/>
            </a:r>
            <a:br>
              <a:rPr lang="cs-CZ" b="1" i="1" smtClean="0">
                <a:solidFill>
                  <a:srgbClr val="800000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/>
            </a:r>
            <a:br>
              <a:rPr lang="cs-CZ" b="1" i="1" smtClean="0">
                <a:solidFill>
                  <a:srgbClr val="800000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/>
            </a:r>
            <a:br>
              <a:rPr lang="cs-CZ" b="1" i="1" smtClean="0">
                <a:solidFill>
                  <a:srgbClr val="800000"/>
                </a:solidFill>
              </a:rPr>
            </a:br>
            <a:r>
              <a:rPr lang="cs-CZ" b="1" i="1" smtClean="0">
                <a:solidFill>
                  <a:srgbClr val="800000"/>
                </a:solidFill>
              </a:rPr>
              <a:t/>
            </a:r>
            <a:br>
              <a:rPr lang="cs-CZ" b="1" i="1" smtClean="0">
                <a:solidFill>
                  <a:srgbClr val="800000"/>
                </a:solidFill>
              </a:rPr>
            </a:br>
            <a:endParaRPr lang="cs-CZ" b="1" smtClean="0">
              <a:solidFill>
                <a:srgbClr val="800000"/>
              </a:solidFill>
            </a:endParaRPr>
          </a:p>
        </p:txBody>
      </p:sp>
      <p:pic>
        <p:nvPicPr>
          <p:cNvPr id="30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97200"/>
            <a:ext cx="5689600" cy="324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18"/>
            </a:gs>
            <a:gs pos="100000">
              <a:srgbClr val="FF993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468313" y="620713"/>
            <a:ext cx="8229600" cy="5851525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sz="2800" b="1" i="1" smtClean="0">
                <a:solidFill>
                  <a:srgbClr val="FFC000"/>
                </a:solidFill>
              </a:rPr>
              <a:t>České země</a:t>
            </a:r>
          </a:p>
          <a:p>
            <a:pPr marL="609600" indent="-609600"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1.pol. 18. století – </a:t>
            </a:r>
            <a:r>
              <a:rPr lang="cs-CZ" sz="2800" i="1" smtClean="0">
                <a:solidFill>
                  <a:srgbClr val="FFC000"/>
                </a:solidFill>
              </a:rPr>
              <a:t>součástí Rakouska</a:t>
            </a:r>
          </a:p>
          <a:p>
            <a:pPr marL="609600" indent="-609600" eaLnBrk="1" hangingPunct="1">
              <a:buFontTx/>
              <a:buNone/>
            </a:pPr>
            <a:r>
              <a:rPr lang="cs-CZ" sz="2800" i="1" smtClean="0">
                <a:solidFill>
                  <a:srgbClr val="FFC000"/>
                </a:solidFill>
              </a:rPr>
              <a:t>                               pod vládou německého rodu</a:t>
            </a:r>
          </a:p>
          <a:p>
            <a:pPr marL="609600" indent="-609600" eaLnBrk="1" hangingPunct="1">
              <a:buFontTx/>
              <a:buNone/>
            </a:pPr>
            <a:r>
              <a:rPr lang="cs-CZ" sz="2800" i="1" smtClean="0">
                <a:solidFill>
                  <a:srgbClr val="800000"/>
                </a:solidFill>
              </a:rPr>
              <a:t>                                                         </a:t>
            </a:r>
            <a:r>
              <a:rPr lang="cs-CZ" sz="2800" b="1" i="1" smtClean="0">
                <a:solidFill>
                  <a:srgbClr val="FF0000"/>
                </a:solidFill>
              </a:rPr>
              <a:t>Habsburkové</a:t>
            </a:r>
          </a:p>
          <a:p>
            <a:pPr marL="609600" indent="-609600" eaLnBrk="1" hangingPunct="1">
              <a:buFontTx/>
              <a:buNone/>
            </a:pPr>
            <a:r>
              <a:rPr lang="cs-CZ" sz="2800" i="1" smtClean="0">
                <a:solidFill>
                  <a:srgbClr val="FFC000"/>
                </a:solidFill>
              </a:rPr>
              <a:t>Úřední jazyk</a:t>
            </a:r>
          </a:p>
          <a:p>
            <a:pPr marL="609600" indent="-609600" eaLnBrk="1" hangingPunct="1">
              <a:buFontTx/>
              <a:buNone/>
            </a:pPr>
            <a:r>
              <a:rPr lang="cs-CZ" sz="2800" i="1" smtClean="0">
                <a:solidFill>
                  <a:srgbClr val="800000"/>
                </a:solidFill>
              </a:rPr>
              <a:t>                      </a:t>
            </a:r>
            <a:r>
              <a:rPr lang="cs-CZ" sz="2800" b="1" i="1" smtClean="0">
                <a:solidFill>
                  <a:srgbClr val="FF0000"/>
                </a:solidFill>
              </a:rPr>
              <a:t>němčina</a:t>
            </a:r>
          </a:p>
          <a:p>
            <a:pPr marL="609600" indent="-609600" eaLnBrk="1" hangingPunct="1">
              <a:buFontTx/>
              <a:buNone/>
            </a:pPr>
            <a:r>
              <a:rPr lang="cs-CZ" sz="2800" i="1" smtClean="0">
                <a:solidFill>
                  <a:srgbClr val="FFC000"/>
                </a:solidFill>
              </a:rPr>
              <a:t>Vrstvy obyvatel:</a:t>
            </a:r>
          </a:p>
          <a:p>
            <a:pPr marL="609600" indent="-609600" eaLnBrk="1" hangingPunct="1">
              <a:buFont typeface="Wingdings" pitchFamily="2" charset="2"/>
              <a:buChar char="v"/>
            </a:pPr>
            <a:r>
              <a:rPr lang="cs-CZ" sz="2800" b="1" i="1" smtClean="0">
                <a:solidFill>
                  <a:srgbClr val="C00000"/>
                </a:solidFill>
              </a:rPr>
              <a:t>císař</a:t>
            </a:r>
          </a:p>
          <a:p>
            <a:pPr marL="609600" indent="-609600" eaLnBrk="1" hangingPunct="1">
              <a:buFont typeface="Wingdings" pitchFamily="2" charset="2"/>
              <a:buChar char="v"/>
            </a:pPr>
            <a:r>
              <a:rPr lang="cs-CZ" sz="2800" b="1" i="1" smtClean="0">
                <a:solidFill>
                  <a:srgbClr val="C00000"/>
                </a:solidFill>
              </a:rPr>
              <a:t>katolická církev</a:t>
            </a:r>
          </a:p>
          <a:p>
            <a:pPr marL="609600" indent="-609600" eaLnBrk="1" hangingPunct="1">
              <a:buFont typeface="Wingdings" pitchFamily="2" charset="2"/>
              <a:buChar char="v"/>
            </a:pPr>
            <a:r>
              <a:rPr lang="cs-CZ" sz="2800" b="1" i="1" smtClean="0">
                <a:solidFill>
                  <a:srgbClr val="C00000"/>
                </a:solidFill>
              </a:rPr>
              <a:t>vrchnost</a:t>
            </a:r>
          </a:p>
          <a:p>
            <a:pPr marL="609600" indent="-609600" eaLnBrk="1" hangingPunct="1">
              <a:buFont typeface="Wingdings" pitchFamily="2" charset="2"/>
              <a:buChar char="v"/>
            </a:pPr>
            <a:r>
              <a:rPr lang="cs-CZ" sz="2800" b="1" i="1" smtClean="0">
                <a:solidFill>
                  <a:srgbClr val="C00000"/>
                </a:solidFill>
              </a:rPr>
              <a:t>poddaní</a:t>
            </a:r>
          </a:p>
          <a:p>
            <a:pPr marL="609600" indent="-609600" eaLnBrk="1" hangingPunct="1">
              <a:buFont typeface="Wingdings" pitchFamily="2" charset="2"/>
              <a:buChar char="v"/>
            </a:pPr>
            <a:endParaRPr lang="cs-CZ" sz="2800" b="1" i="1" smtClean="0">
              <a:solidFill>
                <a:srgbClr val="FF0000"/>
              </a:solidFill>
            </a:endParaRPr>
          </a:p>
          <a:p>
            <a:pPr marL="609600" indent="-609600" eaLnBrk="1" hangingPunct="1">
              <a:buFontTx/>
              <a:buNone/>
            </a:pPr>
            <a:r>
              <a:rPr lang="cs-CZ" sz="2800" b="1" smtClean="0">
                <a:solidFill>
                  <a:srgbClr val="FF0000"/>
                </a:solidFill>
              </a:rPr>
              <a:t>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27000"/>
                            </p:stCondLst>
                            <p:childTnLst>
                              <p:par>
                                <p:cTn id="5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6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7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3000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18"/>
            </a:gs>
            <a:gs pos="100000">
              <a:srgbClr val="FF993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250825" y="549275"/>
            <a:ext cx="8640763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i="1" u="sng" smtClean="0">
                <a:solidFill>
                  <a:srgbClr val="FF0000"/>
                </a:solidFill>
              </a:rPr>
              <a:t>Poddaní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rgbClr val="FFC000"/>
                </a:solidFill>
              </a:rPr>
              <a:t>Nebyli volní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rgbClr val="800000"/>
                </a:solidFill>
              </a:rPr>
              <a:t>                     </a:t>
            </a:r>
            <a:r>
              <a:rPr lang="cs-CZ" b="1" i="1" smtClean="0">
                <a:solidFill>
                  <a:srgbClr val="FF0000"/>
                </a:solidFill>
              </a:rPr>
              <a:t>nevolníci</a:t>
            </a: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rgbClr val="800000"/>
                </a:solidFill>
              </a:rPr>
              <a:t>Povinnosti: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b="1" i="1" smtClean="0">
                <a:solidFill>
                  <a:srgbClr val="FF0000"/>
                </a:solidFill>
              </a:rPr>
              <a:t>žádost o souhlas vrchnosti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i="1" smtClean="0">
                <a:solidFill>
                  <a:srgbClr val="FF0000"/>
                </a:solidFill>
              </a:rPr>
              <a:t>   </a:t>
            </a:r>
            <a:r>
              <a:rPr lang="cs-CZ" sz="2800" i="1" smtClean="0">
                <a:solidFill>
                  <a:srgbClr val="800000"/>
                </a:solidFill>
              </a:rPr>
              <a:t>(sňatek, stěhování, studie, vojenská služba)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b="1" i="1" smtClean="0">
                <a:solidFill>
                  <a:srgbClr val="FF0000"/>
                </a:solidFill>
              </a:rPr>
              <a:t>robota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smtClean="0">
                <a:solidFill>
                  <a:srgbClr val="FF0000"/>
                </a:solidFill>
              </a:rPr>
              <a:t>   </a:t>
            </a:r>
            <a:r>
              <a:rPr lang="cs-CZ" sz="2800" i="1" smtClean="0">
                <a:solidFill>
                  <a:srgbClr val="800000"/>
                </a:solidFill>
              </a:rPr>
              <a:t>(práce na poli vrchnosti, odevzdání části své úrody)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i="1" smtClean="0">
                <a:solidFill>
                  <a:srgbClr val="800000"/>
                </a:solidFill>
              </a:rPr>
              <a:t>Práci na panstvích</a:t>
            </a:r>
            <a:r>
              <a:rPr lang="cs-CZ" sz="2800" b="1" i="1" smtClean="0">
                <a:solidFill>
                  <a:srgbClr val="800000"/>
                </a:solidFill>
              </a:rPr>
              <a:t> </a:t>
            </a:r>
            <a:r>
              <a:rPr lang="cs-CZ" sz="2800" i="1" smtClean="0">
                <a:solidFill>
                  <a:srgbClr val="800000"/>
                </a:solidFill>
              </a:rPr>
              <a:t>řídili </a:t>
            </a:r>
            <a:r>
              <a:rPr lang="cs-CZ" sz="2800" b="1" i="1" smtClean="0">
                <a:solidFill>
                  <a:srgbClr val="FF0000"/>
                </a:solidFill>
              </a:rPr>
              <a:t>úředníci </a:t>
            </a:r>
            <a:r>
              <a:rPr lang="cs-CZ" sz="2800" i="1" smtClean="0">
                <a:solidFill>
                  <a:srgbClr val="800000"/>
                </a:solidFill>
              </a:rPr>
              <a:t>a </a:t>
            </a:r>
            <a:r>
              <a:rPr lang="cs-CZ" sz="2800" b="1" i="1" smtClean="0">
                <a:solidFill>
                  <a:srgbClr val="FF0000"/>
                </a:solidFill>
              </a:rPr>
              <a:t>drábi</a:t>
            </a:r>
          </a:p>
          <a:p>
            <a:pPr eaLnBrk="1" hangingPunct="1">
              <a:buFont typeface="Wingdings" pitchFamily="2" charset="2"/>
              <a:buNone/>
            </a:pPr>
            <a:endParaRPr lang="cs-CZ" sz="1000" i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i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i="1" smtClean="0">
                <a:solidFill>
                  <a:srgbClr val="800000"/>
                </a:solidFill>
              </a:rPr>
              <a:t>                        </a:t>
            </a:r>
            <a:endParaRPr lang="cs-CZ" b="1" i="1" u="sng" smtClean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18"/>
            </a:gs>
            <a:gs pos="100000">
              <a:srgbClr val="FF993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5976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C000"/>
                </a:solidFill>
              </a:rPr>
              <a:t>Zákazy, zvyšování roboty, nucené vyznání katolické víry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C000"/>
                </a:solidFill>
              </a:rPr>
              <a:t>vedly k odporu.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C000"/>
                </a:solidFill>
              </a:rPr>
              <a:t>Vznikala</a:t>
            </a:r>
            <a:r>
              <a:rPr lang="cs-CZ" sz="2400" i="1" smtClean="0">
                <a:solidFill>
                  <a:srgbClr val="800000"/>
                </a:solidFill>
              </a:rPr>
              <a:t> </a:t>
            </a:r>
            <a:r>
              <a:rPr lang="cs-CZ" sz="2400" b="1" i="1" smtClean="0">
                <a:solidFill>
                  <a:srgbClr val="FF0000"/>
                </a:solidFill>
              </a:rPr>
              <a:t>selská povstání </a:t>
            </a:r>
            <a:r>
              <a:rPr lang="cs-CZ" sz="2400" i="1" smtClean="0">
                <a:solidFill>
                  <a:srgbClr val="FFC000"/>
                </a:solidFill>
              </a:rPr>
              <a:t>neboli 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                                                     </a:t>
            </a:r>
            <a:r>
              <a:rPr lang="cs-CZ" sz="2400" b="1" i="1" smtClean="0">
                <a:solidFill>
                  <a:srgbClr val="FF0000"/>
                </a:solidFill>
              </a:rPr>
              <a:t>rebelie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C000"/>
                </a:solidFill>
              </a:rPr>
              <a:t>Nejznámější byla vzpoura </a:t>
            </a:r>
            <a:r>
              <a:rPr lang="cs-CZ" sz="2400" i="1" smtClean="0">
                <a:solidFill>
                  <a:srgbClr val="FF0000"/>
                </a:solidFill>
              </a:rPr>
              <a:t>Chodů – </a:t>
            </a:r>
            <a:r>
              <a:rPr lang="cs-CZ" sz="2400" i="1" smtClean="0">
                <a:solidFill>
                  <a:srgbClr val="FFC000"/>
                </a:solidFill>
              </a:rPr>
              <a:t>na západních hranicích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                                                         </a:t>
            </a:r>
            <a:r>
              <a:rPr lang="cs-CZ" sz="2400" i="1" smtClean="0">
                <a:solidFill>
                  <a:srgbClr val="FFC000"/>
                </a:solidFill>
              </a:rPr>
              <a:t>země –</a:t>
            </a:r>
            <a:r>
              <a:rPr lang="cs-CZ" sz="2400" i="1" smtClean="0">
                <a:solidFill>
                  <a:srgbClr val="800000"/>
                </a:solidFill>
              </a:rPr>
              <a:t> </a:t>
            </a:r>
            <a:r>
              <a:rPr lang="cs-CZ" sz="2400" b="1" i="1" smtClean="0">
                <a:solidFill>
                  <a:srgbClr val="FF0000"/>
                </a:solidFill>
              </a:rPr>
              <a:t>r. 1680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C000"/>
                </a:solidFill>
              </a:rPr>
              <a:t>Vůdce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            </a:t>
            </a:r>
            <a:r>
              <a:rPr lang="cs-CZ" sz="2400" b="1" i="1" smtClean="0">
                <a:solidFill>
                  <a:srgbClr val="FF0000"/>
                </a:solidFill>
              </a:rPr>
              <a:t>Jan Sladký Kozina 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Povstání potlačeno</a:t>
            </a:r>
            <a:r>
              <a:rPr lang="cs-CZ" sz="2400" b="1" i="1" smtClean="0">
                <a:solidFill>
                  <a:srgbClr val="800000"/>
                </a:solidFill>
              </a:rPr>
              <a:t>, </a:t>
            </a:r>
            <a:r>
              <a:rPr lang="cs-CZ" sz="2400" i="1" smtClean="0">
                <a:solidFill>
                  <a:srgbClr val="800000"/>
                </a:solidFill>
              </a:rPr>
              <a:t>vůdce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souzen a popraven v Plzni.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Památná věta: 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0000"/>
                </a:solidFill>
              </a:rPr>
              <a:t>„Lomikare, Lomikare, do roka a do dne…“</a:t>
            </a:r>
          </a:p>
          <a:p>
            <a:pPr eaLnBrk="1" hangingPunct="1">
              <a:buFontTx/>
              <a:buNone/>
            </a:pPr>
            <a:r>
              <a:rPr lang="cs-CZ" sz="2400" b="1" i="1" smtClean="0">
                <a:solidFill>
                  <a:srgbClr val="FF0000"/>
                </a:solidFill>
              </a:rPr>
              <a:t>r. 1775 – </a:t>
            </a:r>
            <a:r>
              <a:rPr lang="cs-CZ" sz="2400" i="1" smtClean="0">
                <a:solidFill>
                  <a:srgbClr val="800000"/>
                </a:solidFill>
              </a:rPr>
              <a:t>povstání </a:t>
            </a:r>
            <a:r>
              <a:rPr lang="cs-CZ" sz="2400" b="1" i="1" smtClean="0">
                <a:solidFill>
                  <a:srgbClr val="FF0000"/>
                </a:solidFill>
              </a:rPr>
              <a:t>sedláků u Chlumce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800000"/>
                </a:solidFill>
              </a:rPr>
              <a:t>Rčení: </a:t>
            </a:r>
            <a:r>
              <a:rPr lang="cs-CZ" sz="2400" i="1" smtClean="0">
                <a:solidFill>
                  <a:srgbClr val="FF0000"/>
                </a:solidFill>
              </a:rPr>
              <a:t>„Dopadli jak…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solidFill>
                  <a:srgbClr val="FF0000"/>
                </a:solidFill>
              </a:rPr>
              <a:t>                                               …sedláci u Chlumce“</a:t>
            </a:r>
            <a:endParaRPr lang="cs-CZ" sz="2400" i="1" smtClean="0">
              <a:solidFill>
                <a:srgbClr val="800000"/>
              </a:solidFill>
            </a:endParaRPr>
          </a:p>
          <a:p>
            <a:pPr eaLnBrk="1" hangingPunct="1">
              <a:buFontTx/>
              <a:buNone/>
            </a:pPr>
            <a:endParaRPr lang="cs-CZ" sz="2400" i="1" smtClean="0">
              <a:solidFill>
                <a:srgbClr val="800000"/>
              </a:solidFill>
            </a:endParaRPr>
          </a:p>
          <a:p>
            <a:pPr eaLnBrk="1" hangingPunct="1">
              <a:buFontTx/>
              <a:buNone/>
            </a:pPr>
            <a:endParaRPr lang="cs-CZ" sz="2400" b="1" i="1" smtClean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284538"/>
            <a:ext cx="2016125" cy="288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2000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2000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2000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2000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2000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2000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1024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1024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1"/>
          <p:cNvSpPr>
            <a:spLocks noGrp="1"/>
          </p:cNvSpPr>
          <p:nvPr>
            <p:ph/>
          </p:nvPr>
        </p:nvSpPr>
        <p:spPr>
          <a:xfrm>
            <a:off x="107950" y="260350"/>
            <a:ext cx="8229600" cy="5851525"/>
          </a:xfrm>
        </p:spPr>
        <p:txBody>
          <a:bodyPr/>
          <a:lstStyle/>
          <a:p>
            <a:pPr marL="0" indent="0">
              <a:buFontTx/>
              <a:buNone/>
              <a:defRPr/>
            </a:pPr>
            <a:endParaRPr lang="cs-CZ" sz="1800" dirty="0" smtClean="0"/>
          </a:p>
          <a:p>
            <a:pPr marL="0" indent="0">
              <a:buFontTx/>
              <a:buNone/>
              <a:defRPr/>
            </a:pPr>
            <a:endParaRPr lang="cs-CZ" sz="2000" u="sng" dirty="0" smtClean="0"/>
          </a:p>
          <a:p>
            <a:pPr marL="0" indent="0">
              <a:buFontTx/>
              <a:buNone/>
              <a:defRPr/>
            </a:pPr>
            <a:r>
              <a:rPr lang="cs-CZ" sz="2000" u="sng" dirty="0" smtClean="0"/>
              <a:t>Materiál byl čerpán z těchto zdrojů:</a:t>
            </a:r>
          </a:p>
          <a:p>
            <a:pPr marL="0" indent="0">
              <a:buFontTx/>
              <a:buNone/>
              <a:defRPr/>
            </a:pPr>
            <a:r>
              <a:rPr lang="cs-CZ" sz="2000" dirty="0">
                <a:solidFill>
                  <a:schemeClr val="tx2"/>
                </a:solidFill>
              </a:rPr>
              <a:t>Vlastivěda, Obrazy z novějších českých dějin, ALTER, 1996, ISBN </a:t>
            </a:r>
            <a:r>
              <a:rPr lang="cs-CZ" sz="2000" dirty="0" smtClean="0">
                <a:solidFill>
                  <a:schemeClr val="tx2"/>
                </a:solidFill>
              </a:rPr>
              <a:t>80-7245-024-7</a:t>
            </a:r>
            <a:r>
              <a:rPr lang="cs-CZ" sz="2000" dirty="0" smtClean="0"/>
              <a:t>, </a:t>
            </a:r>
            <a:r>
              <a:rPr lang="cs-CZ" sz="1800" dirty="0" smtClean="0"/>
              <a:t>11.2.2012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u="sng" dirty="0" smtClean="0"/>
              <a:t>Znak Rakouska-</a:t>
            </a:r>
            <a:r>
              <a:rPr lang="cs-CZ" sz="1800" u="sng" dirty="0" err="1" smtClean="0"/>
              <a:t>uherska</a:t>
            </a:r>
            <a:endParaRPr lang="cs-CZ" sz="1800" u="sng" dirty="0" smtClean="0"/>
          </a:p>
          <a:p>
            <a:pPr marL="0" indent="0">
              <a:buFontTx/>
              <a:buNone/>
              <a:defRPr/>
            </a:pPr>
            <a:r>
              <a:rPr lang="cs-CZ" sz="2000" dirty="0" smtClean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Soubor:Austria-Hungaria_transparency.png</a:t>
            </a:r>
            <a:r>
              <a:rPr lang="cs-CZ" sz="2000" dirty="0" smtClean="0"/>
              <a:t>,</a:t>
            </a:r>
            <a:endParaRPr lang="cs-CZ" sz="2000" dirty="0" smtClean="0"/>
          </a:p>
          <a:p>
            <a:pPr marL="0" indent="0">
              <a:buFontTx/>
              <a:buNone/>
              <a:defRPr/>
            </a:pPr>
            <a:r>
              <a:rPr lang="cs-CZ" sz="2000" dirty="0" smtClean="0"/>
              <a:t>11.2.2012</a:t>
            </a:r>
          </a:p>
          <a:p>
            <a:pPr marL="0" indent="0">
              <a:buFontTx/>
              <a:buNone/>
              <a:defRPr/>
            </a:pPr>
            <a:r>
              <a:rPr lang="cs-CZ" sz="2000" u="sng" dirty="0" smtClean="0"/>
              <a:t>Jan Sladký Kozina</a:t>
            </a:r>
          </a:p>
          <a:p>
            <a:pPr marL="0" indent="0">
              <a:buFontTx/>
              <a:buNone/>
              <a:defRPr/>
            </a:pPr>
            <a:r>
              <a:rPr lang="cs-CZ" sz="2000" dirty="0" smtClean="0"/>
              <a:t>http://cs.wikipedia.org/wiki/Soubor:Jan_Vil%C3%ADmek__Jan_Sladk%C3%BD_Kozina.jpg,11.2.2012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i="1" dirty="0" smtClean="0">
              <a:solidFill>
                <a:srgbClr val="FF0000"/>
              </a:solidFill>
            </a:endParaRPr>
          </a:p>
          <a:p>
            <a:pPr marL="0" indent="0">
              <a:buFontTx/>
              <a:buNone/>
              <a:defRPr/>
            </a:pPr>
            <a:endParaRPr lang="cs-CZ" sz="2000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308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Výchozí návrh</vt:lpstr>
      <vt:lpstr>Prezentace aplikace PowerPoint</vt:lpstr>
      <vt:lpstr>České země – součást Rakouska Život poddaných 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82</cp:revision>
  <dcterms:created xsi:type="dcterms:W3CDTF">2012-02-26T14:27:00Z</dcterms:created>
  <dcterms:modified xsi:type="dcterms:W3CDTF">2012-10-14T20:55:28Z</dcterms:modified>
</cp:coreProperties>
</file>