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CC00"/>
    <a:srgbClr val="A50021"/>
    <a:srgbClr val="FF0000"/>
    <a:srgbClr val="FFCC66"/>
    <a:srgbClr val="CC3300"/>
    <a:srgbClr val="800000"/>
    <a:srgbClr val="FF66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60" y="-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F1464B-B9BA-48BF-A318-FC90F108F7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7662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E31857-3C7C-48F4-93D2-C46EE3861F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345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FC5703-C6D4-4516-A75E-0D9A9BF0F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582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C1CE67-F31A-4F6B-ADE4-E5BD3EC6AB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021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043CAC-8FBA-43F2-BA30-92BE72FE09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114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759361-FAD9-43AE-838E-D86BC97F84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163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67A84-A4D7-457D-A545-A624A811D3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7209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FC10DB-07B4-4D72-8CF4-41530EDD0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692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87A325-5256-48F2-9EA1-24AD24D9A9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597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815BA7-FC01-4D41-A977-015DFE6256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485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BCB59A-E952-43C1-882A-A20D999635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9236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6FB541-854E-4976-8165-997541BB8D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875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35F230D-E72E-4B95-8728-FDE7CF79D1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/>
          </p:nvPr>
        </p:nvSpPr>
        <p:spPr>
          <a:xfrm>
            <a:off x="323850" y="260350"/>
            <a:ext cx="8580438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2000" smtClean="0"/>
          </a:p>
          <a:p>
            <a:pPr eaLnBrk="1" hangingPunct="1">
              <a:buFontTx/>
              <a:buNone/>
            </a:pPr>
            <a:r>
              <a:rPr lang="cs-CZ" sz="2000" smtClean="0"/>
              <a:t>Název školy: Základní škola Chomutov, Písečná 5144</a:t>
            </a:r>
          </a:p>
          <a:p>
            <a:pPr eaLnBrk="1" hangingPunct="1">
              <a:buFontTx/>
              <a:buNone/>
            </a:pPr>
            <a:r>
              <a:rPr lang="cs-CZ" sz="2000" smtClean="0"/>
              <a:t>Název materiálu: VY_52_INOVACE_22_Osvícenství_obrození_ib1</a:t>
            </a:r>
          </a:p>
          <a:p>
            <a:pPr eaLnBrk="1" hangingPunct="1">
              <a:buFontTx/>
              <a:buNone/>
            </a:pPr>
            <a:r>
              <a:rPr lang="cs-CZ" sz="2000" smtClean="0"/>
              <a:t>Číslo projektu: CZ1.07/1.4.00/21.3355</a:t>
            </a:r>
          </a:p>
          <a:p>
            <a:pPr eaLnBrk="1" hangingPunct="1">
              <a:buFontTx/>
              <a:buNone/>
            </a:pPr>
            <a:r>
              <a:rPr lang="cs-CZ" sz="2000" smtClean="0"/>
              <a:t>Autor: Mgr. Ivana Benešová</a:t>
            </a:r>
          </a:p>
          <a:p>
            <a:pPr eaLnBrk="1" hangingPunct="1">
              <a:buFontTx/>
              <a:buNone/>
            </a:pPr>
            <a:r>
              <a:rPr lang="cs-CZ" sz="2000" smtClean="0"/>
              <a:t>Datum vyhotovení: 11.2.2012</a:t>
            </a:r>
          </a:p>
          <a:p>
            <a:pPr eaLnBrk="1" hangingPunct="1">
              <a:buFontTx/>
              <a:buNone/>
            </a:pPr>
            <a:r>
              <a:rPr lang="cs-CZ" sz="2000" smtClean="0"/>
              <a:t>Cílový ročník: pátý</a:t>
            </a:r>
          </a:p>
          <a:p>
            <a:pPr eaLnBrk="1" hangingPunct="1">
              <a:buFontTx/>
              <a:buNone/>
            </a:pPr>
            <a:r>
              <a:rPr lang="cs-CZ" sz="2000" smtClean="0"/>
              <a:t>Vzdělávací oblast/obor: Člověk a jeho svět_Vlastivěda_Dějiny</a:t>
            </a:r>
          </a:p>
          <a:p>
            <a:pPr eaLnBrk="1" hangingPunct="1">
              <a:buFontTx/>
              <a:buNone/>
            </a:pPr>
            <a:r>
              <a:rPr lang="cs-CZ" sz="2000" smtClean="0"/>
              <a:t>Klíčové slovo: osvícenství, obrození, Marie Terezie,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                    Josef II., osvícenské reformy</a:t>
            </a:r>
          </a:p>
          <a:p>
            <a:pPr eaLnBrk="1" hangingPunct="1">
              <a:buFontTx/>
              <a:buNone/>
            </a:pPr>
            <a:r>
              <a:rPr lang="cs-CZ" sz="2000" smtClean="0"/>
              <a:t>Anotace: Prezentace je určena pro žáky 5. ročníku.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            Slouží k prezentaci nové látky učitelem,</a:t>
            </a:r>
          </a:p>
          <a:p>
            <a:pPr eaLnBrk="1" hangingPunct="1">
              <a:buFontTx/>
              <a:buNone/>
            </a:pPr>
            <a:r>
              <a:rPr lang="cs-CZ" sz="2000" smtClean="0"/>
              <a:t>                procvičování a opakování učiva žáky.</a:t>
            </a:r>
          </a:p>
          <a:p>
            <a:pPr eaLnBrk="1" hangingPunct="1">
              <a:buFontTx/>
              <a:buNone/>
            </a:pPr>
            <a:endParaRPr lang="cs-CZ" sz="2400" smtClean="0"/>
          </a:p>
        </p:txBody>
      </p:sp>
      <p:sp>
        <p:nvSpPr>
          <p:cNvPr id="2051" name="Text Box 3"/>
          <p:cNvSpPr txBox="1">
            <a:spLocks noChangeArrowheads="1"/>
          </p:cNvSpPr>
          <p:nvPr/>
        </p:nvSpPr>
        <p:spPr bwMode="auto">
          <a:xfrm>
            <a:off x="539750" y="5732463"/>
            <a:ext cx="4824413" cy="80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 b="1" i="1">
                <a:solidFill>
                  <a:srgbClr val="000000"/>
                </a:solidFill>
              </a:rPr>
              <a:t>Autorem materiálu a všech jeho částí, není-li uvedeno jinak, je </a:t>
            </a:r>
          </a:p>
          <a:p>
            <a:pPr eaLnBrk="1" hangingPunct="1"/>
            <a:r>
              <a:rPr lang="cs-CZ" sz="1200" b="1" i="1">
                <a:solidFill>
                  <a:srgbClr val="000000"/>
                </a:solidFill>
              </a:rPr>
              <a:t>Mgr. Ivana Benešová.</a:t>
            </a:r>
          </a:p>
          <a:p>
            <a:pPr eaLnBrk="1" hangingPunct="1"/>
            <a:r>
              <a:rPr lang="cs-CZ" sz="1200" b="1" i="1">
                <a:solidFill>
                  <a:srgbClr val="000000"/>
                </a:solidFill>
              </a:rPr>
              <a:t>Financováno z ESF a státního rozpočtu.</a:t>
            </a:r>
          </a:p>
          <a:p>
            <a:pPr eaLnBrk="1" hangingPunct="1"/>
            <a:endParaRPr lang="cs-CZ" sz="1000" b="1" i="1"/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5343525" y="6183313"/>
            <a:ext cx="1841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endParaRPr lang="cs-CZ"/>
          </a:p>
        </p:txBody>
      </p:sp>
      <p:pic>
        <p:nvPicPr>
          <p:cNvPr id="205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5732463"/>
            <a:ext cx="2735263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/>
          </p:nvPr>
        </p:nvSpPr>
        <p:spPr>
          <a:xfrm>
            <a:off x="107504" y="260648"/>
            <a:ext cx="8675687" cy="648101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3600" b="1" i="1" dirty="0" smtClean="0">
                <a:solidFill>
                  <a:srgbClr val="FF6600"/>
                </a:solidFill>
              </a:rPr>
              <a:t>Osvícenství – obrození</a:t>
            </a:r>
            <a:endParaRPr lang="cs-CZ" sz="3600" i="1" dirty="0" smtClean="0">
              <a:solidFill>
                <a:srgbClr val="FF6600"/>
              </a:solidFill>
            </a:endParaRPr>
          </a:p>
          <a:p>
            <a:pPr eaLnBrk="1" hangingPunct="1">
              <a:buFontTx/>
              <a:buNone/>
            </a:pPr>
            <a:r>
              <a:rPr lang="cs-CZ" sz="2800" b="1" i="1" dirty="0" smtClean="0">
                <a:solidFill>
                  <a:srgbClr val="FF3300"/>
                </a:solidFill>
              </a:rPr>
              <a:t>Osvícenství</a:t>
            </a:r>
          </a:p>
          <a:p>
            <a:pPr eaLnBrk="1" hangingPunct="1"/>
            <a:r>
              <a:rPr lang="cs-CZ" sz="2400" i="1" dirty="0" smtClean="0">
                <a:solidFill>
                  <a:srgbClr val="000000"/>
                </a:solidFill>
              </a:rPr>
              <a:t>Intelektuální hnutí, životní postoj a filozofický směr 18. st.</a:t>
            </a: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    ze západní Evropy (Francie)</a:t>
            </a:r>
          </a:p>
          <a:p>
            <a:pPr eaLnBrk="1" hangingPunct="1"/>
            <a:r>
              <a:rPr lang="cs-CZ" sz="2400" i="1" dirty="0" smtClean="0">
                <a:solidFill>
                  <a:srgbClr val="000000"/>
                </a:solidFill>
              </a:rPr>
              <a:t>Znamenal převrat evropského myšlení</a:t>
            </a:r>
          </a:p>
          <a:p>
            <a:pPr eaLnBrk="1" hangingPunct="1"/>
            <a:r>
              <a:rPr lang="cs-CZ" sz="2400" i="1" dirty="0" smtClean="0">
                <a:solidFill>
                  <a:srgbClr val="000000"/>
                </a:solidFill>
              </a:rPr>
              <a:t>Podle těchto názorů se panovníci měli starat o své poddané</a:t>
            </a: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    přemýšlet, co jim škodí a co jim může prospět.</a:t>
            </a:r>
          </a:p>
          <a:p>
            <a:pPr eaLnBrk="1" hangingPunct="1"/>
            <a:r>
              <a:rPr lang="cs-CZ" sz="2400" i="1" dirty="0" smtClean="0">
                <a:solidFill>
                  <a:srgbClr val="000000"/>
                </a:solidFill>
              </a:rPr>
              <a:t>Prostý člověk – stejná práva jako urozený a bohatý.</a:t>
            </a:r>
          </a:p>
          <a:p>
            <a:pPr eaLnBrk="1" hangingPunct="1"/>
            <a:r>
              <a:rPr lang="cs-CZ" sz="2400" i="1" dirty="0" smtClean="0">
                <a:solidFill>
                  <a:srgbClr val="000000"/>
                </a:solidFill>
              </a:rPr>
              <a:t>Na přední místo – </a:t>
            </a:r>
            <a:r>
              <a:rPr lang="cs-CZ" sz="2400" b="1" i="1" dirty="0" smtClean="0">
                <a:solidFill>
                  <a:srgbClr val="FF3300"/>
                </a:solidFill>
              </a:rPr>
              <a:t>rozum </a:t>
            </a:r>
            <a:r>
              <a:rPr lang="cs-CZ" sz="2400" i="1" dirty="0" smtClean="0">
                <a:solidFill>
                  <a:srgbClr val="000000"/>
                </a:solidFill>
              </a:rPr>
              <a:t>– </a:t>
            </a:r>
            <a:r>
              <a:rPr lang="cs-CZ" sz="2400" b="1" i="1" dirty="0" smtClean="0">
                <a:solidFill>
                  <a:srgbClr val="FF3300"/>
                </a:solidFill>
              </a:rPr>
              <a:t>vzdělanost</a:t>
            </a:r>
            <a:r>
              <a:rPr lang="cs-CZ" sz="2400" i="1" dirty="0" smtClean="0">
                <a:solidFill>
                  <a:srgbClr val="FF3300"/>
                </a:solidFill>
              </a:rPr>
              <a:t> </a:t>
            </a:r>
            <a:r>
              <a:rPr lang="cs-CZ" sz="2400" i="1" dirty="0" smtClean="0">
                <a:solidFill>
                  <a:srgbClr val="000000"/>
                </a:solidFill>
              </a:rPr>
              <a:t>– </a:t>
            </a:r>
            <a:r>
              <a:rPr lang="cs-CZ" sz="2400" b="1" i="1" dirty="0" smtClean="0">
                <a:solidFill>
                  <a:srgbClr val="FF3300"/>
                </a:solidFill>
              </a:rPr>
              <a:t>právo</a:t>
            </a:r>
          </a:p>
          <a:p>
            <a:pPr eaLnBrk="1" hangingPunct="1">
              <a:buFontTx/>
              <a:buNone/>
            </a:pPr>
            <a:endParaRPr lang="cs-CZ" sz="2400" b="1" i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Nejvýznamnější  představitel…  </a:t>
            </a: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 </a:t>
            </a:r>
            <a:r>
              <a:rPr lang="cs-CZ" sz="2400" b="1" i="1" dirty="0" smtClean="0">
                <a:solidFill>
                  <a:srgbClr val="FF3300"/>
                </a:solidFill>
              </a:rPr>
              <a:t>Jean Jacques Rousseau</a:t>
            </a:r>
            <a:endParaRPr lang="cs-CZ" sz="2400" i="1" dirty="0" smtClean="0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endParaRPr lang="cs-CZ" sz="2800" i="1" dirty="0" smtClean="0">
              <a:solidFill>
                <a:srgbClr val="FF6600"/>
              </a:solidFill>
            </a:endParaRPr>
          </a:p>
        </p:txBody>
      </p:sp>
      <p:pic>
        <p:nvPicPr>
          <p:cNvPr id="3075" name="Picture 4" descr="Roussea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4508500"/>
            <a:ext cx="1704975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41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10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410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Grp="1" noChangeArrowheads="1"/>
          </p:cNvSpPr>
          <p:nvPr>
            <p:ph/>
          </p:nvPr>
        </p:nvSpPr>
        <p:spPr>
          <a:xfrm>
            <a:off x="250825" y="260350"/>
            <a:ext cx="8686800" cy="58515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dirty="0" smtClean="0">
                <a:solidFill>
                  <a:srgbClr val="FFCC00"/>
                </a:solidFill>
              </a:rPr>
              <a:t>V Rakousku nové osvícenské myšlenky začala prosazovat..</a:t>
            </a:r>
          </a:p>
          <a:p>
            <a:pPr eaLnBrk="1" hangingPunct="1">
              <a:buFontTx/>
              <a:buNone/>
            </a:pPr>
            <a:endParaRPr lang="cs-CZ" b="1" i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b="1" i="1" dirty="0" smtClean="0">
                <a:solidFill>
                  <a:srgbClr val="FF3300"/>
                </a:solidFill>
              </a:rPr>
              <a:t>   Marie Terezie</a:t>
            </a:r>
          </a:p>
          <a:p>
            <a:pPr eaLnBrk="1" hangingPunct="1">
              <a:buFontTx/>
              <a:buNone/>
            </a:pPr>
            <a:endParaRPr lang="cs-CZ" sz="2400" i="1" dirty="0" smtClean="0">
              <a:solidFill>
                <a:srgbClr val="000000"/>
              </a:solidFill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římská císařovna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uherská a česká královna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arcivévodkyně rakouská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vévodkyně burgundská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hraběnka tyrolská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Narozena a pochována ve Vídni.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Otec: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i="1" dirty="0" smtClean="0">
                <a:solidFill>
                  <a:srgbClr val="FF6600"/>
                </a:solidFill>
              </a:rPr>
              <a:t>          </a:t>
            </a:r>
            <a:r>
              <a:rPr lang="cs-CZ" sz="2400" b="1" i="1" dirty="0" smtClean="0">
                <a:solidFill>
                  <a:srgbClr val="FF6600"/>
                </a:solidFill>
              </a:rPr>
              <a:t>Karel VI.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Potomci: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          </a:t>
            </a:r>
            <a:r>
              <a:rPr lang="cs-CZ" sz="2400" b="1" i="1" dirty="0" smtClean="0">
                <a:solidFill>
                  <a:srgbClr val="FF6600"/>
                </a:solidFill>
              </a:rPr>
              <a:t>Josef II., Leopold II., Marie Antoinetta, </a:t>
            </a:r>
            <a:r>
              <a:rPr lang="cs-CZ" sz="2400" i="1" dirty="0" smtClean="0">
                <a:solidFill>
                  <a:srgbClr val="000000"/>
                </a:solidFill>
              </a:rPr>
              <a:t>13 dalších dětí</a:t>
            </a:r>
          </a:p>
        </p:txBody>
      </p:sp>
      <p:pic>
        <p:nvPicPr>
          <p:cNvPr id="4099" name="Picture 5" descr="250px-Maria_Theresia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02316"/>
            <a:ext cx="2376264" cy="3882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614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614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614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61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614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 smtClean="0">
                <a:solidFill>
                  <a:srgbClr val="800000"/>
                </a:solidFill>
              </a:rPr>
              <a:t>Osvícenské myšlenky Marie Terezie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solidFill>
                  <a:srgbClr val="CC3300"/>
                </a:solidFill>
              </a:rPr>
              <a:t>Zavedla pravidelný odvod mladých chlapců do</a:t>
            </a:r>
            <a:r>
              <a:rPr lang="cs-CZ" sz="2400" dirty="0" smtClean="0">
                <a:solidFill>
                  <a:srgbClr val="CC3300"/>
                </a:solidFill>
              </a:rPr>
              <a:t> </a:t>
            </a:r>
            <a:r>
              <a:rPr lang="cs-CZ" sz="2000" dirty="0" smtClean="0">
                <a:solidFill>
                  <a:srgbClr val="CC3300"/>
                </a:solidFill>
              </a:rPr>
              <a:t>armády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solidFill>
                  <a:srgbClr val="CC3300"/>
                </a:solidFill>
              </a:rPr>
              <a:t>    </a:t>
            </a:r>
            <a:r>
              <a:rPr lang="cs-CZ" sz="2000" b="1" i="1" dirty="0" smtClean="0">
                <a:solidFill>
                  <a:srgbClr val="800000"/>
                </a:solidFill>
              </a:rPr>
              <a:t>vycvičené stálé vojsko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solidFill>
                  <a:srgbClr val="FF3300"/>
                </a:solidFill>
              </a:rPr>
              <a:t>Vystavěla silné pevnosti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dirty="0" smtClean="0">
                <a:solidFill>
                  <a:srgbClr val="FF6600"/>
                </a:solidFill>
              </a:rPr>
              <a:t>     </a:t>
            </a:r>
            <a:r>
              <a:rPr lang="cs-CZ" sz="2000" b="1" i="1" dirty="0" smtClean="0">
                <a:solidFill>
                  <a:srgbClr val="800000"/>
                </a:solidFill>
              </a:rPr>
              <a:t>Terezín Josefov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solidFill>
                  <a:srgbClr val="CC3300"/>
                </a:solidFill>
              </a:rPr>
              <a:t>Zavedla povinnou školní docházku od 6-12 let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dirty="0" smtClean="0">
                <a:solidFill>
                  <a:srgbClr val="CC3300"/>
                </a:solidFill>
              </a:rPr>
              <a:t>     </a:t>
            </a:r>
            <a:r>
              <a:rPr lang="cs-CZ" sz="2000" b="1" i="1" dirty="0" smtClean="0">
                <a:solidFill>
                  <a:srgbClr val="800000"/>
                </a:solidFill>
              </a:rPr>
              <a:t>obecné školy na venkově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i="1" dirty="0" smtClean="0">
                <a:solidFill>
                  <a:srgbClr val="800000"/>
                </a:solidFill>
              </a:rPr>
              <a:t>     vzdělání chlapcům i dívkám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i="1" dirty="0" smtClean="0">
                <a:solidFill>
                  <a:srgbClr val="800000"/>
                </a:solidFill>
              </a:rPr>
              <a:t>     → </a:t>
            </a:r>
            <a:r>
              <a:rPr lang="cs-CZ" sz="2000" b="1" i="1" dirty="0" smtClean="0">
                <a:solidFill>
                  <a:srgbClr val="FF3300"/>
                </a:solidFill>
              </a:rPr>
              <a:t>zvyšování vzdělanosti </a:t>
            </a:r>
            <a:r>
              <a:rPr lang="cs-CZ" sz="2000" b="1" i="1" dirty="0" smtClean="0">
                <a:solidFill>
                  <a:srgbClr val="800000"/>
                </a:solidFill>
              </a:rPr>
              <a:t>( číst, psát, počítat)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solidFill>
                  <a:srgbClr val="CC3300"/>
                </a:solidFill>
              </a:rPr>
              <a:t>Daně (poplatky) odvádí i vrchnost → </a:t>
            </a:r>
            <a:r>
              <a:rPr lang="cs-CZ" sz="2000" b="1" i="1" dirty="0" smtClean="0">
                <a:solidFill>
                  <a:srgbClr val="FF3300"/>
                </a:solidFill>
              </a:rPr>
              <a:t>zvýšení financí státu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i="1" dirty="0" smtClean="0">
                <a:solidFill>
                  <a:srgbClr val="FF3300"/>
                </a:solidFill>
              </a:rPr>
              <a:t>Snížení roboty</a:t>
            </a:r>
            <a:r>
              <a:rPr lang="cs-CZ" sz="2000" dirty="0" smtClean="0">
                <a:solidFill>
                  <a:srgbClr val="CC3300"/>
                </a:solidFill>
              </a:rPr>
              <a:t> na 3 dny v týdnu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dirty="0" smtClean="0">
                <a:solidFill>
                  <a:srgbClr val="CC3300"/>
                </a:solidFill>
              </a:rPr>
              <a:t>soudnictví – zakázáno mučení a tělesné tresty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solidFill>
                  <a:srgbClr val="FF6600"/>
                </a:solidFill>
              </a:rPr>
              <a:t> 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000" dirty="0" smtClean="0">
                <a:solidFill>
                  <a:srgbClr val="FF6600"/>
                </a:solidFill>
              </a:rPr>
              <a:t>  </a:t>
            </a:r>
            <a:r>
              <a:rPr lang="cs-CZ" sz="1000" i="1" dirty="0" smtClean="0">
                <a:solidFill>
                  <a:srgbClr val="FF6600"/>
                </a:solidFill>
              </a:rPr>
              <a:t>Vlastivěda Obrazy z novějších českých dějin, Alter 1996, ISBN 80-7245-024-7</a:t>
            </a:r>
            <a:endParaRPr lang="cs-CZ" sz="1000" dirty="0" smtClean="0">
              <a:solidFill>
                <a:srgbClr val="FF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5000"/>
                            </p:stCondLst>
                            <p:childTnLst>
                              <p:par>
                                <p:cTn id="4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4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19000"/>
                            </p:stCondLst>
                            <p:childTnLst>
                              <p:par>
                                <p:cTn id="5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1000"/>
                            </p:stCondLst>
                            <p:childTnLst>
                              <p:par>
                                <p:cTn id="5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23000"/>
                            </p:stCondLst>
                            <p:childTnLst>
                              <p:par>
                                <p:cTn id="6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25000"/>
                            </p:stCondLst>
                            <p:childTnLst>
                              <p:par>
                                <p:cTn id="6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27000"/>
                            </p:stCondLst>
                            <p:childTnLst>
                              <p:par>
                                <p:cTn id="7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81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81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81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4"/>
          <p:cNvSpPr>
            <a:spLocks noGrp="1" noChangeArrowheads="1"/>
          </p:cNvSpPr>
          <p:nvPr>
            <p:ph/>
          </p:nvPr>
        </p:nvSpPr>
        <p:spPr>
          <a:xfrm>
            <a:off x="467544" y="332656"/>
            <a:ext cx="7704856" cy="58515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cs-CZ" sz="3600" b="1" i="1" dirty="0" smtClean="0">
              <a:solidFill>
                <a:srgbClr val="FF3300"/>
              </a:solidFill>
            </a:endParaRPr>
          </a:p>
          <a:p>
            <a:pPr eaLnBrk="1" hangingPunct="1">
              <a:buFontTx/>
              <a:buNone/>
            </a:pPr>
            <a:r>
              <a:rPr lang="cs-CZ" sz="3600" b="1" i="1" dirty="0" smtClean="0">
                <a:solidFill>
                  <a:srgbClr val="FF3300"/>
                </a:solidFill>
              </a:rPr>
              <a:t>Josef II.</a:t>
            </a:r>
          </a:p>
          <a:p>
            <a:pPr eaLnBrk="1" hangingPunct="1">
              <a:buFontTx/>
              <a:buNone/>
            </a:pPr>
            <a:endParaRPr lang="cs-CZ" sz="2400" i="1" dirty="0" smtClean="0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r>
              <a:rPr lang="cs-CZ" sz="2400" i="1" dirty="0" smtClean="0">
                <a:solidFill>
                  <a:srgbClr val="000000"/>
                </a:solidFill>
              </a:rPr>
              <a:t>nejstarší syn Marie Terezie</a:t>
            </a:r>
          </a:p>
          <a:p>
            <a:pPr eaLnBrk="1" hangingPunct="1">
              <a:buFontTx/>
              <a:buNone/>
            </a:pPr>
            <a:endParaRPr lang="cs-CZ" sz="2400" i="1" dirty="0" smtClean="0">
              <a:solidFill>
                <a:srgbClr val="000000"/>
              </a:solidFill>
            </a:endParaRPr>
          </a:p>
          <a:p>
            <a:pPr eaLnBrk="1" hangingPunct="1">
              <a:buFontTx/>
              <a:buNone/>
            </a:pPr>
            <a:endParaRPr lang="cs-CZ" sz="2400" i="1" dirty="0" smtClean="0">
              <a:solidFill>
                <a:srgbClr val="000000"/>
              </a:solidFill>
            </a:endParaRP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císař Svaté říše římské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král uherský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(nekorunovaný) král český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2400" i="1" dirty="0" smtClean="0">
                <a:solidFill>
                  <a:srgbClr val="000000"/>
                </a:solidFill>
              </a:rPr>
              <a:t>arcivévoda rakouský</a:t>
            </a:r>
          </a:p>
          <a:p>
            <a:pPr eaLnBrk="1" hangingPunct="1">
              <a:buFont typeface="Wingdings" pitchFamily="2" charset="2"/>
              <a:buNone/>
            </a:pPr>
            <a:endParaRPr lang="cs-CZ" sz="2400" i="1" dirty="0" smtClean="0">
              <a:solidFill>
                <a:srgbClr val="000000"/>
              </a:solidFill>
            </a:endParaRPr>
          </a:p>
        </p:txBody>
      </p:sp>
      <p:pic>
        <p:nvPicPr>
          <p:cNvPr id="9221" name="Picture 5" descr="josef I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96752"/>
            <a:ext cx="2160239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3000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>
                <a:solidFill>
                  <a:srgbClr val="FF3300"/>
                </a:solidFill>
              </a:rPr>
              <a:t/>
            </a:r>
            <a:br>
              <a:rPr lang="cs-CZ" b="1" dirty="0" smtClean="0">
                <a:solidFill>
                  <a:srgbClr val="FF3300"/>
                </a:solidFill>
              </a:rPr>
            </a:br>
            <a:r>
              <a:rPr lang="cs-CZ" b="1" dirty="0" smtClean="0">
                <a:solidFill>
                  <a:srgbClr val="FF3300"/>
                </a:solidFill>
              </a:rPr>
              <a:t>Osvícenské reformy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988840"/>
            <a:ext cx="9144000" cy="4525963"/>
          </a:xfrm>
        </p:spPr>
        <p:txBody>
          <a:bodyPr/>
          <a:lstStyle/>
          <a:p>
            <a:pPr lvl="1" eaLnBrk="1" hangingPunct="1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</a:rPr>
              <a:t>Prostá vojenská uniforma, setkávání s prostým lidem</a:t>
            </a:r>
          </a:p>
          <a:p>
            <a:pPr lvl="1" eaLnBrk="1" hangingPunct="1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</a:rPr>
              <a:t>Sám pracoval → šlechtici ho posměšně nazvali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cs-CZ" sz="2000" dirty="0" smtClean="0">
                <a:solidFill>
                  <a:srgbClr val="A50021"/>
                </a:solidFill>
              </a:rPr>
              <a:t>                               </a:t>
            </a:r>
            <a:r>
              <a:rPr lang="cs-CZ" sz="2000" i="1" dirty="0" smtClean="0">
                <a:solidFill>
                  <a:srgbClr val="A50021"/>
                </a:solidFill>
              </a:rPr>
              <a:t>„selský císař“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A50021"/>
                </a:solidFill>
              </a:rPr>
              <a:t>1781 – </a:t>
            </a:r>
            <a:r>
              <a:rPr lang="cs-CZ" sz="2000" b="1" dirty="0" smtClean="0">
                <a:solidFill>
                  <a:srgbClr val="A50021"/>
                </a:solidFill>
              </a:rPr>
              <a:t>úplné zrušení nevolnictví 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000" b="1" dirty="0" smtClean="0">
                <a:solidFill>
                  <a:srgbClr val="FF3300"/>
                </a:solidFill>
              </a:rPr>
              <a:t>             </a:t>
            </a:r>
            <a:r>
              <a:rPr lang="cs-CZ" sz="2000" b="1" dirty="0" smtClean="0">
                <a:solidFill>
                  <a:srgbClr val="FF0000"/>
                </a:solidFill>
              </a:rPr>
              <a:t>→ úplná svoboda </a:t>
            </a:r>
            <a:r>
              <a:rPr lang="cs-CZ" sz="2000" dirty="0" smtClean="0">
                <a:solidFill>
                  <a:srgbClr val="000000"/>
                </a:solidFill>
              </a:rPr>
              <a:t>(volné stěhování, práce dle volby)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             povinnost roboty a odvádění daní zůstává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000" b="1" dirty="0" smtClean="0">
                <a:solidFill>
                  <a:srgbClr val="A50021"/>
                </a:solidFill>
              </a:rPr>
              <a:t>Svoboda vyznání – </a:t>
            </a:r>
            <a:r>
              <a:rPr lang="cs-CZ" sz="2000" dirty="0" smtClean="0">
                <a:solidFill>
                  <a:srgbClr val="000000"/>
                </a:solidFill>
              </a:rPr>
              <a:t>povoleno i jiné církevní učení než katolické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A50021"/>
                </a:solidFill>
              </a:rPr>
              <a:t>Rušení klášterů </a:t>
            </a:r>
            <a:r>
              <a:rPr lang="cs-CZ" sz="2000" dirty="0" smtClean="0">
                <a:solidFill>
                  <a:srgbClr val="000000"/>
                </a:solidFill>
              </a:rPr>
              <a:t>– ty, které nepracovaly jako škola, špitál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</a:rPr>
              <a:t>Zřízení nemocnic a ústavů pro chudé a sirotky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                                </a:t>
            </a:r>
          </a:p>
          <a:p>
            <a:pPr lvl="1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000" dirty="0" smtClean="0">
                <a:solidFill>
                  <a:srgbClr val="000000"/>
                </a:solidFill>
              </a:rPr>
              <a:t>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600" b="1" i="1" dirty="0" smtClean="0">
                <a:solidFill>
                  <a:srgbClr val="80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Obrození -  „národní vzkříšení“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628800"/>
            <a:ext cx="8568952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>
                <a:solidFill>
                  <a:srgbClr val="A50021"/>
                </a:solidFill>
              </a:rPr>
              <a:t>Od poslední třetiny </a:t>
            </a:r>
            <a:r>
              <a:rPr lang="cs-CZ" sz="2400" dirty="0" smtClean="0">
                <a:solidFill>
                  <a:srgbClr val="FF0000"/>
                </a:solidFill>
              </a:rPr>
              <a:t>18. st. – 1848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dirty="0" smtClean="0">
                <a:solidFill>
                  <a:srgbClr val="A50021"/>
                </a:solidFill>
              </a:rPr>
              <a:t>Hlavním úkolem: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A50021"/>
                </a:solidFill>
              </a:rPr>
              <a:t>Pozvednout</a:t>
            </a:r>
            <a:r>
              <a:rPr lang="cs-CZ" sz="2400" dirty="0" smtClean="0">
                <a:solidFill>
                  <a:srgbClr val="FF0000"/>
                </a:solidFill>
              </a:rPr>
              <a:t> český jazyk na úroveň němčiny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</a:rPr>
              <a:t>Motivovat </a:t>
            </a:r>
            <a:r>
              <a:rPr lang="cs-CZ" sz="2400" dirty="0" smtClean="0">
                <a:solidFill>
                  <a:srgbClr val="A50021"/>
                </a:solidFill>
              </a:rPr>
              <a:t>obyvatele českých zemí</a:t>
            </a:r>
            <a:r>
              <a:rPr lang="cs-CZ" sz="2400" dirty="0" smtClean="0">
                <a:solidFill>
                  <a:srgbClr val="FF0000"/>
                </a:solidFill>
              </a:rPr>
              <a:t> k </a:t>
            </a:r>
            <a:r>
              <a:rPr lang="cs-CZ" sz="2400" i="1" dirty="0" smtClean="0">
                <a:solidFill>
                  <a:srgbClr val="FF0000"/>
                </a:solidFill>
              </a:rPr>
              <a:t>národní uvědomělosti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b="1" i="1" dirty="0" smtClean="0">
                <a:solidFill>
                  <a:srgbClr val="A50021"/>
                </a:solidFill>
              </a:rPr>
              <a:t>Vlastenci</a:t>
            </a:r>
            <a:r>
              <a:rPr lang="cs-CZ" sz="2000" dirty="0" smtClean="0">
                <a:solidFill>
                  <a:srgbClr val="A50021"/>
                </a:solidFill>
              </a:rPr>
              <a:t> – vystupují na obranu české vlasti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i="1" u="sng" dirty="0" smtClean="0">
                <a:solidFill>
                  <a:srgbClr val="800000"/>
                </a:solidFill>
              </a:rPr>
              <a:t>Knihy</a:t>
            </a:r>
            <a:r>
              <a:rPr lang="cs-CZ" sz="2000" dirty="0" smtClean="0">
                <a:solidFill>
                  <a:srgbClr val="800000"/>
                </a:solidFill>
              </a:rPr>
              <a:t>: na </a:t>
            </a:r>
            <a:r>
              <a:rPr lang="cs-CZ" sz="2000" dirty="0" smtClean="0">
                <a:solidFill>
                  <a:srgbClr val="A50021"/>
                </a:solidFill>
              </a:rPr>
              <a:t>obranu českého jazyka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 smtClean="0">
                <a:solidFill>
                  <a:srgbClr val="A50021"/>
                </a:solidFill>
              </a:rPr>
              <a:t>           překládání z jiného jazyka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 smtClean="0">
                <a:solidFill>
                  <a:srgbClr val="A50021"/>
                </a:solidFill>
              </a:rPr>
              <a:t>           </a:t>
            </a:r>
            <a:r>
              <a:rPr lang="cs-CZ" sz="2000" dirty="0" smtClean="0">
                <a:solidFill>
                  <a:srgbClr val="FF0000"/>
                </a:solidFill>
              </a:rPr>
              <a:t>→ </a:t>
            </a:r>
            <a:r>
              <a:rPr lang="cs-CZ" sz="2000" i="1" dirty="0" smtClean="0">
                <a:solidFill>
                  <a:srgbClr val="A50021"/>
                </a:solidFill>
              </a:rPr>
              <a:t>české knihkupectví a vydavatelství </a:t>
            </a:r>
            <a:r>
              <a:rPr lang="cs-CZ" sz="2000" b="1" i="1" dirty="0" smtClean="0">
                <a:solidFill>
                  <a:srgbClr val="FF0000"/>
                </a:solidFill>
              </a:rPr>
              <a:t>Česká expedice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i="1" u="sng" dirty="0" smtClean="0">
                <a:solidFill>
                  <a:srgbClr val="A50021"/>
                </a:solidFill>
              </a:rPr>
              <a:t>Divadlo: </a:t>
            </a:r>
            <a:r>
              <a:rPr lang="cs-CZ" sz="2000" dirty="0" smtClean="0">
                <a:solidFill>
                  <a:srgbClr val="A50021"/>
                </a:solidFill>
              </a:rPr>
              <a:t>Václavské náměstí v Praze „Koňský trh“– dřevěné div. </a:t>
            </a:r>
            <a:r>
              <a:rPr lang="cs-CZ" sz="2000" b="1" i="1" dirty="0" smtClean="0">
                <a:solidFill>
                  <a:srgbClr val="A50021"/>
                </a:solidFill>
              </a:rPr>
              <a:t>Bouda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i="1" dirty="0" smtClean="0">
                <a:solidFill>
                  <a:srgbClr val="A50021"/>
                </a:solidFill>
              </a:rPr>
              <a:t>               české vlastenecké hry Václava Tháma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i="1" dirty="0" smtClean="0">
                <a:solidFill>
                  <a:srgbClr val="A50021"/>
                </a:solidFill>
              </a:rPr>
              <a:t>               uzavřeno za tři roky – nebyly peníze na jeho provoz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000" dirty="0" smtClean="0">
                <a:solidFill>
                  <a:srgbClr val="A50021"/>
                </a:solidFill>
              </a:rPr>
              <a:t>               kočovní loutkáři - </a:t>
            </a:r>
            <a:r>
              <a:rPr lang="cs-CZ" sz="2000" b="1" dirty="0" smtClean="0">
                <a:solidFill>
                  <a:srgbClr val="FF0000"/>
                </a:solidFill>
              </a:rPr>
              <a:t>Kašpárek</a:t>
            </a:r>
            <a:endParaRPr lang="cs-CZ" sz="2000" b="1" i="1" u="sng" dirty="0" smtClean="0">
              <a:solidFill>
                <a:srgbClr val="A5002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3000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3000"/>
                                        <p:tgtEl>
                                          <p:spTgt spid="122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3000"/>
                                        <p:tgtEl>
                                          <p:spTgt spid="122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3000"/>
                                        <p:tgtEl>
                                          <p:spTgt spid="122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07504" y="260648"/>
            <a:ext cx="8856984" cy="5851525"/>
          </a:xfrm>
        </p:spPr>
        <p:txBody>
          <a:bodyPr/>
          <a:lstStyle/>
          <a:p>
            <a:pPr marL="0" indent="0">
              <a:buNone/>
            </a:pPr>
            <a:endParaRPr lang="cs-CZ" sz="1800" u="sng" dirty="0" smtClean="0"/>
          </a:p>
          <a:p>
            <a:pPr marL="0" indent="0">
              <a:buNone/>
            </a:pPr>
            <a:r>
              <a:rPr lang="cs-CZ" sz="1800" u="sng" dirty="0" smtClean="0"/>
              <a:t>Materiál byl čerpán z následujících zdrojů: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Vlastivěda </a:t>
            </a:r>
            <a:r>
              <a:rPr lang="cs-CZ" sz="1800" dirty="0"/>
              <a:t>Obrazy z novějších českých dějin, Alter 1996, ISBN 80-7245-024-7</a:t>
            </a:r>
          </a:p>
          <a:p>
            <a:pPr marL="0" indent="0">
              <a:buNone/>
            </a:pPr>
            <a:r>
              <a:rPr lang="cs-CZ" sz="1800" dirty="0" smtClean="0"/>
              <a:t>11.2.2012</a:t>
            </a:r>
            <a:endParaRPr lang="cs-CZ" sz="1800" dirty="0"/>
          </a:p>
          <a:p>
            <a:pPr marL="0" indent="0">
              <a:buNone/>
            </a:pPr>
            <a:endParaRPr lang="cs-CZ" sz="1800" u="sng" dirty="0" smtClean="0"/>
          </a:p>
          <a:p>
            <a:pPr marL="0" indent="0">
              <a:buNone/>
            </a:pPr>
            <a:r>
              <a:rPr lang="cs-CZ" sz="1800" u="sng" dirty="0" smtClean="0"/>
              <a:t>Jean Jacques Rousseau</a:t>
            </a:r>
            <a:endParaRPr lang="cs-CZ" sz="1800" u="sng" dirty="0"/>
          </a:p>
          <a:p>
            <a:pPr marL="0" indent="0">
              <a:buNone/>
            </a:pPr>
            <a:r>
              <a:rPr lang="cs-CZ" sz="1800" dirty="0" smtClean="0"/>
              <a:t>http://cs.wikipedia.org/wiki/Soubor:Jean_Jacques_Rousseau_(painted_portrait).</a:t>
            </a:r>
            <a:r>
              <a:rPr lang="cs-CZ" sz="1800" dirty="0" err="1" smtClean="0"/>
              <a:t>jpg</a:t>
            </a:r>
            <a:r>
              <a:rPr lang="cs-CZ" sz="1800" dirty="0" smtClean="0"/>
              <a:t>,</a:t>
            </a:r>
          </a:p>
          <a:p>
            <a:pPr marL="0" indent="0">
              <a:buNone/>
            </a:pPr>
            <a:r>
              <a:rPr lang="cs-CZ" sz="1800" dirty="0" smtClean="0"/>
              <a:t>11.2.2012</a:t>
            </a:r>
          </a:p>
          <a:p>
            <a:pPr marL="0" indent="0">
              <a:buNone/>
            </a:pPr>
            <a:endParaRPr lang="cs-CZ" sz="1800" u="sng" dirty="0" smtClean="0"/>
          </a:p>
          <a:p>
            <a:pPr marL="0" indent="0">
              <a:buNone/>
            </a:pPr>
            <a:r>
              <a:rPr lang="cs-CZ" sz="1800" u="sng" dirty="0" smtClean="0"/>
              <a:t>Marie Terezie</a:t>
            </a:r>
          </a:p>
          <a:p>
            <a:pPr marL="0" indent="0">
              <a:buNone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cs.wikipedia.org/wiki/Soubor:Maria_Theresia11.jpg, 11.2.2012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u="sng" dirty="0" smtClean="0"/>
              <a:t>Josef II.</a:t>
            </a:r>
          </a:p>
          <a:p>
            <a:pPr marL="0" indent="0">
              <a:buNone/>
            </a:pPr>
            <a:r>
              <a:rPr lang="cs-CZ" sz="1800" dirty="0"/>
              <a:t>http://</a:t>
            </a:r>
            <a:r>
              <a:rPr lang="cs-CZ" sz="1800" dirty="0" smtClean="0"/>
              <a:t>cs.wikipedia.org/wiki/</a:t>
            </a:r>
            <a:r>
              <a:rPr lang="cs-CZ" sz="1800" dirty="0" err="1" smtClean="0"/>
              <a:t>Soubor:Joseph_II.jpg</a:t>
            </a:r>
            <a:r>
              <a:rPr lang="cs-CZ" sz="1800" dirty="0" smtClean="0"/>
              <a:t>, </a:t>
            </a:r>
            <a:r>
              <a:rPr lang="cs-CZ" sz="1800" dirty="0" smtClean="0"/>
              <a:t>11.2.2012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21920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552</Words>
  <Application>Microsoft Office PowerPoint</Application>
  <PresentationFormat>Předvádění na obrazovce (4:3)</PresentationFormat>
  <Paragraphs>106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Prezentace aplikace PowerPoint</vt:lpstr>
      <vt:lpstr>Prezentace aplikace PowerPoint</vt:lpstr>
      <vt:lpstr>Osvícenské myšlenky Marie Terezie</vt:lpstr>
      <vt:lpstr>Prezentace aplikace PowerPoint</vt:lpstr>
      <vt:lpstr> Osvícenské reformy</vt:lpstr>
      <vt:lpstr>Obrození -  „národní vzkříšení“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Karel</dc:creator>
  <cp:lastModifiedBy>Karel</cp:lastModifiedBy>
  <cp:revision>146</cp:revision>
  <dcterms:created xsi:type="dcterms:W3CDTF">2012-02-26T15:59:12Z</dcterms:created>
  <dcterms:modified xsi:type="dcterms:W3CDTF">2012-10-14T20:56:29Z</dcterms:modified>
</cp:coreProperties>
</file>