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Karel" initials="K" lastIdx="0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66"/>
    <a:srgbClr val="FFCC00"/>
    <a:srgbClr val="CC6600"/>
    <a:srgbClr val="CC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008" y="-8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2" d="100"/>
          <a:sy n="52" d="100"/>
        </p:scale>
        <p:origin x="-2342" y="-8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A09FAA-3DC0-46D4-B6E7-97CEA2AB5E6D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B5EA84-0F0C-40CD-9713-F7D6C623EF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34952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5EA84-0F0C-40CD-9713-F7D6C623EF66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8683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99D62-B818-43EE-A7C3-5C0654C15533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3304EA-2620-4C8E-BE16-D71774723A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85451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99D62-B818-43EE-A7C3-5C0654C15533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3304EA-2620-4C8E-BE16-D71774723A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1966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99D62-B818-43EE-A7C3-5C0654C15533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3304EA-2620-4C8E-BE16-D71774723A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38128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99D62-B818-43EE-A7C3-5C0654C15533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3304EA-2620-4C8E-BE16-D71774723A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3684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99D62-B818-43EE-A7C3-5C0654C15533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3304EA-2620-4C8E-BE16-D71774723A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71407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99D62-B818-43EE-A7C3-5C0654C15533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3304EA-2620-4C8E-BE16-D71774723A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1163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99D62-B818-43EE-A7C3-5C0654C15533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3304EA-2620-4C8E-BE16-D71774723A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76168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99D62-B818-43EE-A7C3-5C0654C15533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3304EA-2620-4C8E-BE16-D71774723A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59009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99D62-B818-43EE-A7C3-5C0654C15533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3304EA-2620-4C8E-BE16-D71774723A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14200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99D62-B818-43EE-A7C3-5C0654C15533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3304EA-2620-4C8E-BE16-D71774723A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56547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99D62-B818-43EE-A7C3-5C0654C15533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3304EA-2620-4C8E-BE16-D71774723A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93928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999D62-B818-43EE-A7C3-5C0654C15533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3304EA-2620-4C8E-BE16-D71774723A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10964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40871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Název školy: Základní škola Chomutov, Písečná 5144</a:t>
            </a:r>
          </a:p>
          <a:p>
            <a:pPr marL="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Název materiálu: VY_52_INOVACE_23_Buditelé_českého_národa_ib1</a:t>
            </a:r>
          </a:p>
          <a:p>
            <a:pPr marL="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Číslo projektu: CZ1.07/1.4.00/21.3355</a:t>
            </a:r>
          </a:p>
          <a:p>
            <a:pPr marL="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Autor: Mgr. Ivana Benešová</a:t>
            </a:r>
          </a:p>
          <a:p>
            <a:pPr marL="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Datum tvorby: 13.2.2012</a:t>
            </a:r>
          </a:p>
          <a:p>
            <a:pPr marL="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Cílový ročník: pátý</a:t>
            </a:r>
          </a:p>
          <a:p>
            <a:pPr marL="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Vzdělávací oblast/obor/okruh: Člověk a jeho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svět_Vlastivěda_Historie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Klíčové slovo: Josef Dobrovský, Josef Jungmann, František Palacký</a:t>
            </a:r>
          </a:p>
          <a:p>
            <a:pPr marL="0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                    Josef Kajetán Tyl, František Škroup</a:t>
            </a:r>
          </a:p>
          <a:p>
            <a:pPr marL="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Anotace: Tato prezentace je určena pro žáky pátého ročníku.</a:t>
            </a:r>
          </a:p>
          <a:p>
            <a:pPr marL="0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            Slouží k prezentaci učiva učitelem, procvičování a opakování</a:t>
            </a:r>
          </a:p>
          <a:p>
            <a:pPr marL="0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            žáky.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78903" y="5718447"/>
            <a:ext cx="55446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i="1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</a:t>
            </a:r>
          </a:p>
          <a:p>
            <a:r>
              <a:rPr lang="cs-CZ" sz="1200" b="1" i="1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Mgr. Ivana Benešová.</a:t>
            </a:r>
          </a:p>
          <a:p>
            <a:r>
              <a:rPr lang="cs-CZ" sz="1200" b="1" i="1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Financováno z ESF a státního rozpočtu.</a:t>
            </a:r>
          </a:p>
          <a:p>
            <a:endParaRPr lang="cs-CZ" sz="1200" b="1" i="1" dirty="0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5732463"/>
            <a:ext cx="2735263" cy="53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95167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76672"/>
            <a:ext cx="8229600" cy="612068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4400" dirty="0" smtClean="0">
              <a:solidFill>
                <a:srgbClr val="CC9900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4400" dirty="0">
              <a:solidFill>
                <a:srgbClr val="CC9900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4400" dirty="0" smtClean="0">
              <a:solidFill>
                <a:srgbClr val="CC9900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4400" b="1" i="1" dirty="0" smtClean="0">
                <a:solidFill>
                  <a:srgbClr val="CC9900"/>
                </a:solidFill>
                <a:latin typeface="Arial" pitchFamily="34" charset="0"/>
                <a:cs typeface="Arial" pitchFamily="34" charset="0"/>
              </a:rPr>
              <a:t>     </a:t>
            </a:r>
            <a:r>
              <a:rPr lang="cs-CZ" sz="4400" b="1" i="1" dirty="0" smtClean="0">
                <a:solidFill>
                  <a:srgbClr val="CC6600"/>
                </a:solidFill>
                <a:latin typeface="Arial" pitchFamily="34" charset="0"/>
                <a:cs typeface="Arial" pitchFamily="34" charset="0"/>
              </a:rPr>
              <a:t>Buditelé českého národa</a:t>
            </a:r>
            <a:endParaRPr lang="cs-CZ" sz="4400" b="1" i="1" dirty="0">
              <a:solidFill>
                <a:srgbClr val="CC66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3795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i="1" dirty="0" smtClean="0">
                <a:solidFill>
                  <a:srgbClr val="CC6600"/>
                </a:solidFill>
                <a:latin typeface="Arial" pitchFamily="34" charset="0"/>
                <a:cs typeface="Arial" pitchFamily="34" charset="0"/>
              </a:rPr>
              <a:t>Josef Dobrovský</a:t>
            </a:r>
            <a:endParaRPr lang="cs-CZ" sz="4800" b="1" i="1" dirty="0">
              <a:solidFill>
                <a:srgbClr val="CC66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Zástupný symbol pro obsah 1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800" b="1" i="1" dirty="0" smtClean="0">
                <a:solidFill>
                  <a:srgbClr val="C00000"/>
                </a:solidFill>
              </a:rPr>
              <a:t>Dějiny české řeči a literatury</a:t>
            </a:r>
            <a:endParaRPr lang="cs-CZ" sz="2800" b="1" i="1" dirty="0">
              <a:solidFill>
                <a:srgbClr val="C00000"/>
              </a:solidFill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1700808"/>
            <a:ext cx="3825801" cy="46698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8505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3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i="1" dirty="0" smtClean="0">
                <a:solidFill>
                  <a:srgbClr val="CC6600"/>
                </a:solidFill>
                <a:latin typeface="Arial" pitchFamily="34" charset="0"/>
                <a:cs typeface="Arial" pitchFamily="34" charset="0"/>
              </a:rPr>
              <a:t>Josef Jungmann</a:t>
            </a:r>
            <a:endParaRPr lang="cs-CZ" sz="4800" b="1" i="1" dirty="0">
              <a:solidFill>
                <a:srgbClr val="CC66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435280" cy="4525963"/>
          </a:xfrm>
        </p:spPr>
        <p:txBody>
          <a:bodyPr/>
          <a:lstStyle/>
          <a:p>
            <a:pPr marL="0" indent="0">
              <a:buNone/>
            </a:pPr>
            <a:endParaRPr lang="cs-CZ" b="1" i="1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Česko-německý slovník</a:t>
            </a:r>
            <a:endParaRPr lang="cs-CZ" b="1" i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6927" y="1412776"/>
            <a:ext cx="3582346" cy="51819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351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3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i="1" dirty="0" smtClean="0">
                <a:solidFill>
                  <a:srgbClr val="CC6600"/>
                </a:solidFill>
                <a:latin typeface="Arial" pitchFamily="34" charset="0"/>
                <a:cs typeface="Arial" pitchFamily="34" charset="0"/>
              </a:rPr>
              <a:t>František Palacký</a:t>
            </a:r>
            <a:endParaRPr lang="cs-CZ" sz="4800" b="1" i="1" dirty="0">
              <a:solidFill>
                <a:srgbClr val="CC66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b="1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Dějiny národu českého v Čechách a na Moravě</a:t>
            </a:r>
            <a:endParaRPr lang="cs-CZ" b="1" i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2924944"/>
            <a:ext cx="2940944" cy="3789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2640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3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i="1" dirty="0" smtClean="0">
                <a:solidFill>
                  <a:srgbClr val="CC6600"/>
                </a:solidFill>
                <a:latin typeface="Arial" pitchFamily="34" charset="0"/>
                <a:cs typeface="Arial" pitchFamily="34" charset="0"/>
              </a:rPr>
              <a:t>Josef Kajetán Tyl</a:t>
            </a:r>
            <a:endParaRPr lang="cs-CZ" sz="4800" b="1" i="1" dirty="0">
              <a:solidFill>
                <a:srgbClr val="CC66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i="1" dirty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h</a:t>
            </a:r>
            <a:r>
              <a:rPr lang="cs-CZ" b="1" i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ra</a:t>
            </a:r>
            <a:r>
              <a:rPr lang="cs-CZ" b="1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Fidlovačka</a:t>
            </a:r>
          </a:p>
          <a:p>
            <a:pPr marL="0" indent="0">
              <a:buNone/>
            </a:pPr>
            <a:r>
              <a:rPr lang="cs-CZ" b="1" i="1" dirty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b="1" i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íseň</a:t>
            </a:r>
            <a:r>
              <a:rPr lang="cs-CZ" b="1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„Kde domov můj“</a:t>
            </a:r>
            <a:endParaRPr lang="cs-CZ" b="1" i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1700808"/>
            <a:ext cx="3466728" cy="4872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1665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3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3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i="1" dirty="0" smtClean="0">
                <a:solidFill>
                  <a:srgbClr val="CC6600"/>
                </a:solidFill>
                <a:latin typeface="Arial" pitchFamily="34" charset="0"/>
                <a:cs typeface="Arial" pitchFamily="34" charset="0"/>
              </a:rPr>
              <a:t>František Škroup</a:t>
            </a:r>
            <a:endParaRPr lang="cs-CZ" sz="4800" b="1" i="1" dirty="0">
              <a:solidFill>
                <a:srgbClr val="CC66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i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h</a:t>
            </a:r>
            <a:r>
              <a:rPr lang="cs-CZ" b="1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udbu </a:t>
            </a:r>
            <a:r>
              <a:rPr lang="cs-CZ" b="1" i="1" dirty="0" smtClean="0">
                <a:solidFill>
                  <a:schemeClr val="accent6"/>
                </a:solidFill>
                <a:latin typeface="Arial" pitchFamily="34" charset="0"/>
                <a:cs typeface="Arial" pitchFamily="34" charset="0"/>
              </a:rPr>
              <a:t>k písni „Kde domov můj“</a:t>
            </a:r>
            <a:endParaRPr lang="cs-CZ" b="1" i="1" dirty="0">
              <a:solidFill>
                <a:schemeClr val="accent6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2342094"/>
            <a:ext cx="3312368" cy="4104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7743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3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476672"/>
            <a:ext cx="8856984" cy="61206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u="sng" dirty="0" smtClean="0">
                <a:latin typeface="Arial" pitchFamily="34" charset="0"/>
                <a:cs typeface="Arial" pitchFamily="34" charset="0"/>
              </a:rPr>
              <a:t>Materiál byl čerpán z těchto zdrojů</a:t>
            </a:r>
          </a:p>
          <a:p>
            <a:pPr marL="0" indent="0">
              <a:buNone/>
            </a:pPr>
            <a:r>
              <a:rPr lang="cs-CZ" sz="2000" dirty="0"/>
              <a:t>Vlastivěda, Obrazy z novějších českých dějin, ALTER, 1996, ISBN 80-7245-024-7</a:t>
            </a:r>
            <a:r>
              <a:rPr lang="cs-CZ" sz="2000" dirty="0" smtClean="0"/>
              <a:t>, 13.2.2012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000" u="sng" dirty="0" smtClean="0">
                <a:latin typeface="Arial" pitchFamily="34" charset="0"/>
                <a:cs typeface="Arial" pitchFamily="34" charset="0"/>
              </a:rPr>
              <a:t>Josef Dobrovský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http://cs.wikipedia.org/wiki/Soubor:Josef_Dobrovsky_Vilimek.jpg,13.2.2012</a:t>
            </a:r>
          </a:p>
          <a:p>
            <a:pPr marL="0" indent="0">
              <a:buNone/>
            </a:pPr>
            <a:r>
              <a:rPr lang="cs-CZ" sz="2000" u="sng" dirty="0" smtClean="0">
                <a:latin typeface="Arial" pitchFamily="34" charset="0"/>
                <a:cs typeface="Arial" pitchFamily="34" charset="0"/>
              </a:rPr>
              <a:t>Josef Jungmann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http://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cs.wikipedia.org/wiki/Soubor:Josef_Jungmann_CT.jpg,13.2.2012</a:t>
            </a:r>
          </a:p>
          <a:p>
            <a:pPr marL="0" indent="0">
              <a:buNone/>
            </a:pPr>
            <a:r>
              <a:rPr lang="cs-CZ" sz="2000" u="sng" dirty="0" smtClean="0">
                <a:latin typeface="Arial" pitchFamily="34" charset="0"/>
                <a:cs typeface="Arial" pitchFamily="34" charset="0"/>
              </a:rPr>
              <a:t>František Palacký</a:t>
            </a:r>
          </a:p>
          <a:p>
            <a:pPr marL="0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h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ttp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://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cs.wikipedia.org/wiki/Soubor:PalackyLitho.jpg,13.2.2012</a:t>
            </a:r>
          </a:p>
          <a:p>
            <a:pPr marL="0" indent="0">
              <a:buNone/>
            </a:pPr>
            <a:r>
              <a:rPr lang="cs-CZ" sz="2000" u="sng" dirty="0" smtClean="0">
                <a:latin typeface="Arial" pitchFamily="34" charset="0"/>
                <a:cs typeface="Arial" pitchFamily="34" charset="0"/>
              </a:rPr>
              <a:t>Josef Kajetán Tyl</a:t>
            </a:r>
          </a:p>
          <a:p>
            <a:pPr marL="0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http://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cs.wikipedia.org/wiki/Soubor:Jan_Vil%C3%ADmek_Josef_Kajet%C3%A1n_Tyl.jpg,13.2.2012</a:t>
            </a:r>
          </a:p>
          <a:p>
            <a:pPr marL="0" indent="0">
              <a:buNone/>
            </a:pPr>
            <a:r>
              <a:rPr lang="cs-CZ" sz="2000" u="sng" dirty="0" smtClean="0">
                <a:latin typeface="Arial" pitchFamily="34" charset="0"/>
                <a:cs typeface="Arial" pitchFamily="34" charset="0"/>
              </a:rPr>
              <a:t>František Škroup</a:t>
            </a:r>
          </a:p>
          <a:p>
            <a:pPr marL="0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http://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cs.wikipedia.org/wiki/Soubor:Jan_Vil%C3%ADmek_Franti%C5%A1ek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_%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C5%A0kroup.jpg,13.2.2012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8532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</TotalTime>
  <Words>202</Words>
  <Application>Microsoft Office PowerPoint</Application>
  <PresentationFormat>Předvádění na obrazovce (4:3)</PresentationFormat>
  <Paragraphs>47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Josef Dobrovský</vt:lpstr>
      <vt:lpstr>Josef Jungmann</vt:lpstr>
      <vt:lpstr>František Palacký</vt:lpstr>
      <vt:lpstr>Josef Kajetán Tyl</vt:lpstr>
      <vt:lpstr>František Škroup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Karel</dc:creator>
  <cp:lastModifiedBy>Karel</cp:lastModifiedBy>
  <cp:revision>27</cp:revision>
  <dcterms:created xsi:type="dcterms:W3CDTF">2012-10-08T13:41:55Z</dcterms:created>
  <dcterms:modified xsi:type="dcterms:W3CDTF">2012-10-14T20:56:53Z</dcterms:modified>
</cp:coreProperties>
</file>