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ungsuh" pitchFamily="18" charset="-127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  <a:srgbClr val="339933"/>
    <a:srgbClr val="FF5050"/>
    <a:srgbClr val="99CC00"/>
    <a:srgbClr val="00CC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08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576394-91C9-4B44-9EC5-8C3B417A36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164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4009B8-BD56-4EA0-B1A9-58F736BCB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818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966B8A-FC10-4870-B97C-33E2CF5F6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798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D275A-3815-4E9E-805F-EC0E36A78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969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EF5D66-E215-400A-ADE9-617AF198C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886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D03E9D-AF07-4A26-BD0C-68A1E1FD9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355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1CB4CC-1BC6-4DC4-9C34-35EFCE6687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969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40D40E-87AD-45FA-908E-70DC4DF52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14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93816A-B090-4F37-B7FA-B296AA6A8D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565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ED3CA1-94FB-4B16-8701-7089B5D3FD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66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7493A5-F4C4-440A-BCA9-A4835E6268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6592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C1945-8F67-4705-AFDC-0D11B5533D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0753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CBECD2E7-0078-4280-ABE2-93E4FA63D9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496300" cy="6408738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000" dirty="0" smtClean="0"/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Název materiálu: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VY_52_INOVACE_24_19._století_století_páry_vynálezy_ib1 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Datum vyhotovení: 15.2.2012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Vzdělávací oblast/obor: Člověk a jeho </a:t>
            </a:r>
            <a:r>
              <a:rPr lang="cs-CZ" sz="2000" dirty="0" err="1" smtClean="0"/>
              <a:t>svět_Vlastivěda_Dějiny</a:t>
            </a:r>
            <a:endParaRPr lang="cs-CZ" sz="2000" dirty="0" smtClean="0"/>
          </a:p>
          <a:p>
            <a:pPr eaLnBrk="1" hangingPunct="1">
              <a:buFontTx/>
              <a:buNone/>
            </a:pPr>
            <a:r>
              <a:rPr lang="cs-CZ" sz="2000" dirty="0" smtClean="0"/>
              <a:t>Klíčové slovo: manufaktury, parní lokomotiva, parní automobil,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        lodní šroub, bleskosvod, ruchadlo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Slouží k prezentaci nové látky učitelem,   </a:t>
            </a:r>
          </a:p>
          <a:p>
            <a:pPr eaLnBrk="1" hangingPunct="1">
              <a:buFontTx/>
              <a:buNone/>
            </a:pPr>
            <a:r>
              <a:rPr lang="cs-CZ" sz="2000" dirty="0" smtClean="0"/>
              <a:t>               procvičování a opakování učiva žáky.</a:t>
            </a:r>
          </a:p>
        </p:txBody>
      </p:sp>
      <p:sp>
        <p:nvSpPr>
          <p:cNvPr id="2051" name="Text Box 4"/>
          <p:cNvSpPr txBox="1">
            <a:spLocks noChangeArrowheads="1"/>
          </p:cNvSpPr>
          <p:nvPr/>
        </p:nvSpPr>
        <p:spPr bwMode="auto">
          <a:xfrm>
            <a:off x="468313" y="5876925"/>
            <a:ext cx="489585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9pPr>
          </a:lstStyle>
          <a:p>
            <a:pPr eaLnBrk="1" hangingPunct="1"/>
            <a:r>
              <a:rPr lang="cs-CZ" sz="1200" b="1" i="1">
                <a:solidFill>
                  <a:srgbClr val="000000"/>
                </a:solidFill>
                <a:latin typeface="Arial" charset="0"/>
              </a:rPr>
              <a:t>Autorem materiálu a všech jeho částí, není-li uvedeno jinak, je </a:t>
            </a:r>
          </a:p>
          <a:p>
            <a:pPr eaLnBrk="1" hangingPunct="1"/>
            <a:r>
              <a:rPr lang="cs-CZ" sz="1200" b="1" i="1">
                <a:solidFill>
                  <a:srgbClr val="000000"/>
                </a:solidFill>
                <a:latin typeface="Arial" charset="0"/>
              </a:rPr>
              <a:t>Mgr. Ivana Benešová.</a:t>
            </a:r>
          </a:p>
          <a:p>
            <a:pPr eaLnBrk="1" hangingPunct="1"/>
            <a:r>
              <a:rPr lang="cs-CZ" sz="1200" b="1" i="1">
                <a:solidFill>
                  <a:srgbClr val="000000"/>
                </a:solidFill>
                <a:latin typeface="Arial" charset="0"/>
              </a:rPr>
              <a:t>Financováno z ESF a státního rozpočtu</a:t>
            </a:r>
          </a:p>
          <a:p>
            <a:pPr eaLnBrk="1" hangingPunct="1"/>
            <a:endParaRPr lang="cs-CZ" sz="1000" i="1"/>
          </a:p>
        </p:txBody>
      </p:sp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43525" y="5954713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ungsuh" pitchFamily="18" charset="-127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5949950"/>
            <a:ext cx="2735263" cy="531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None/>
            </a:pPr>
            <a:r>
              <a:rPr lang="cs-CZ" sz="4400" smtClean="0">
                <a:solidFill>
                  <a:srgbClr val="006600"/>
                </a:solidFill>
              </a:rPr>
              <a:t>     </a:t>
            </a:r>
            <a:r>
              <a:rPr lang="cs-CZ" sz="4400" b="1" smtClean="0">
                <a:solidFill>
                  <a:srgbClr val="006600"/>
                </a:solidFill>
              </a:rPr>
              <a:t>19. století – století páry</a:t>
            </a:r>
          </a:p>
          <a:p>
            <a:pPr eaLnBrk="1" hangingPunct="1">
              <a:buFontTx/>
              <a:buNone/>
            </a:pPr>
            <a:r>
              <a:rPr lang="cs-CZ" sz="4400" smtClean="0">
                <a:solidFill>
                  <a:srgbClr val="006600"/>
                </a:solidFill>
              </a:rPr>
              <a:t>                 </a:t>
            </a:r>
            <a:r>
              <a:rPr lang="cs-CZ" sz="4800" b="1" i="1" smtClean="0">
                <a:solidFill>
                  <a:srgbClr val="00CC00"/>
                </a:solidFill>
              </a:rPr>
              <a:t>Vynálezy</a:t>
            </a:r>
            <a:endParaRPr lang="cs-CZ" sz="4400" smtClean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62499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dirty="0" smtClean="0"/>
              <a:t> </a:t>
            </a:r>
            <a:r>
              <a:rPr lang="cs-CZ" sz="4000" i="1" u="sng" dirty="0" smtClean="0">
                <a:solidFill>
                  <a:srgbClr val="006600"/>
                </a:solidFill>
                <a:latin typeface="Australian Sunrise" pitchFamily="2" charset="0"/>
              </a:rPr>
              <a:t>Manufaktury</a:t>
            </a:r>
            <a:endParaRPr lang="cs-CZ" sz="4000" dirty="0" smtClean="0">
              <a:solidFill>
                <a:srgbClr val="006600"/>
              </a:solidFill>
              <a:latin typeface="Gungsuh" pitchFamily="18" charset="-127"/>
            </a:endParaRPr>
          </a:p>
          <a:p>
            <a:pPr eaLnBrk="1" hangingPunct="1">
              <a:buFontTx/>
              <a:buNone/>
            </a:pPr>
            <a:endParaRPr lang="cs-CZ" sz="2800" dirty="0" smtClean="0">
              <a:solidFill>
                <a:srgbClr val="006600"/>
              </a:solidFill>
              <a:latin typeface="Gungsuh" pitchFamily="18" charset="-127"/>
            </a:endParaRP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006600"/>
                </a:solidFill>
                <a:latin typeface="Gungsuh" pitchFamily="18" charset="-127"/>
              </a:rPr>
              <a:t>= velké dílny, které vyráběly celý výrobek sami jako v řemeslnické dílně</a:t>
            </a:r>
          </a:p>
          <a:p>
            <a:pPr eaLnBrk="1" hangingPunct="1">
              <a:buFontTx/>
              <a:buNone/>
            </a:pPr>
            <a:r>
              <a:rPr lang="cs-CZ" sz="2800" dirty="0" smtClean="0">
                <a:solidFill>
                  <a:srgbClr val="006600"/>
                </a:solidFill>
                <a:latin typeface="Gungsuh" pitchFamily="18" charset="-127"/>
              </a:rPr>
              <a:t>Nejvíce se rozšířily v </a:t>
            </a:r>
            <a:r>
              <a:rPr lang="cs-CZ" sz="2800" i="1" dirty="0" smtClean="0">
                <a:solidFill>
                  <a:srgbClr val="FF5050"/>
                </a:solidFill>
                <a:latin typeface="Gungsuh" pitchFamily="18" charset="-127"/>
              </a:rPr>
              <a:t>textilní výrobě.</a:t>
            </a:r>
          </a:p>
          <a:p>
            <a:pPr eaLnBrk="1" hangingPunct="1">
              <a:buFontTx/>
              <a:buNone/>
            </a:pPr>
            <a:r>
              <a:rPr lang="cs-CZ" sz="2800" b="1" dirty="0" smtClean="0">
                <a:solidFill>
                  <a:srgbClr val="006600"/>
                </a:solidFill>
                <a:latin typeface="Gungsuh" pitchFamily="18" charset="-127"/>
              </a:rPr>
              <a:t>Výroba je lepší a levnější.</a:t>
            </a:r>
          </a:p>
          <a:p>
            <a:pPr eaLnBrk="1" hangingPunct="1">
              <a:buFontTx/>
              <a:buNone/>
            </a:pPr>
            <a:r>
              <a:rPr lang="cs-CZ" sz="2800" b="1" dirty="0" smtClean="0">
                <a:solidFill>
                  <a:srgbClr val="006600"/>
                </a:solidFill>
                <a:latin typeface="Gungsuh" pitchFamily="18" charset="-127"/>
              </a:rPr>
              <a:t>Pohánění strojů...</a:t>
            </a:r>
          </a:p>
          <a:p>
            <a:pPr eaLnBrk="1" hangingPunct="1">
              <a:buFontTx/>
              <a:buNone/>
            </a:pPr>
            <a:r>
              <a:rPr lang="cs-CZ" sz="2800" b="1" dirty="0" smtClean="0">
                <a:solidFill>
                  <a:srgbClr val="006600"/>
                </a:solidFill>
                <a:latin typeface="Gungsuh" pitchFamily="18" charset="-127"/>
              </a:rPr>
              <a:t>                                </a:t>
            </a:r>
            <a:r>
              <a:rPr lang="cs-CZ" sz="2800" b="1" i="1" dirty="0" smtClean="0">
                <a:solidFill>
                  <a:srgbClr val="FF5050"/>
                </a:solidFill>
                <a:latin typeface="Gungsuh" pitchFamily="18" charset="-127"/>
              </a:rPr>
              <a:t>parní stroj</a:t>
            </a:r>
            <a:endParaRPr lang="cs-CZ" sz="2800" b="1" i="1" dirty="0" smtClean="0">
              <a:solidFill>
                <a:srgbClr val="FF5050"/>
              </a:solidFill>
            </a:endParaRPr>
          </a:p>
          <a:p>
            <a:pPr eaLnBrk="1" hangingPunct="1">
              <a:buFontTx/>
              <a:buNone/>
            </a:pPr>
            <a:endParaRPr lang="cs-CZ" sz="2800" b="1" i="1" dirty="0" smtClean="0">
              <a:solidFill>
                <a:srgbClr val="FF5050"/>
              </a:solidFill>
            </a:endParaRPr>
          </a:p>
          <a:p>
            <a:pPr eaLnBrk="1" hangingPunct="1">
              <a:buFontTx/>
              <a:buNone/>
            </a:pPr>
            <a:endParaRPr lang="cs-CZ" sz="2800" b="1" i="1" dirty="0" smtClean="0">
              <a:solidFill>
                <a:srgbClr val="FF5050"/>
              </a:solidFill>
            </a:endParaRPr>
          </a:p>
          <a:p>
            <a:pPr eaLnBrk="1" hangingPunct="1">
              <a:buFontTx/>
              <a:buNone/>
            </a:pPr>
            <a:endParaRPr lang="cs-CZ" sz="1200" b="1" i="1" dirty="0" smtClean="0">
              <a:solidFill>
                <a:srgbClr val="FF505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077072"/>
            <a:ext cx="3048000" cy="2171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4000" b="1" u="sng" dirty="0" smtClean="0">
                <a:latin typeface="Australian Sunrise" pitchFamily="2" charset="0"/>
              </a:rPr>
              <a:t>Vynálezy</a:t>
            </a:r>
            <a:endParaRPr lang="cs-CZ" sz="4000" dirty="0" smtClean="0">
              <a:latin typeface="Australian Sunrise" pitchFamily="2" charset="0"/>
            </a:endParaRPr>
          </a:p>
          <a:p>
            <a:pPr eaLnBrk="1" hangingPunct="1">
              <a:buClr>
                <a:srgbClr val="00CC00"/>
              </a:buClr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5050"/>
                </a:solidFill>
                <a:latin typeface="Gungsuh" pitchFamily="18" charset="-127"/>
              </a:rPr>
              <a:t>Parní lokomotiva</a:t>
            </a:r>
          </a:p>
          <a:p>
            <a:pPr marL="0" indent="0" eaLnBrk="1" hangingPunct="1">
              <a:buClr>
                <a:srgbClr val="00CC00"/>
              </a:buClr>
              <a:buNone/>
            </a:pPr>
            <a:r>
              <a:rPr lang="cs-CZ" sz="2400" dirty="0" smtClean="0">
                <a:latin typeface="Gungsuh" pitchFamily="18" charset="-127"/>
              </a:rPr>
              <a:t>    sestrojena v Anglii</a:t>
            </a:r>
          </a:p>
          <a:p>
            <a:pPr marL="0" indent="0" eaLnBrk="1" hangingPunct="1">
              <a:buClr>
                <a:srgbClr val="00CC00"/>
              </a:buClr>
              <a:buNone/>
            </a:pPr>
            <a:r>
              <a:rPr lang="cs-CZ" sz="2400" dirty="0" smtClean="0">
                <a:solidFill>
                  <a:srgbClr val="00CC00"/>
                </a:solidFill>
                <a:latin typeface="Gungsuh" pitchFamily="18" charset="-127"/>
              </a:rPr>
              <a:t>    </a:t>
            </a:r>
            <a:r>
              <a:rPr lang="cs-CZ" sz="2400" dirty="0" smtClean="0">
                <a:solidFill>
                  <a:srgbClr val="C00000"/>
                </a:solidFill>
                <a:latin typeface="Gungsuh" pitchFamily="18" charset="-127"/>
              </a:rPr>
              <a:t>1. parní trať </a:t>
            </a:r>
            <a:r>
              <a:rPr lang="cs-CZ" sz="2400" dirty="0" smtClean="0">
                <a:latin typeface="Gungsuh" pitchFamily="18" charset="-127"/>
              </a:rPr>
              <a:t>v českých zemích : Brno-Praha</a:t>
            </a:r>
          </a:p>
          <a:p>
            <a:pPr eaLnBrk="1" hangingPunct="1">
              <a:buClr>
                <a:srgbClr val="00CC00"/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FF0000"/>
                </a:solidFill>
                <a:latin typeface="Gungsuh" pitchFamily="18" charset="-127"/>
              </a:rPr>
              <a:t>1. parní loď </a:t>
            </a:r>
            <a:r>
              <a:rPr lang="cs-CZ" sz="2400" dirty="0" smtClean="0">
                <a:latin typeface="Gungsuh" pitchFamily="18" charset="-127"/>
              </a:rPr>
              <a:t>u nás – </a:t>
            </a:r>
          </a:p>
          <a:p>
            <a:pPr eaLnBrk="1" hangingPunct="1">
              <a:buClr>
                <a:srgbClr val="00CC00"/>
              </a:buClr>
              <a:buFontTx/>
              <a:buNone/>
            </a:pPr>
            <a:r>
              <a:rPr lang="cs-CZ" sz="2400" i="1" dirty="0" smtClean="0">
                <a:solidFill>
                  <a:srgbClr val="00CC00"/>
                </a:solidFill>
                <a:latin typeface="Gungsuh" pitchFamily="18" charset="-127"/>
              </a:rPr>
              <a:t>                                    </a:t>
            </a:r>
            <a:r>
              <a:rPr lang="cs-CZ" sz="2400" b="1" i="1" dirty="0" smtClean="0">
                <a:solidFill>
                  <a:srgbClr val="00B050"/>
                </a:solidFill>
              </a:rPr>
              <a:t>mechanik Josef Božek</a:t>
            </a:r>
          </a:p>
          <a:p>
            <a:pPr eaLnBrk="1" hangingPunct="1">
              <a:buClr>
                <a:srgbClr val="00CC00"/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1815</a:t>
            </a:r>
            <a:r>
              <a:rPr lang="cs-CZ" sz="2400" i="1" dirty="0" smtClean="0">
                <a:solidFill>
                  <a:srgbClr val="00CC00"/>
                </a:solidFill>
                <a:latin typeface="Gungsuh" pitchFamily="18" charset="-127"/>
              </a:rPr>
              <a:t> – </a:t>
            </a:r>
            <a:r>
              <a:rPr lang="cs-CZ" sz="2400" b="1" dirty="0" smtClean="0">
                <a:solidFill>
                  <a:srgbClr val="FF5050"/>
                </a:solidFill>
                <a:latin typeface="Gungsuh" pitchFamily="18" charset="-127"/>
              </a:rPr>
              <a:t>parní automobil</a:t>
            </a: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endParaRPr lang="cs-CZ" sz="2400" b="1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Clr>
                <a:srgbClr val="00CC00"/>
              </a:buClr>
              <a:buFont typeface="Wingdings" pitchFamily="2" charset="2"/>
              <a:buChar char="q"/>
            </a:pPr>
            <a:endParaRPr lang="cs-CZ" sz="2400" b="1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Clr>
                <a:srgbClr val="00CC00"/>
              </a:buClr>
              <a:buFont typeface="Wingdings" pitchFamily="2" charset="2"/>
              <a:buChar char="q"/>
            </a:pPr>
            <a:endParaRPr lang="cs-CZ" sz="1000" b="1" dirty="0" smtClean="0"/>
          </a:p>
          <a:p>
            <a:pPr eaLnBrk="1" hangingPunct="1">
              <a:buClr>
                <a:srgbClr val="00CC00"/>
              </a:buClr>
              <a:buFontTx/>
              <a:buNone/>
            </a:pPr>
            <a:endParaRPr lang="cs-CZ" sz="2400" dirty="0" smtClean="0">
              <a:latin typeface="Gungsuh" pitchFamily="18" charset="-127"/>
            </a:endParaRPr>
          </a:p>
        </p:txBody>
      </p:sp>
      <p:pic>
        <p:nvPicPr>
          <p:cNvPr id="5124" name="Picture 8" descr="josef bože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4"/>
            <a:ext cx="2088232" cy="2664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44540"/>
            <a:ext cx="2448272" cy="21647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nodeType="clickEffect">
                                  <p:stCondLst>
                                    <p:cond delay="20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675687" cy="6337300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</a:pPr>
            <a:endParaRPr lang="cs-CZ" b="1" u="sng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Font typeface="Wingdings" pitchFamily="2" charset="2"/>
              <a:buChar char="q"/>
            </a:pPr>
            <a:r>
              <a:rPr lang="cs-CZ" b="1" dirty="0" smtClean="0">
                <a:solidFill>
                  <a:srgbClr val="FF5050"/>
                </a:solidFill>
                <a:latin typeface="Gungsuh" pitchFamily="18" charset="-127"/>
              </a:rPr>
              <a:t>lodní šroub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b="1" dirty="0" smtClean="0">
                <a:solidFill>
                  <a:srgbClr val="00CC00"/>
                </a:solidFill>
                <a:latin typeface="Gungsuh" pitchFamily="18" charset="-127"/>
              </a:rPr>
              <a:t>    </a:t>
            </a:r>
            <a:r>
              <a:rPr lang="cs-CZ" b="1" i="1" u="sng" dirty="0" smtClean="0">
                <a:solidFill>
                  <a:srgbClr val="339933"/>
                </a:solidFill>
                <a:latin typeface="Gungsuh" pitchFamily="18" charset="-127"/>
              </a:rPr>
              <a:t>Josef Ressel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b="1" dirty="0" smtClean="0">
                <a:solidFill>
                  <a:srgbClr val="00CC00"/>
                </a:solidFill>
                <a:latin typeface="Gungsuh" pitchFamily="18" charset="-127"/>
              </a:rPr>
              <a:t>   </a:t>
            </a:r>
          </a:p>
          <a:p>
            <a:pPr eaLnBrk="1" hangingPunct="1">
              <a:buFont typeface="Wingdings" pitchFamily="2" charset="2"/>
              <a:buNone/>
            </a:pPr>
            <a:endParaRPr lang="cs-CZ" b="1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Font typeface="Wingdings" pitchFamily="2" charset="2"/>
              <a:buNone/>
            </a:pPr>
            <a:endParaRPr lang="cs-CZ" b="1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/>
            <a:r>
              <a:rPr lang="cs-CZ" b="1" dirty="0" smtClean="0">
                <a:solidFill>
                  <a:srgbClr val="00CC00"/>
                </a:solidFill>
                <a:latin typeface="Gungsuh" pitchFamily="18" charset="-127"/>
              </a:rPr>
              <a:t>  </a:t>
            </a:r>
            <a:r>
              <a:rPr lang="cs-CZ" sz="2400" b="1" dirty="0" smtClean="0">
                <a:latin typeface="Gungsuh" pitchFamily="18" charset="-127"/>
              </a:rPr>
              <a:t>vytlačil kolesové parníky </a:t>
            </a:r>
            <a:r>
              <a:rPr lang="cs-CZ" sz="2400" b="1" dirty="0" smtClean="0">
                <a:latin typeface="Gungsuh" pitchFamily="18" charset="-127"/>
                <a:ea typeface="Gungsuh" pitchFamily="18" charset="-127"/>
              </a:rPr>
              <a:t>→</a:t>
            </a:r>
            <a:r>
              <a:rPr lang="cs-CZ" sz="2400" b="1" dirty="0" smtClean="0"/>
              <a:t> větší</a:t>
            </a:r>
            <a:r>
              <a:rPr lang="cs-CZ" sz="2800" b="1" dirty="0" smtClean="0">
                <a:solidFill>
                  <a:srgbClr val="00CC00"/>
                </a:solidFill>
              </a:rPr>
              <a:t> </a:t>
            </a:r>
            <a:r>
              <a:rPr lang="cs-CZ" sz="2400" b="1" dirty="0" smtClean="0">
                <a:solidFill>
                  <a:schemeClr val="tx2"/>
                </a:solidFill>
              </a:rPr>
              <a:t>účinnost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chemeClr val="tx2"/>
                </a:solidFill>
              </a:rPr>
              <a:t>                                                            → zrychlení lodní</a:t>
            </a:r>
          </a:p>
          <a:p>
            <a:pPr eaLnBrk="1" hangingPunct="1">
              <a:buFontTx/>
              <a:buNone/>
            </a:pPr>
            <a:r>
              <a:rPr lang="cs-CZ" sz="2400" b="1" dirty="0" smtClean="0">
                <a:solidFill>
                  <a:schemeClr val="tx2"/>
                </a:solidFill>
              </a:rPr>
              <a:t>                                                                 dopravy</a:t>
            </a:r>
          </a:p>
          <a:p>
            <a:pPr eaLnBrk="1" hangingPunct="1">
              <a:buFontTx/>
              <a:buNone/>
            </a:pPr>
            <a:endParaRPr lang="cs-CZ" sz="2400" b="1" dirty="0" smtClean="0">
              <a:solidFill>
                <a:schemeClr val="tx2"/>
              </a:solidFill>
            </a:endParaRPr>
          </a:p>
          <a:p>
            <a:pPr eaLnBrk="1" hangingPunct="1">
              <a:buFontTx/>
              <a:buNone/>
            </a:pPr>
            <a:endParaRPr lang="cs-CZ" sz="2400" b="1" dirty="0" smtClean="0">
              <a:solidFill>
                <a:schemeClr val="tx2"/>
              </a:solidFill>
            </a:endParaRPr>
          </a:p>
        </p:txBody>
      </p:sp>
      <p:pic>
        <p:nvPicPr>
          <p:cNvPr id="11269" name="Picture 5" descr="220px-Josef_Ress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1196975"/>
            <a:ext cx="2578100" cy="269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1538" y="4437063"/>
            <a:ext cx="2286000" cy="20399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26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126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3000"/>
                                        <p:tgtEl>
                                          <p:spTgt spid="1126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1126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675687" cy="6481018"/>
          </a:xfrm>
        </p:spPr>
        <p:txBody>
          <a:bodyPr/>
          <a:lstStyle/>
          <a:p>
            <a:pPr eaLnBrk="1" hangingPunct="1">
              <a:buClr>
                <a:srgbClr val="00CC00"/>
              </a:buClr>
              <a:buFont typeface="Wingdings" pitchFamily="2" charset="2"/>
              <a:buChar char="q"/>
            </a:pPr>
            <a:endParaRPr lang="cs-CZ" b="1" u="sng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r>
              <a:rPr lang="cs-CZ" b="1" dirty="0" smtClean="0">
                <a:solidFill>
                  <a:srgbClr val="00CC00"/>
                </a:solidFill>
                <a:latin typeface="Gungsuh" pitchFamily="18" charset="-127"/>
              </a:rPr>
              <a:t> </a:t>
            </a:r>
            <a:r>
              <a:rPr lang="cs-CZ" b="1" i="1" dirty="0" smtClean="0">
                <a:solidFill>
                  <a:srgbClr val="339933"/>
                </a:solidFill>
              </a:rPr>
              <a:t>Prokop Diviš</a:t>
            </a: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endParaRPr lang="cs-CZ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Clr>
                <a:schemeClr val="tx1"/>
              </a:buClr>
            </a:pPr>
            <a:r>
              <a:rPr lang="cs-CZ" sz="2400" dirty="0" smtClean="0">
                <a:solidFill>
                  <a:schemeClr val="tx2"/>
                </a:solidFill>
              </a:rPr>
              <a:t>český přírodovědec</a:t>
            </a:r>
          </a:p>
          <a:p>
            <a:pPr eaLnBrk="1" hangingPunct="1">
              <a:buClr>
                <a:schemeClr val="tx1"/>
              </a:buClr>
            </a:pPr>
            <a:r>
              <a:rPr lang="cs-CZ" sz="2400" dirty="0" smtClean="0">
                <a:solidFill>
                  <a:schemeClr val="tx2"/>
                </a:solidFill>
              </a:rPr>
              <a:t>katolický kněz</a:t>
            </a:r>
          </a:p>
          <a:p>
            <a:pPr eaLnBrk="1" hangingPunct="1">
              <a:buClr>
                <a:schemeClr val="tx1"/>
              </a:buClr>
            </a:pPr>
            <a:r>
              <a:rPr lang="cs-CZ" sz="2400" dirty="0" smtClean="0">
                <a:solidFill>
                  <a:schemeClr val="tx2"/>
                </a:solidFill>
              </a:rPr>
              <a:t>zabýval se pokusy s atmosférickou elektřinou </a:t>
            </a:r>
          </a:p>
          <a:p>
            <a:pPr eaLnBrk="1" hangingPunct="1">
              <a:buClr>
                <a:schemeClr val="tx1"/>
              </a:buClr>
            </a:pPr>
            <a:r>
              <a:rPr lang="cs-CZ" sz="2400" dirty="0" smtClean="0">
                <a:solidFill>
                  <a:schemeClr val="tx2"/>
                </a:solidFill>
              </a:rPr>
              <a:t>na základě pokusů postavil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cs-CZ" sz="2400" dirty="0">
                <a:solidFill>
                  <a:schemeClr val="tx2"/>
                </a:solidFill>
              </a:rPr>
              <a:t> </a:t>
            </a:r>
            <a:r>
              <a:rPr lang="cs-CZ" sz="2400" dirty="0" smtClean="0">
                <a:solidFill>
                  <a:schemeClr val="tx2"/>
                </a:solidFill>
              </a:rPr>
              <a:t>                                                                     </a:t>
            </a:r>
            <a:r>
              <a:rPr lang="cs-CZ" sz="2400" b="1" dirty="0" smtClean="0">
                <a:solidFill>
                  <a:srgbClr val="339933"/>
                </a:solidFill>
              </a:rPr>
              <a:t>bleskosvod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endParaRPr lang="cs-CZ" sz="2400" b="1" dirty="0" smtClean="0">
              <a:solidFill>
                <a:srgbClr val="00CC00"/>
              </a:solidFill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cs-CZ" sz="1200" dirty="0" smtClean="0">
                <a:solidFill>
                  <a:srgbClr val="00CC00"/>
                </a:solidFill>
              </a:rPr>
              <a:t>                                                               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                                               </a:t>
            </a: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endParaRPr lang="cs-CZ" b="1" i="1" dirty="0" smtClean="0">
              <a:solidFill>
                <a:schemeClr val="tx2"/>
              </a:solidFill>
              <a:latin typeface="Gungsuh" pitchFamily="18" charset="-127"/>
            </a:endParaRP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endParaRPr lang="cs-CZ" b="1" i="1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endParaRPr lang="cs-CZ" b="1" i="1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endParaRPr lang="cs-CZ" b="1" i="1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r>
              <a:rPr lang="cs-CZ" b="1" i="1" dirty="0" smtClean="0">
                <a:solidFill>
                  <a:srgbClr val="00CC00"/>
                </a:solidFill>
                <a:latin typeface="Gungsuh" pitchFamily="18" charset="-127"/>
              </a:rPr>
              <a:t>                            </a:t>
            </a:r>
            <a:endParaRPr lang="cs-CZ" b="1" u="sng" dirty="0" smtClean="0">
              <a:solidFill>
                <a:srgbClr val="00CC00"/>
              </a:solidFill>
              <a:latin typeface="Gungsuh" pitchFamily="18" charset="-127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772" y="4077072"/>
            <a:ext cx="2205038" cy="2448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133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33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/>
          </p:nvPr>
        </p:nvSpPr>
        <p:spPr>
          <a:xfrm>
            <a:off x="468313" y="260350"/>
            <a:ext cx="82296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i="1" dirty="0" smtClean="0">
                <a:solidFill>
                  <a:srgbClr val="00CC00"/>
                </a:solidFill>
                <a:latin typeface="Gungsuh" pitchFamily="18" charset="-127"/>
              </a:rPr>
              <a:t>  </a:t>
            </a:r>
          </a:p>
          <a:p>
            <a:pPr eaLnBrk="1" hangingPunct="1">
              <a:buFontTx/>
              <a:buNone/>
            </a:pPr>
            <a:r>
              <a:rPr lang="cs-CZ" b="1" i="1" dirty="0" smtClean="0">
                <a:solidFill>
                  <a:srgbClr val="339933"/>
                </a:solidFill>
                <a:latin typeface="Gungsuh" pitchFamily="18" charset="-127"/>
              </a:rPr>
              <a:t>Bratranci Veverkové</a:t>
            </a:r>
          </a:p>
          <a:p>
            <a:pPr eaLnBrk="1" hangingPunct="1">
              <a:buFontTx/>
              <a:buNone/>
            </a:pPr>
            <a:endParaRPr lang="cs-CZ" b="1" i="1" dirty="0" smtClean="0">
              <a:solidFill>
                <a:srgbClr val="339933"/>
              </a:solidFill>
              <a:latin typeface="Gungsuh" pitchFamily="18" charset="-127"/>
            </a:endParaRPr>
          </a:p>
          <a:p>
            <a:pPr eaLnBrk="1" hangingPunct="1"/>
            <a:r>
              <a:rPr lang="cs-CZ" sz="2400" dirty="0" smtClean="0">
                <a:latin typeface="Gungsuh" pitchFamily="18" charset="-127"/>
              </a:rPr>
              <a:t>zdokonalili pluh k orbě půdy</a:t>
            </a:r>
          </a:p>
          <a:p>
            <a:pPr eaLnBrk="1" hangingPunct="1"/>
            <a:endParaRPr lang="cs-CZ" sz="2400" dirty="0" smtClean="0">
              <a:latin typeface="Gungsuh" pitchFamily="18" charset="-127"/>
            </a:endParaRPr>
          </a:p>
          <a:p>
            <a:pPr eaLnBrk="1" hangingPunct="1"/>
            <a:endParaRPr lang="cs-CZ" sz="2400" dirty="0" smtClean="0">
              <a:latin typeface="Gungsuh" pitchFamily="18" charset="-127"/>
            </a:endParaRPr>
          </a:p>
          <a:p>
            <a:pPr eaLnBrk="1" hangingPunct="1"/>
            <a:endParaRPr lang="cs-CZ" sz="2400" dirty="0" smtClean="0">
              <a:latin typeface="Gungsuh" pitchFamily="18" charset="-127"/>
            </a:endParaRPr>
          </a:p>
          <a:p>
            <a:pPr eaLnBrk="1" hangingPunct="1"/>
            <a:endParaRPr lang="cs-CZ" sz="2400" dirty="0" smtClean="0">
              <a:latin typeface="Gungsuh" pitchFamily="18" charset="-127"/>
            </a:endParaRPr>
          </a:p>
          <a:p>
            <a:pPr eaLnBrk="1" hangingPunct="1"/>
            <a:endParaRPr lang="cs-CZ" sz="2400" dirty="0" smtClean="0">
              <a:latin typeface="Gungsuh" pitchFamily="18" charset="-127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400" dirty="0" smtClean="0">
                <a:latin typeface="Gungsuh" pitchFamily="18" charset="-127"/>
              </a:rPr>
              <a:t>                                                        </a:t>
            </a:r>
            <a:r>
              <a:rPr lang="cs-CZ" sz="2400" dirty="0" smtClean="0">
                <a:solidFill>
                  <a:srgbClr val="339933"/>
                </a:solidFill>
                <a:latin typeface="Gungsuh" pitchFamily="18" charset="-127"/>
              </a:rPr>
              <a:t>ruchadlo</a:t>
            </a:r>
          </a:p>
          <a:p>
            <a:pPr eaLnBrk="1" hangingPunct="1"/>
            <a:r>
              <a:rPr lang="cs-CZ" sz="2400" dirty="0" smtClean="0">
                <a:solidFill>
                  <a:schemeClr val="tx2"/>
                </a:solidFill>
                <a:latin typeface="Gungsuh" pitchFamily="18" charset="-127"/>
              </a:rPr>
              <a:t>kypřil a obracel</a:t>
            </a: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FontTx/>
              <a:buNone/>
            </a:pPr>
            <a:endParaRPr lang="cs-CZ" sz="2400" dirty="0" smtClean="0">
              <a:solidFill>
                <a:srgbClr val="00CC00"/>
              </a:solidFill>
              <a:latin typeface="Gungsuh" pitchFamily="18" charset="-127"/>
            </a:endParaRPr>
          </a:p>
          <a:p>
            <a:pPr eaLnBrk="1" hangingPunct="1">
              <a:buFontTx/>
              <a:buNone/>
            </a:pPr>
            <a:r>
              <a:rPr lang="cs-CZ" sz="2400" dirty="0" smtClean="0">
                <a:latin typeface="Gungsuh" pitchFamily="18" charset="-127"/>
              </a:rPr>
              <a:t>                                                    </a:t>
            </a:r>
          </a:p>
          <a:p>
            <a:pPr eaLnBrk="1" hangingPunct="1">
              <a:buFontTx/>
              <a:buNone/>
            </a:pPr>
            <a:endParaRPr lang="cs-CZ" sz="2400" dirty="0" smtClean="0">
              <a:latin typeface="Gungsuh" pitchFamily="18" charset="-127"/>
            </a:endParaRPr>
          </a:p>
        </p:txBody>
      </p:sp>
      <p:pic>
        <p:nvPicPr>
          <p:cNvPr id="15365" name="Picture 5" descr="ruchadl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708920"/>
            <a:ext cx="2647950" cy="172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3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536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53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536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536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536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251520" y="521296"/>
            <a:ext cx="8697144" cy="6336704"/>
          </a:xfrm>
        </p:spPr>
        <p:txBody>
          <a:bodyPr/>
          <a:lstStyle/>
          <a:p>
            <a:pPr marL="0" indent="0">
              <a:buNone/>
            </a:pPr>
            <a:r>
              <a:rPr lang="cs-CZ" sz="2000" u="sng" dirty="0" smtClean="0"/>
              <a:t>Materiál byl čerpán z následujících zdrojů:</a:t>
            </a:r>
          </a:p>
          <a:p>
            <a:pPr eaLnBrk="1" hangingPunct="1">
              <a:buClr>
                <a:srgbClr val="00CC00"/>
              </a:buClr>
              <a:buFont typeface="Wingdings" pitchFamily="2" charset="2"/>
              <a:buNone/>
            </a:pPr>
            <a:r>
              <a:rPr lang="cs-CZ" sz="1400" dirty="0" smtClean="0">
                <a:solidFill>
                  <a:schemeClr val="tx2"/>
                </a:solidFill>
              </a:rPr>
              <a:t>Vlastivěda, Obrazy z novějších českých dějin, ALTER, 1996, ISBN 80-7245-024-7,15.2.2012</a:t>
            </a:r>
          </a:p>
          <a:p>
            <a:pPr marL="0" indent="0">
              <a:buNone/>
            </a:pPr>
            <a:r>
              <a:rPr lang="cs-CZ" sz="1400" u="sng" dirty="0" smtClean="0"/>
              <a:t>parní stroj</a:t>
            </a:r>
          </a:p>
          <a:p>
            <a:pPr marL="0" indent="0">
              <a:buNone/>
            </a:pPr>
            <a:r>
              <a:rPr lang="cs-CZ" sz="1400" dirty="0" smtClean="0"/>
              <a:t>http://cs.wikipedia.org/wiki/Soubor:SwanningtonEngine_01.jpg, licence: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, autor: MaltaGC,15.2.2012</a:t>
            </a:r>
          </a:p>
          <a:p>
            <a:pPr marL="0" indent="0">
              <a:buNone/>
            </a:pPr>
            <a:r>
              <a:rPr lang="cs-CZ" sz="1400" u="sng" dirty="0" smtClean="0"/>
              <a:t>Josef Božek</a:t>
            </a:r>
          </a:p>
          <a:p>
            <a:pPr marL="0" indent="0">
              <a:buNone/>
            </a:pPr>
            <a:r>
              <a:rPr lang="cs-CZ" sz="1400" dirty="0" smtClean="0"/>
              <a:t>http://cs.wikipedia.org/wiki/Soubor:Josef_Bozek_Erfinder.jpg,15.2.2012</a:t>
            </a:r>
          </a:p>
          <a:p>
            <a:pPr marL="0" indent="0">
              <a:buNone/>
            </a:pPr>
            <a:r>
              <a:rPr lang="cs-CZ" sz="1400" u="sng" dirty="0"/>
              <a:t>p</a:t>
            </a:r>
            <a:r>
              <a:rPr lang="cs-CZ" sz="1400" u="sng" dirty="0" smtClean="0"/>
              <a:t>arní automobil</a:t>
            </a:r>
          </a:p>
          <a:p>
            <a:pPr marL="0" indent="0">
              <a:buNone/>
            </a:pPr>
            <a:r>
              <a:rPr lang="cs-CZ" sz="1400" dirty="0" smtClean="0"/>
              <a:t>http://cs.wikipedia.org/wiki/Soubor:Bozek%27s_steam_automobile.jpg,15.2.2012</a:t>
            </a:r>
          </a:p>
          <a:p>
            <a:pPr marL="0" indent="0">
              <a:buNone/>
            </a:pPr>
            <a:r>
              <a:rPr lang="cs-CZ" sz="1400" u="sng" dirty="0" smtClean="0"/>
              <a:t>Josef Ressel</a:t>
            </a:r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cs.wikipedia.org/wiki/Soubor:Josef_Ressel.jpg,15.2.2012</a:t>
            </a:r>
          </a:p>
          <a:p>
            <a:pPr marL="0" indent="0">
              <a:buNone/>
            </a:pPr>
            <a:r>
              <a:rPr lang="cs-CZ" sz="1400" u="sng" dirty="0"/>
              <a:t>l</a:t>
            </a:r>
            <a:r>
              <a:rPr lang="cs-CZ" sz="1400" u="sng" dirty="0" smtClean="0"/>
              <a:t>odní šroub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cs.wikipedia.org/wiki/Soubor:Brosenpropelersterntychy.jpg </a:t>
            </a:r>
            <a:r>
              <a:rPr lang="cs-CZ" sz="1400" dirty="0" smtClean="0"/>
              <a:t>licence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, autor: Image </a:t>
            </a:r>
            <a:r>
              <a:rPr lang="cs-CZ" sz="1400" dirty="0" err="1" smtClean="0"/>
              <a:t>created</a:t>
            </a:r>
            <a:r>
              <a:rPr lang="cs-CZ" sz="1400" dirty="0" smtClean="0"/>
              <a:t> by /</a:t>
            </a:r>
            <a:r>
              <a:rPr lang="cs-CZ" sz="1400" dirty="0" err="1" smtClean="0"/>
              <a:t>Grafike</a:t>
            </a:r>
            <a:r>
              <a:rPr lang="cs-CZ" sz="1400" dirty="0" smtClean="0"/>
              <a:t> </a:t>
            </a:r>
            <a:r>
              <a:rPr lang="cs-CZ" sz="1400" dirty="0" err="1" smtClean="0"/>
              <a:t>Stworzyl</a:t>
            </a:r>
            <a:r>
              <a:rPr lang="cs-CZ" sz="1400" dirty="0" smtClean="0"/>
              <a:t>, Brosen15.2.2012</a:t>
            </a:r>
          </a:p>
          <a:p>
            <a:pPr marL="0" indent="0">
              <a:buNone/>
            </a:pPr>
            <a:r>
              <a:rPr lang="cs-CZ" sz="1400" u="sng" dirty="0" smtClean="0"/>
              <a:t>Prokop Diviš</a:t>
            </a:r>
          </a:p>
          <a:p>
            <a:pPr marL="0" indent="0">
              <a:buNone/>
            </a:pPr>
            <a:r>
              <a:rPr lang="cs-CZ" sz="1400" dirty="0"/>
              <a:t>h</a:t>
            </a:r>
            <a:r>
              <a:rPr lang="cs-CZ" sz="1400" dirty="0" smtClean="0"/>
              <a:t>ttp</a:t>
            </a:r>
            <a:r>
              <a:rPr lang="cs-CZ" sz="1400" dirty="0"/>
              <a:t>://</a:t>
            </a:r>
            <a:r>
              <a:rPr lang="cs-CZ" sz="1400" dirty="0" smtClean="0"/>
              <a:t>cs.wikipedia.org/wiki/Soubor:Jan_Vil%C3%ADmek_Prokop_Divi%C5%A1.jpg,15.2.2012</a:t>
            </a:r>
          </a:p>
          <a:p>
            <a:pPr marL="0" indent="0">
              <a:buNone/>
            </a:pPr>
            <a:r>
              <a:rPr lang="cs-CZ" sz="1400" u="sng" dirty="0" smtClean="0"/>
              <a:t>bleskosvod</a:t>
            </a:r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cs.wikipedia.org/wiki/Soubor:Prokop_Divis_rodny_domek_edit.jpg </a:t>
            </a:r>
            <a:r>
              <a:rPr lang="cs-CZ" sz="1400" dirty="0" smtClean="0"/>
              <a:t>Licence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, autor: </a:t>
            </a:r>
            <a:r>
              <a:rPr lang="cs-CZ" sz="1400" dirty="0" err="1" smtClean="0"/>
              <a:t>Bohemianroots</a:t>
            </a:r>
            <a:r>
              <a:rPr lang="cs-CZ" sz="1400" dirty="0" smtClean="0"/>
              <a:t>, </a:t>
            </a:r>
            <a:r>
              <a:rPr lang="cs-CZ" sz="1400" dirty="0" err="1" smtClean="0"/>
              <a:t>cropped</a:t>
            </a:r>
            <a:r>
              <a:rPr lang="cs-CZ" sz="1400" dirty="0" smtClean="0"/>
              <a:t> by User:Snek01,15.2.2012</a:t>
            </a:r>
          </a:p>
          <a:p>
            <a:pPr marL="0" indent="0">
              <a:buNone/>
            </a:pPr>
            <a:r>
              <a:rPr lang="cs-CZ" sz="1400" u="sng" dirty="0" smtClean="0"/>
              <a:t>ruchadlo</a:t>
            </a:r>
          </a:p>
          <a:p>
            <a:pPr marL="0" indent="0">
              <a:buNone/>
            </a:pPr>
            <a:r>
              <a:rPr lang="cs-CZ" sz="1400" dirty="0"/>
              <a:t>http://</a:t>
            </a:r>
            <a:r>
              <a:rPr lang="cs-CZ" sz="1400" dirty="0" smtClean="0"/>
              <a:t>cs.wikipedia.org/wiki/Soubor:Ruchadlo_bratranc%C5%AF_Veverkov%C3%BDch.jpg, 15.2.2012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9090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332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132</cp:revision>
  <dcterms:created xsi:type="dcterms:W3CDTF">2012-02-29T18:25:12Z</dcterms:created>
  <dcterms:modified xsi:type="dcterms:W3CDTF">2012-10-14T20:59:09Z</dcterms:modified>
</cp:coreProperties>
</file>