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99"/>
    <a:srgbClr val="FF99FF"/>
    <a:srgbClr val="D60093"/>
    <a:srgbClr val="CC0066"/>
    <a:srgbClr val="FF3399"/>
    <a:srgbClr val="FF33CC"/>
    <a:srgbClr val="FFFFFF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960" y="-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832E84-618B-4C67-AB72-429721AF2D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0984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0F3AD-DCB6-45F6-80A5-A472509C79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660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62E618-8460-499E-9461-53F64260C4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47576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89F490-D342-4364-A5EA-CF3A47D358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4814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88F52B-7773-46C6-B3CF-E030E6C85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8733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F5F2C4-DE52-4C93-8189-5C1DCFDBBE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1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435154-EB93-4AE7-A5E5-3FD6C15F73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609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9E1690-AD00-4C43-9730-40A287B37B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882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8AE4DF-3A1A-46D6-84A6-1F0108C488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65008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15F7D6-D11C-4F19-BB9C-6563DC85F5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091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136C36-36FA-4064-B87F-9C21F784DF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99069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6A320C-AC7F-4084-885F-59FD9254BC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883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600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FAAD8113-4603-4911-AA10-E82D5DE10B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5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424862" cy="6597650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z="2000" smtClean="0">
              <a:solidFill>
                <a:srgbClr val="FFFFFF"/>
              </a:solidFill>
            </a:endParaRP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FFFFFF"/>
                </a:solidFill>
              </a:rPr>
              <a:t>Název školy: Základní škola Chomutov, Písečná 5144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FFFFFF"/>
                </a:solidFill>
              </a:rPr>
              <a:t>Název materiálu: VY_52_INOVACE_25_Kultura_a_umění_   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FFFFFF"/>
                </a:solidFill>
              </a:rPr>
              <a:t>                             _romantismus_ib1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FFFFFF"/>
                </a:solidFill>
              </a:rPr>
              <a:t>Číslo projektu: CZ1.07/1.4.00/21.3355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FFFFFF"/>
                </a:solidFill>
              </a:rPr>
              <a:t>Autor: Mgr. Ivana Benešová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FFFFFF"/>
                </a:solidFill>
              </a:rPr>
              <a:t>Datum vyhotovení: 15.2.2012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FFFFFF"/>
                </a:solidFill>
              </a:rPr>
              <a:t>Cílový ročník: pátý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FFFFFF"/>
                </a:solidFill>
              </a:rPr>
              <a:t>Vzdělávací oblast/obor: Člověk a jeho svět_Vlastivěda_Dějiny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FFFFFF"/>
                </a:solidFill>
              </a:rPr>
              <a:t>Klíčové slovo: romantismus, melancholie, Máj, Mácha,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FFFFFF"/>
                </a:solidFill>
              </a:rPr>
              <a:t>                       Smetana, Má vlast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FFFFFF"/>
                </a:solidFill>
              </a:rPr>
              <a:t>Anotace: Prezentace je určena pro žáky 5. ročníku.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FFFFFF"/>
                </a:solidFill>
              </a:rPr>
              <a:t>               Slouží k prezentaci nové látky učitelem,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FFFFFF"/>
                </a:solidFill>
              </a:rPr>
              <a:t>               procvičování a opakování učiva žáky.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501650" y="198438"/>
            <a:ext cx="8642350" cy="6669087"/>
          </a:xfrm>
        </p:spPr>
        <p:txBody>
          <a:bodyPr/>
          <a:lstStyle/>
          <a:p>
            <a:pPr eaLnBrk="1" hangingPunct="1"/>
            <a:r>
              <a:rPr lang="cs-CZ" sz="4000" smtClean="0"/>
              <a:t/>
            </a:r>
            <a:br>
              <a:rPr lang="cs-CZ" sz="4000" smtClean="0"/>
            </a:br>
            <a:r>
              <a:rPr lang="cs-CZ" sz="4000" smtClean="0"/>
              <a:t/>
            </a:r>
            <a:br>
              <a:rPr lang="cs-CZ" sz="4000" smtClean="0"/>
            </a:br>
            <a:r>
              <a:rPr lang="cs-CZ" sz="4000" smtClean="0"/>
              <a:t/>
            </a:r>
            <a:br>
              <a:rPr lang="cs-CZ" sz="4000" smtClean="0"/>
            </a:br>
            <a:r>
              <a:rPr lang="cs-CZ" sz="4000" smtClean="0"/>
              <a:t/>
            </a:r>
            <a:br>
              <a:rPr lang="cs-CZ" sz="4000" smtClean="0"/>
            </a:br>
            <a:r>
              <a:rPr lang="cs-CZ" sz="4000" b="1" smtClean="0">
                <a:solidFill>
                  <a:srgbClr val="660033"/>
                </a:solidFill>
                <a:latin typeface="Verdana" pitchFamily="34" charset="0"/>
              </a:rPr>
              <a:t/>
            </a:r>
            <a:br>
              <a:rPr lang="cs-CZ" sz="4000" b="1" smtClean="0">
                <a:solidFill>
                  <a:srgbClr val="660033"/>
                </a:solidFill>
                <a:latin typeface="Verdana" pitchFamily="34" charset="0"/>
              </a:rPr>
            </a:br>
            <a:endParaRPr lang="cs-CZ" sz="4000" smtClean="0"/>
          </a:p>
        </p:txBody>
      </p:sp>
      <p:sp>
        <p:nvSpPr>
          <p:cNvPr id="2" name="Text Box 5"/>
          <p:cNvSpPr txBox="1">
            <a:spLocks noChangeArrowheads="1"/>
          </p:cNvSpPr>
          <p:nvPr/>
        </p:nvSpPr>
        <p:spPr bwMode="auto">
          <a:xfrm>
            <a:off x="468313" y="6057900"/>
            <a:ext cx="4772025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b="1" i="1">
                <a:solidFill>
                  <a:schemeClr val="bg1"/>
                </a:solidFill>
              </a:rPr>
              <a:t>Autorem materiálu a všech jeho částí, není-li uvedeno jinak, je </a:t>
            </a:r>
          </a:p>
          <a:p>
            <a:pPr eaLnBrk="1" hangingPunct="1"/>
            <a:r>
              <a:rPr lang="cs-CZ" sz="1200" b="1" i="1">
                <a:solidFill>
                  <a:schemeClr val="bg1"/>
                </a:solidFill>
              </a:rPr>
              <a:t>Mgr. Ivana Benešová.</a:t>
            </a:r>
          </a:p>
          <a:p>
            <a:pPr eaLnBrk="1" hangingPunct="1"/>
            <a:r>
              <a:rPr lang="cs-CZ" sz="1200" b="1" i="1">
                <a:solidFill>
                  <a:schemeClr val="bg1"/>
                </a:solidFill>
              </a:rPr>
              <a:t>Financováno z ESF a státního rozpočtu.</a:t>
            </a:r>
          </a:p>
          <a:p>
            <a:pPr eaLnBrk="1" hangingPunct="1"/>
            <a:endParaRPr lang="cs-CZ" sz="1000" b="1" i="1"/>
          </a:p>
        </p:txBody>
      </p:sp>
      <p:sp>
        <p:nvSpPr>
          <p:cNvPr id="2053" name="Text Box 6"/>
          <p:cNvSpPr txBox="1">
            <a:spLocks noChangeArrowheads="1"/>
          </p:cNvSpPr>
          <p:nvPr/>
        </p:nvSpPr>
        <p:spPr bwMode="auto">
          <a:xfrm>
            <a:off x="5200650" y="6184900"/>
            <a:ext cx="18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pic>
        <p:nvPicPr>
          <p:cNvPr id="205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6021388"/>
            <a:ext cx="2735263" cy="53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z="4000" b="1" smtClean="0">
              <a:latin typeface="Verdana" pitchFamily="34" charset="0"/>
            </a:endParaRPr>
          </a:p>
          <a:p>
            <a:pPr eaLnBrk="1" hangingPunct="1">
              <a:buFontTx/>
              <a:buNone/>
            </a:pPr>
            <a:endParaRPr lang="cs-CZ" sz="4000" b="1" smtClean="0">
              <a:latin typeface="Verdana" pitchFamily="34" charset="0"/>
            </a:endParaRPr>
          </a:p>
          <a:p>
            <a:pPr eaLnBrk="1" hangingPunct="1">
              <a:buFontTx/>
              <a:buNone/>
            </a:pPr>
            <a:r>
              <a:rPr lang="cs-CZ" sz="4000" b="1" smtClean="0">
                <a:latin typeface="Verdana" pitchFamily="34" charset="0"/>
              </a:rPr>
              <a:t>   </a:t>
            </a:r>
          </a:p>
          <a:p>
            <a:pPr eaLnBrk="1" hangingPunct="1">
              <a:buFontTx/>
              <a:buNone/>
            </a:pPr>
            <a:r>
              <a:rPr lang="cs-CZ" sz="4000" b="1" smtClean="0">
                <a:latin typeface="Verdana" pitchFamily="34" charset="0"/>
              </a:rPr>
              <a:t>        </a:t>
            </a:r>
            <a:r>
              <a:rPr lang="cs-CZ" sz="4000" b="1" smtClean="0">
                <a:solidFill>
                  <a:srgbClr val="660033"/>
                </a:solidFill>
                <a:latin typeface="Verdana" pitchFamily="34" charset="0"/>
              </a:rPr>
              <a:t>Kultura a umění – </a:t>
            </a:r>
          </a:p>
          <a:p>
            <a:pPr eaLnBrk="1" hangingPunct="1">
              <a:buFontTx/>
              <a:buNone/>
            </a:pPr>
            <a:endParaRPr lang="cs-CZ" sz="4000" b="1" smtClean="0">
              <a:solidFill>
                <a:srgbClr val="660033"/>
              </a:solidFill>
              <a:latin typeface="Verdana" pitchFamily="34" charset="0"/>
            </a:endParaRPr>
          </a:p>
          <a:p>
            <a:pPr eaLnBrk="1" hangingPunct="1">
              <a:buFontTx/>
              <a:buNone/>
            </a:pPr>
            <a:r>
              <a:rPr lang="cs-CZ" sz="4000" b="1" smtClean="0">
                <a:solidFill>
                  <a:srgbClr val="660033"/>
                </a:solidFill>
                <a:latin typeface="Verdana" pitchFamily="34" charset="0"/>
              </a:rPr>
              <a:t>             </a:t>
            </a:r>
            <a:r>
              <a:rPr lang="cs-CZ" sz="4000" b="1" i="1" smtClean="0">
                <a:solidFill>
                  <a:srgbClr val="660033"/>
                </a:solidFill>
                <a:latin typeface="Verdana" pitchFamily="34" charset="0"/>
              </a:rPr>
              <a:t>romantismus</a:t>
            </a:r>
            <a:endParaRPr lang="cs-CZ" sz="4000" b="1" smtClean="0">
              <a:solidFill>
                <a:srgbClr val="660033"/>
              </a:solidFill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567737" cy="6192838"/>
          </a:xfrm>
        </p:spPr>
        <p:txBody>
          <a:bodyPr/>
          <a:lstStyle/>
          <a:p>
            <a:pPr marL="609600" indent="-609600" eaLnBrk="1" hangingPunct="1"/>
            <a:r>
              <a:rPr lang="cs-CZ" sz="2400" dirty="0" smtClean="0">
                <a:solidFill>
                  <a:schemeClr val="tx2"/>
                </a:solidFill>
              </a:rPr>
              <a:t>umělci se snažili svými díly </a:t>
            </a:r>
            <a:r>
              <a:rPr lang="cs-CZ" sz="2400" b="1" i="1" dirty="0" smtClean="0">
                <a:solidFill>
                  <a:srgbClr val="990099"/>
                </a:solidFill>
              </a:rPr>
              <a:t>citově povznést</a:t>
            </a:r>
            <a:r>
              <a:rPr lang="cs-CZ" sz="2800" b="1" i="1" dirty="0" smtClean="0">
                <a:solidFill>
                  <a:srgbClr val="990099"/>
                </a:solidFill>
              </a:rPr>
              <a:t> </a:t>
            </a:r>
            <a:r>
              <a:rPr lang="cs-CZ" sz="2800" b="1" dirty="0" smtClean="0">
                <a:solidFill>
                  <a:srgbClr val="990099"/>
                </a:solidFill>
              </a:rPr>
              <a:t> </a:t>
            </a:r>
            <a:r>
              <a:rPr lang="cs-CZ" sz="2400" dirty="0" smtClean="0">
                <a:solidFill>
                  <a:schemeClr val="tx2"/>
                </a:solidFill>
              </a:rPr>
              <a:t>člověka</a:t>
            </a:r>
          </a:p>
          <a:p>
            <a:pPr marL="609600" indent="-609600" eaLnBrk="1" hangingPunct="1"/>
            <a:r>
              <a:rPr lang="cs-CZ" sz="2400" dirty="0" smtClean="0">
                <a:solidFill>
                  <a:schemeClr val="tx2"/>
                </a:solidFill>
              </a:rPr>
              <a:t>zrodil se </a:t>
            </a:r>
            <a:r>
              <a:rPr lang="cs-CZ" sz="2400" i="1" dirty="0" smtClean="0">
                <a:solidFill>
                  <a:srgbClr val="660033"/>
                </a:solidFill>
              </a:rPr>
              <a:t>nový umělecký směr</a:t>
            </a:r>
          </a:p>
          <a:p>
            <a:pPr marL="609600" indent="-609600" eaLnBrk="1" hangingPunct="1"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                                                 </a:t>
            </a:r>
            <a:r>
              <a:rPr lang="cs-CZ" sz="2800" b="1" dirty="0" smtClean="0">
                <a:solidFill>
                  <a:srgbClr val="FF66FF"/>
                </a:solidFill>
              </a:rPr>
              <a:t>romantismus</a:t>
            </a:r>
          </a:p>
          <a:p>
            <a:pPr marL="609600" indent="-609600" eaLnBrk="1" hangingPunct="1">
              <a:buClr>
                <a:schemeClr val="tx1"/>
              </a:buClr>
            </a:pPr>
            <a:r>
              <a:rPr lang="cs-CZ" sz="2400" dirty="0" smtClean="0">
                <a:solidFill>
                  <a:schemeClr val="tx2"/>
                </a:solidFill>
              </a:rPr>
              <a:t>základem je</a:t>
            </a:r>
          </a:p>
          <a:p>
            <a:pPr marL="609600" indent="-609600" eaLnBrk="1" hangingPunct="1">
              <a:buClr>
                <a:schemeClr val="tx1"/>
              </a:buClr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                     </a:t>
            </a:r>
            <a:r>
              <a:rPr lang="cs-CZ" sz="2800" b="1" dirty="0" smtClean="0">
                <a:solidFill>
                  <a:srgbClr val="FF66FF"/>
                </a:solidFill>
              </a:rPr>
              <a:t>cit</a:t>
            </a:r>
          </a:p>
          <a:p>
            <a:pPr marL="609600" indent="-609600" eaLnBrk="1" hangingPunct="1">
              <a:buClr>
                <a:schemeClr val="tx1"/>
              </a:buClr>
              <a:buFontTx/>
              <a:buNone/>
            </a:pPr>
            <a:r>
              <a:rPr lang="cs-CZ" sz="2800" b="1" dirty="0" smtClean="0">
                <a:solidFill>
                  <a:srgbClr val="FF66FF"/>
                </a:solidFill>
              </a:rPr>
              <a:t>                     individuální prožitek</a:t>
            </a:r>
          </a:p>
          <a:p>
            <a:pPr marL="609600" indent="-609600" eaLnBrk="1" hangingPunct="1">
              <a:buClr>
                <a:schemeClr val="tx1"/>
              </a:buClr>
              <a:buFontTx/>
              <a:buNone/>
            </a:pPr>
            <a:r>
              <a:rPr lang="cs-CZ" sz="2800" b="1" dirty="0" smtClean="0">
                <a:solidFill>
                  <a:srgbClr val="FF66FF"/>
                </a:solidFill>
              </a:rPr>
              <a:t>                     duše (trýzněná)</a:t>
            </a:r>
          </a:p>
          <a:p>
            <a:pPr marL="609600" indent="-609600" eaLnBrk="1" hangingPunct="1">
              <a:buClr>
                <a:schemeClr val="tx1"/>
              </a:buClr>
              <a:buFontTx/>
              <a:buNone/>
            </a:pPr>
            <a:r>
              <a:rPr lang="cs-CZ" sz="2800" b="1" dirty="0" smtClean="0">
                <a:solidFill>
                  <a:srgbClr val="FF66FF"/>
                </a:solidFill>
              </a:rPr>
              <a:t>    </a:t>
            </a:r>
            <a:r>
              <a:rPr lang="cs-CZ" sz="2800" b="1" dirty="0" smtClean="0">
                <a:solidFill>
                  <a:schemeClr val="tx2"/>
                </a:solidFill>
              </a:rPr>
              <a:t>→ </a:t>
            </a:r>
            <a:r>
              <a:rPr lang="cs-CZ" sz="2800" b="1" i="1" dirty="0" smtClean="0">
                <a:solidFill>
                  <a:srgbClr val="660033"/>
                </a:solidFill>
              </a:rPr>
              <a:t>touha znát, poznat, prožít</a:t>
            </a:r>
          </a:p>
          <a:p>
            <a:pPr marL="609600" indent="-609600" eaLnBrk="1" hangingPunct="1">
              <a:buClr>
                <a:schemeClr val="tx1"/>
              </a:buClr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Vznikl jako reakce na filosofii </a:t>
            </a:r>
            <a:r>
              <a:rPr lang="cs-CZ" sz="2400" i="1" dirty="0" smtClean="0">
                <a:solidFill>
                  <a:schemeClr val="tx2"/>
                </a:solidFill>
              </a:rPr>
              <a:t>osvícenství – rozum.</a:t>
            </a:r>
          </a:p>
          <a:p>
            <a:pPr marL="609600" indent="-609600" eaLnBrk="1" hangingPunct="1">
              <a:buClr>
                <a:schemeClr val="tx1"/>
              </a:buClr>
              <a:buFontTx/>
              <a:buNone/>
            </a:pPr>
            <a:r>
              <a:rPr lang="cs-CZ" sz="2400" dirty="0" smtClean="0">
                <a:solidFill>
                  <a:srgbClr val="660033"/>
                </a:solidFill>
              </a:rPr>
              <a:t>18. století</a:t>
            </a:r>
            <a:r>
              <a:rPr lang="cs-CZ" sz="2400" i="1" dirty="0" smtClean="0">
                <a:solidFill>
                  <a:srgbClr val="660033"/>
                </a:solidFill>
              </a:rPr>
              <a:t> – Anglie –</a:t>
            </a:r>
            <a:r>
              <a:rPr lang="cs-CZ" sz="2400" dirty="0" smtClean="0">
                <a:solidFill>
                  <a:srgbClr val="660033"/>
                </a:solidFill>
              </a:rPr>
              <a:t> </a:t>
            </a:r>
            <a:r>
              <a:rPr lang="cs-CZ" sz="2400" b="1" dirty="0" smtClean="0">
                <a:solidFill>
                  <a:srgbClr val="660033"/>
                </a:solidFill>
              </a:rPr>
              <a:t>gotický román – </a:t>
            </a:r>
            <a:r>
              <a:rPr lang="cs-CZ" sz="2400" dirty="0" smtClean="0">
                <a:solidFill>
                  <a:srgbClr val="660033"/>
                </a:solidFill>
              </a:rPr>
              <a:t>vášeň pro tajemno</a:t>
            </a:r>
          </a:p>
          <a:p>
            <a:pPr marL="609600" indent="-609600" eaLnBrk="1" hangingPunct="1">
              <a:buClr>
                <a:schemeClr val="tx1"/>
              </a:buClr>
              <a:buFontTx/>
              <a:buNone/>
            </a:pPr>
            <a:r>
              <a:rPr lang="cs-CZ" sz="2400" b="1" dirty="0" smtClean="0">
                <a:solidFill>
                  <a:srgbClr val="660033"/>
                </a:solidFill>
              </a:rPr>
              <a:t> 1.pol. 19. st. – </a:t>
            </a:r>
            <a:r>
              <a:rPr lang="cs-CZ" sz="2400" i="1" dirty="0" smtClean="0">
                <a:solidFill>
                  <a:srgbClr val="FF66FF"/>
                </a:solidFill>
              </a:rPr>
              <a:t>české země </a:t>
            </a:r>
            <a:r>
              <a:rPr lang="cs-CZ" sz="2400" i="1" dirty="0" smtClean="0">
                <a:solidFill>
                  <a:srgbClr val="660033"/>
                </a:solidFill>
              </a:rPr>
              <a:t>– </a:t>
            </a:r>
          </a:p>
          <a:p>
            <a:pPr marL="609600" indent="-609600" eaLnBrk="1" hangingPunct="1">
              <a:buClr>
                <a:schemeClr val="tx1"/>
              </a:buClr>
              <a:buFontTx/>
              <a:buNone/>
            </a:pPr>
            <a:r>
              <a:rPr lang="cs-CZ" sz="2400" i="1" dirty="0" smtClean="0">
                <a:solidFill>
                  <a:srgbClr val="660033"/>
                </a:solidFill>
              </a:rPr>
              <a:t>                                             </a:t>
            </a:r>
            <a:r>
              <a:rPr lang="cs-CZ" sz="2400" b="1" dirty="0" smtClean="0">
                <a:solidFill>
                  <a:srgbClr val="FF66FF"/>
                </a:solidFill>
              </a:rPr>
              <a:t>sblížení s přírodou, s lidem</a:t>
            </a:r>
          </a:p>
          <a:p>
            <a:pPr marL="609600" indent="-609600" eaLnBrk="1" hangingPunct="1">
              <a:buClr>
                <a:schemeClr val="tx1"/>
              </a:buClr>
              <a:buFontTx/>
              <a:buNone/>
            </a:pPr>
            <a:r>
              <a:rPr lang="cs-CZ" sz="2400" b="1" dirty="0" smtClean="0">
                <a:solidFill>
                  <a:srgbClr val="FF66FF"/>
                </a:solidFill>
              </a:rPr>
              <a:t>                                             napodobování lidového u mění</a:t>
            </a:r>
            <a:endParaRPr lang="cs-CZ" sz="2400" i="1" dirty="0" smtClean="0">
              <a:solidFill>
                <a:srgbClr val="FF66FF"/>
              </a:solidFill>
            </a:endParaRPr>
          </a:p>
          <a:p>
            <a:pPr marL="609600" indent="-609600" eaLnBrk="1" hangingPunct="1">
              <a:buClr>
                <a:schemeClr val="tx1"/>
              </a:buClr>
              <a:buFontTx/>
              <a:buNone/>
            </a:pPr>
            <a:r>
              <a:rPr lang="cs-CZ" sz="2400" dirty="0" smtClean="0">
                <a:solidFill>
                  <a:srgbClr val="660033"/>
                </a:solidFill>
              </a:rPr>
              <a:t>                              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0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0"/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0"/>
                                        <p:tgtEl>
                                          <p:spTgt spid="92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0"/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92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92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92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92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92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92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92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92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92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922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922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922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922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922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922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922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922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922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922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922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922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0"/>
                                        <p:tgtEl>
                                          <p:spTgt spid="922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5000" fill="hold"/>
                                        <p:tgtEl>
                                          <p:spTgt spid="922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0" fill="hold"/>
                                        <p:tgtEl>
                                          <p:spTgt spid="922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 nodeType="clickPar">
                      <p:stCondLst>
                        <p:cond delay="indefinite"/>
                      </p:stCondLst>
                      <p:childTnLst>
                        <p:par>
                          <p:cTn id="10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0"/>
                                        <p:tgtEl>
                                          <p:spTgt spid="922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5000" fill="hold"/>
                                        <p:tgtEl>
                                          <p:spTgt spid="922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0" fill="hold"/>
                                        <p:tgtEl>
                                          <p:spTgt spid="922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 nodeType="clickPar">
                      <p:stCondLst>
                        <p:cond delay="indefinite"/>
                      </p:stCondLst>
                      <p:childTnLst>
                        <p:par>
                          <p:cTn id="1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1" dur="5000"/>
                                        <p:tgtEl>
                                          <p:spTgt spid="922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 nodeType="clickPar">
                      <p:stCondLst>
                        <p:cond delay="indefinite"/>
                      </p:stCondLst>
                      <p:childTnLst>
                        <p:par>
                          <p:cTn id="1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6" dur="5000"/>
                                        <p:tgtEl>
                                          <p:spTgt spid="922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1" dur="5000"/>
                                        <p:tgtEl>
                                          <p:spTgt spid="922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62642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3600" b="1" i="1" smtClean="0">
                <a:solidFill>
                  <a:srgbClr val="FF66FF"/>
                </a:solidFill>
                <a:latin typeface="Gungsuh" pitchFamily="18" charset="-127"/>
              </a:rPr>
              <a:t>      Romantismus v literatuře</a:t>
            </a:r>
          </a:p>
          <a:p>
            <a:pPr eaLnBrk="1" hangingPunct="1">
              <a:buFontTx/>
              <a:buNone/>
            </a:pPr>
            <a:r>
              <a:rPr lang="cs-CZ" sz="2800" b="1" smtClean="0">
                <a:solidFill>
                  <a:schemeClr val="tx2"/>
                </a:solidFill>
                <a:latin typeface="Gungsuh" pitchFamily="18" charset="-127"/>
              </a:rPr>
              <a:t>Základem je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b="1" smtClean="0">
                <a:solidFill>
                  <a:srgbClr val="FF66FF"/>
                </a:solidFill>
                <a:latin typeface="Gungsuh" pitchFamily="18" charset="-127"/>
              </a:rPr>
              <a:t>melancholie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b="1" smtClean="0">
                <a:solidFill>
                  <a:srgbClr val="FF66FF"/>
                </a:solidFill>
                <a:latin typeface="Gungsuh" pitchFamily="18" charset="-127"/>
              </a:rPr>
              <a:t>stesk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b="1" smtClean="0">
                <a:solidFill>
                  <a:srgbClr val="FF66FF"/>
                </a:solidFill>
                <a:latin typeface="Gungsuh" pitchFamily="18" charset="-127"/>
              </a:rPr>
              <a:t>smutek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b="1" smtClean="0">
                <a:solidFill>
                  <a:srgbClr val="FF66FF"/>
                </a:solidFill>
                <a:latin typeface="Gungsuh" pitchFamily="18" charset="-127"/>
              </a:rPr>
              <a:t>boj jednotlivce proti společnosti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b="1" smtClean="0">
                <a:solidFill>
                  <a:schemeClr val="tx2"/>
                </a:solidFill>
                <a:latin typeface="Gungsuh" pitchFamily="18" charset="-127"/>
              </a:rPr>
              <a:t>Hrdinou jsou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b="1" smtClean="0">
                <a:solidFill>
                  <a:srgbClr val="FF66FF"/>
                </a:solidFill>
                <a:latin typeface="Gungsuh" pitchFamily="18" charset="-127"/>
              </a:rPr>
              <a:t>zbojníci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b="1" smtClean="0">
                <a:solidFill>
                  <a:srgbClr val="FF66FF"/>
                </a:solidFill>
                <a:latin typeface="Gungsuh" pitchFamily="18" charset="-127"/>
              </a:rPr>
              <a:t>vězni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b="1" smtClean="0">
                <a:solidFill>
                  <a:srgbClr val="FF66FF"/>
                </a:solidFill>
                <a:latin typeface="Gungsuh" pitchFamily="18" charset="-127"/>
              </a:rPr>
              <a:t>žebráci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b="1" smtClean="0">
                <a:solidFill>
                  <a:srgbClr val="FF66FF"/>
                </a:solidFill>
                <a:latin typeface="Gungsuh" pitchFamily="18" charset="-127"/>
              </a:rPr>
              <a:t>tuláci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b="1" smtClean="0">
                <a:latin typeface="Gungsuh" pitchFamily="18" charset="-127"/>
              </a:rPr>
              <a:t>Vznikají   </a:t>
            </a:r>
            <a:r>
              <a:rPr lang="cs-CZ" sz="2800" b="1" smtClean="0">
                <a:solidFill>
                  <a:srgbClr val="FF66FF"/>
                </a:solidFill>
                <a:latin typeface="Gungsuh" pitchFamily="18" charset="-127"/>
              </a:rPr>
              <a:t>pohádky     pověsti</a:t>
            </a:r>
            <a:endParaRPr lang="cs-CZ" sz="2800" b="1" smtClean="0">
              <a:latin typeface="Gungsuh" pitchFamily="18" charset="-127"/>
            </a:endParaRPr>
          </a:p>
          <a:p>
            <a:pPr eaLnBrk="1" hangingPunct="1">
              <a:buFont typeface="Wingdings" pitchFamily="2" charset="2"/>
              <a:buChar char="v"/>
            </a:pPr>
            <a:endParaRPr lang="cs-CZ" sz="2800" b="1" smtClean="0">
              <a:solidFill>
                <a:srgbClr val="FF66FF"/>
              </a:solidFill>
              <a:latin typeface="Gungsuh" pitchFamily="18" charset="-127"/>
            </a:endParaRPr>
          </a:p>
          <a:p>
            <a:pPr eaLnBrk="1" hangingPunct="1">
              <a:buFont typeface="Wingdings" pitchFamily="2" charset="2"/>
              <a:buNone/>
            </a:pPr>
            <a:endParaRPr lang="cs-CZ" sz="2800" b="1" smtClean="0">
              <a:solidFill>
                <a:srgbClr val="FF66FF"/>
              </a:solidFill>
              <a:latin typeface="Gungsuh" pitchFamily="18" charset="-127"/>
            </a:endParaRPr>
          </a:p>
          <a:p>
            <a:pPr eaLnBrk="1" hangingPunct="1">
              <a:buFont typeface="Wingdings" pitchFamily="2" charset="2"/>
              <a:buChar char="v"/>
            </a:pPr>
            <a:endParaRPr lang="cs-CZ" sz="2800" b="1" smtClean="0">
              <a:solidFill>
                <a:schemeClr val="tx2"/>
              </a:solidFill>
              <a:latin typeface="Gungsuh" pitchFamily="18" charset="-127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3000"/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3000"/>
                                        <p:tgtEl>
                                          <p:spTgt spid="122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122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22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1700"/>
                            </p:stCondLst>
                            <p:childTnLst>
                              <p:par>
                                <p:cTn id="4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22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22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22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3000"/>
                                        <p:tgtEl>
                                          <p:spTgt spid="122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122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122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3000"/>
                                        <p:tgtEl>
                                          <p:spTgt spid="1229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1229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1229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3000"/>
                                        <p:tgtEl>
                                          <p:spTgt spid="1229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3000" fill="hold"/>
                                        <p:tgtEl>
                                          <p:spTgt spid="1229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000" fill="hold"/>
                                        <p:tgtEl>
                                          <p:spTgt spid="1229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3000"/>
                                        <p:tgtEl>
                                          <p:spTgt spid="122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3000" fill="hold"/>
                                        <p:tgtEl>
                                          <p:spTgt spid="122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000" fill="hold"/>
                                        <p:tgtEl>
                                          <p:spTgt spid="122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3000"/>
                                        <p:tgtEl>
                                          <p:spTgt spid="1229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3000" fill="hold"/>
                                        <p:tgtEl>
                                          <p:spTgt spid="1229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000" fill="hold"/>
                                        <p:tgtEl>
                                          <p:spTgt spid="1229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4"/>
          <p:cNvSpPr>
            <a:spLocks noGrp="1" noChangeArrowheads="1"/>
          </p:cNvSpPr>
          <p:nvPr>
            <p:ph/>
          </p:nvPr>
        </p:nvSpPr>
        <p:spPr>
          <a:xfrm>
            <a:off x="468313" y="549275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z="2800" smtClean="0"/>
          </a:p>
          <a:p>
            <a:pPr eaLnBrk="1" hangingPunct="1">
              <a:buFontTx/>
              <a:buNone/>
            </a:pPr>
            <a:r>
              <a:rPr lang="cs-CZ" sz="2800" i="1" smtClean="0">
                <a:solidFill>
                  <a:schemeClr val="bg1"/>
                </a:solidFill>
              </a:rPr>
              <a:t>    </a:t>
            </a:r>
          </a:p>
          <a:p>
            <a:pPr eaLnBrk="1" hangingPunct="1">
              <a:buFontTx/>
              <a:buNone/>
            </a:pPr>
            <a:r>
              <a:rPr lang="cs-CZ" sz="2800" i="1" smtClean="0">
                <a:solidFill>
                  <a:schemeClr val="bg1"/>
                </a:solidFill>
              </a:rPr>
              <a:t>   Nejvýraznější osobností v české literatuře byl</a:t>
            </a:r>
          </a:p>
          <a:p>
            <a:pPr eaLnBrk="1" hangingPunct="1">
              <a:buFontTx/>
              <a:buNone/>
            </a:pPr>
            <a:endParaRPr lang="cs-CZ" sz="2800" i="1" smtClean="0"/>
          </a:p>
          <a:p>
            <a:pPr eaLnBrk="1" hangingPunct="1">
              <a:buFontTx/>
              <a:buNone/>
            </a:pPr>
            <a:r>
              <a:rPr lang="cs-CZ" b="1" i="1" smtClean="0">
                <a:latin typeface="Algerian" pitchFamily="82" charset="0"/>
              </a:rPr>
              <a:t>       </a:t>
            </a:r>
            <a:r>
              <a:rPr lang="cs-CZ" sz="4000" b="1" i="1" smtClean="0">
                <a:solidFill>
                  <a:srgbClr val="FF66FF"/>
                </a:solidFill>
                <a:latin typeface="Blackadder ITC" pitchFamily="82" charset="0"/>
              </a:rPr>
              <a:t>Karel Hynek Mácha</a:t>
            </a:r>
          </a:p>
          <a:p>
            <a:pPr eaLnBrk="1" hangingPunct="1">
              <a:buFontTx/>
              <a:buNone/>
            </a:pPr>
            <a:r>
              <a:rPr lang="cs-CZ" b="1" i="1" smtClean="0">
                <a:latin typeface="Blackadder ITC" pitchFamily="82" charset="0"/>
              </a:rPr>
              <a:t>                                                                </a:t>
            </a:r>
          </a:p>
          <a:p>
            <a:pPr eaLnBrk="1" hangingPunct="1">
              <a:buFontTx/>
              <a:buNone/>
            </a:pPr>
            <a:r>
              <a:rPr lang="cs-CZ" b="1" i="1" smtClean="0">
                <a:latin typeface="Blackadder ITC" pitchFamily="82" charset="0"/>
              </a:rPr>
              <a:t>                                                                      </a:t>
            </a:r>
            <a:r>
              <a:rPr lang="cs-CZ" sz="2400" i="1" smtClean="0">
                <a:solidFill>
                  <a:schemeClr val="bg1"/>
                </a:solidFill>
              </a:rPr>
              <a:t>báseň        </a:t>
            </a:r>
            <a:r>
              <a:rPr lang="cs-CZ" sz="2400" i="1" smtClean="0">
                <a:solidFill>
                  <a:schemeClr val="bg1"/>
                </a:solidFill>
                <a:latin typeface="Verdana" pitchFamily="34" charset="0"/>
              </a:rPr>
              <a:t>                   </a:t>
            </a:r>
          </a:p>
          <a:p>
            <a:pPr eaLnBrk="1" hangingPunct="1">
              <a:buFontTx/>
              <a:buNone/>
            </a:pPr>
            <a:r>
              <a:rPr lang="cs-CZ" sz="2400" i="1" smtClean="0">
                <a:latin typeface="Verdana" pitchFamily="34" charset="0"/>
              </a:rPr>
              <a:t>                                                      </a:t>
            </a:r>
            <a:r>
              <a:rPr lang="cs-CZ" sz="4000" b="1" i="1" smtClean="0">
                <a:solidFill>
                  <a:srgbClr val="660033"/>
                </a:solidFill>
                <a:latin typeface="Blackadder ITC" pitchFamily="82" charset="0"/>
              </a:rPr>
              <a:t>Máj</a:t>
            </a:r>
            <a:endParaRPr lang="cs-CZ" sz="4000" b="1" smtClean="0">
              <a:solidFill>
                <a:srgbClr val="660033"/>
              </a:solidFill>
              <a:latin typeface="Blackadder ITC" pitchFamily="82" charset="0"/>
            </a:endParaRPr>
          </a:p>
          <a:p>
            <a:pPr eaLnBrk="1" hangingPunct="1">
              <a:buFontTx/>
              <a:buNone/>
            </a:pPr>
            <a:endParaRPr lang="cs-CZ" sz="4000" b="1" i="1" smtClean="0">
              <a:solidFill>
                <a:srgbClr val="660033"/>
              </a:solidFill>
              <a:latin typeface="Blackadder ITC" pitchFamily="82" charset="0"/>
            </a:endParaRPr>
          </a:p>
          <a:p>
            <a:pPr eaLnBrk="1" hangingPunct="1">
              <a:buFontTx/>
              <a:buNone/>
            </a:pPr>
            <a:endParaRPr lang="cs-CZ" sz="4000" b="1" i="1" smtClean="0">
              <a:solidFill>
                <a:srgbClr val="660033"/>
              </a:solidFill>
              <a:latin typeface="Blackadder ITC" pitchFamily="82" charset="0"/>
            </a:endParaRPr>
          </a:p>
          <a:p>
            <a:pPr eaLnBrk="1" hangingPunct="1">
              <a:buFontTx/>
              <a:buNone/>
            </a:pPr>
            <a:endParaRPr lang="cs-CZ" sz="4000" b="1" i="1" smtClean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53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53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0"/>
                                        <p:tgtEl>
                                          <p:spTgt spid="153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5000" fill="hold"/>
                                        <p:tgtEl>
                                          <p:spTgt spid="153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0" fill="hold"/>
                                        <p:tgtEl>
                                          <p:spTgt spid="153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2" name="Rectangle 4"/>
          <p:cNvSpPr>
            <a:spLocks noGrp="1" noChangeArrowheads="1"/>
          </p:cNvSpPr>
          <p:nvPr>
            <p:ph/>
          </p:nvPr>
        </p:nvSpPr>
        <p:spPr>
          <a:xfrm>
            <a:off x="0" y="260350"/>
            <a:ext cx="8642350" cy="599598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3600" b="1" i="1" smtClean="0">
                <a:solidFill>
                  <a:srgbClr val="FF66FF"/>
                </a:solidFill>
                <a:latin typeface="Verdana" pitchFamily="34" charset="0"/>
              </a:rPr>
              <a:t>       </a:t>
            </a:r>
            <a:r>
              <a:rPr lang="cs-CZ" sz="3600" i="1" smtClean="0">
                <a:solidFill>
                  <a:srgbClr val="FF66FF"/>
                </a:solidFill>
                <a:latin typeface="Gungsuh" pitchFamily="18" charset="-127"/>
              </a:rPr>
              <a:t>Romantismus v hudbě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bg1"/>
                </a:solidFill>
              </a:rPr>
              <a:t>           Objevují se</a:t>
            </a:r>
          </a:p>
          <a:p>
            <a:pPr eaLnBrk="1" hangingPunct="1">
              <a:buClr>
                <a:srgbClr val="FF66FF"/>
              </a:buClr>
              <a:buFont typeface="Wingdings" pitchFamily="2" charset="2"/>
              <a:buChar char="v"/>
            </a:pPr>
            <a:r>
              <a:rPr lang="cs-CZ" sz="2400" smtClean="0">
                <a:solidFill>
                  <a:srgbClr val="FF99FF"/>
                </a:solidFill>
                <a:latin typeface="Gungsuh" pitchFamily="18" charset="-127"/>
              </a:rPr>
              <a:t>      zvuky přírody</a:t>
            </a:r>
          </a:p>
          <a:p>
            <a:pPr eaLnBrk="1" hangingPunct="1">
              <a:buClr>
                <a:srgbClr val="FF66FF"/>
              </a:buClr>
              <a:buFont typeface="Wingdings" pitchFamily="2" charset="2"/>
              <a:buChar char="v"/>
            </a:pPr>
            <a:r>
              <a:rPr lang="cs-CZ" sz="2400" smtClean="0">
                <a:solidFill>
                  <a:srgbClr val="FF99FF"/>
                </a:solidFill>
                <a:latin typeface="Gungsuh" pitchFamily="18" charset="-127"/>
              </a:rPr>
              <a:t>      lidové písně</a:t>
            </a:r>
          </a:p>
          <a:p>
            <a:pPr eaLnBrk="1" hangingPunct="1">
              <a:buClr>
                <a:srgbClr val="FF66FF"/>
              </a:buClr>
              <a:buFont typeface="Wingdings" pitchFamily="2" charset="2"/>
              <a:buChar char="v"/>
            </a:pPr>
            <a:r>
              <a:rPr lang="cs-CZ" sz="2400" smtClean="0">
                <a:solidFill>
                  <a:srgbClr val="FF99FF"/>
                </a:solidFill>
                <a:latin typeface="Gungsuh" pitchFamily="18" charset="-127"/>
              </a:rPr>
              <a:t>      tance</a:t>
            </a:r>
          </a:p>
          <a:p>
            <a:pPr eaLnBrk="1" hangingPunct="1">
              <a:buClr>
                <a:srgbClr val="FF66FF"/>
              </a:buClr>
              <a:buFont typeface="Wingdings" pitchFamily="2" charset="2"/>
              <a:buChar char="v"/>
            </a:pPr>
            <a:r>
              <a:rPr lang="cs-CZ" sz="2400" smtClean="0">
                <a:solidFill>
                  <a:schemeClr val="bg1"/>
                </a:solidFill>
                <a:latin typeface="Gungsuh" pitchFamily="18" charset="-127"/>
              </a:rPr>
              <a:t>      opery</a:t>
            </a:r>
            <a:r>
              <a:rPr lang="cs-CZ" sz="2400" smtClean="0">
                <a:solidFill>
                  <a:srgbClr val="FF66FF"/>
                </a:solidFill>
                <a:latin typeface="Gungsuh" pitchFamily="18" charset="-127"/>
              </a:rPr>
              <a:t> – </a:t>
            </a:r>
            <a:r>
              <a:rPr lang="cs-CZ" sz="2400" smtClean="0">
                <a:solidFill>
                  <a:srgbClr val="FF99FF"/>
                </a:solidFill>
                <a:latin typeface="Gungsuh" pitchFamily="18" charset="-127"/>
              </a:rPr>
              <a:t>pohádkové a dobrodružné náměty</a:t>
            </a:r>
          </a:p>
          <a:p>
            <a:pPr eaLnBrk="1" hangingPunct="1">
              <a:buClr>
                <a:srgbClr val="FF66FF"/>
              </a:buClr>
              <a:buFont typeface="Wingdings" pitchFamily="2" charset="2"/>
              <a:buNone/>
            </a:pPr>
            <a:r>
              <a:rPr lang="cs-CZ" sz="2400" i="1" smtClean="0">
                <a:solidFill>
                  <a:schemeClr val="bg1"/>
                </a:solidFill>
                <a:latin typeface="Gungsuh" pitchFamily="18" charset="-127"/>
              </a:rPr>
              <a:t>Nejvýraznější osobnost v české hudbě</a:t>
            </a:r>
          </a:p>
          <a:p>
            <a:pPr eaLnBrk="1" hangingPunct="1">
              <a:buClr>
                <a:srgbClr val="FF66FF"/>
              </a:buClr>
              <a:buFont typeface="Wingdings" pitchFamily="2" charset="2"/>
              <a:buNone/>
            </a:pPr>
            <a:r>
              <a:rPr lang="cs-CZ" sz="2400" i="1" smtClean="0">
                <a:solidFill>
                  <a:srgbClr val="FF3399"/>
                </a:solidFill>
                <a:latin typeface="Gungsuh" pitchFamily="18" charset="-127"/>
              </a:rPr>
              <a:t>  </a:t>
            </a:r>
            <a:r>
              <a:rPr lang="cs-CZ" sz="3600" b="1" i="1" smtClean="0">
                <a:solidFill>
                  <a:srgbClr val="990099"/>
                </a:solidFill>
                <a:latin typeface="Blackadder ITC" pitchFamily="82" charset="0"/>
              </a:rPr>
              <a:t>Bedřich Smetana</a:t>
            </a:r>
            <a:r>
              <a:rPr lang="cs-CZ" sz="3600" b="1" smtClean="0">
                <a:solidFill>
                  <a:srgbClr val="990099"/>
                </a:solidFill>
              </a:rPr>
              <a:t> </a:t>
            </a:r>
            <a:r>
              <a:rPr lang="cs-CZ" sz="2800" b="1" smtClean="0">
                <a:solidFill>
                  <a:srgbClr val="990099"/>
                </a:solidFill>
                <a:latin typeface="Blackadder ITC" pitchFamily="82" charset="0"/>
              </a:rPr>
              <a:t> </a:t>
            </a:r>
            <a:r>
              <a:rPr lang="cs-CZ" sz="2000" i="1" smtClean="0">
                <a:solidFill>
                  <a:schemeClr val="bg1"/>
                </a:solidFill>
              </a:rPr>
              <a:t>symfonická báseň  </a:t>
            </a:r>
          </a:p>
          <a:p>
            <a:pPr eaLnBrk="1" hangingPunct="1">
              <a:buClr>
                <a:srgbClr val="FF66FF"/>
              </a:buClr>
              <a:buFont typeface="Wingdings" pitchFamily="2" charset="2"/>
              <a:buNone/>
            </a:pPr>
            <a:r>
              <a:rPr lang="cs-CZ" sz="2400" i="1" smtClean="0"/>
              <a:t>                                                           </a:t>
            </a:r>
            <a:r>
              <a:rPr lang="cs-CZ" b="1" i="1" smtClean="0">
                <a:solidFill>
                  <a:srgbClr val="990099"/>
                </a:solidFill>
                <a:latin typeface="Blackadder ITC" pitchFamily="82" charset="0"/>
              </a:rPr>
              <a:t>Má vlast</a:t>
            </a:r>
          </a:p>
          <a:p>
            <a:pPr eaLnBrk="1" hangingPunct="1">
              <a:buClr>
                <a:srgbClr val="FF66FF"/>
              </a:buClr>
              <a:buFont typeface="Wingdings" pitchFamily="2" charset="2"/>
              <a:buNone/>
            </a:pPr>
            <a:r>
              <a:rPr lang="cs-CZ" b="1" i="1" smtClean="0">
                <a:solidFill>
                  <a:srgbClr val="990099"/>
                </a:solidFill>
                <a:latin typeface="Blackadder ITC" pitchFamily="82" charset="0"/>
              </a:rPr>
              <a:t>  Antonín Dvořák  </a:t>
            </a:r>
          </a:p>
          <a:p>
            <a:pPr eaLnBrk="1" hangingPunct="1">
              <a:buClr>
                <a:srgbClr val="FF66FF"/>
              </a:buClr>
              <a:buFont typeface="Wingdings" pitchFamily="2" charset="2"/>
              <a:buNone/>
            </a:pPr>
            <a:r>
              <a:rPr lang="cs-CZ" smtClean="0">
                <a:solidFill>
                  <a:schemeClr val="bg1"/>
                </a:solidFill>
                <a:latin typeface="Blackadder ITC" pitchFamily="82" charset="0"/>
              </a:rPr>
              <a:t>- </a:t>
            </a:r>
            <a:r>
              <a:rPr lang="cs-CZ" sz="2000" smtClean="0">
                <a:solidFill>
                  <a:schemeClr val="bg1"/>
                </a:solidFill>
              </a:rPr>
              <a:t>symfonické básně na motivy </a:t>
            </a:r>
            <a:r>
              <a:rPr lang="cs-CZ" sz="2000" i="1" smtClean="0">
                <a:solidFill>
                  <a:schemeClr val="bg1"/>
                </a:solidFill>
              </a:rPr>
              <a:t>Erbenových balad</a:t>
            </a:r>
            <a:endParaRPr lang="cs-CZ" sz="2000" b="1" i="1" smtClean="0">
              <a:solidFill>
                <a:schemeClr val="bg1"/>
              </a:solidFill>
              <a:latin typeface="Blackadder ITC" pitchFamily="82" charset="0"/>
            </a:endParaRPr>
          </a:p>
          <a:p>
            <a:pPr eaLnBrk="1" hangingPunct="1">
              <a:buClr>
                <a:srgbClr val="FF66FF"/>
              </a:buClr>
              <a:buFont typeface="Wingdings" pitchFamily="2" charset="2"/>
              <a:buNone/>
            </a:pPr>
            <a:r>
              <a:rPr lang="cs-CZ" b="1" i="1" smtClean="0">
                <a:solidFill>
                  <a:srgbClr val="990099"/>
                </a:solidFill>
                <a:latin typeface="Blackadder ITC" pitchFamily="82" charset="0"/>
              </a:rPr>
              <a:t>  Polednice , Vodník, , Zlatý kolovrat  </a:t>
            </a:r>
            <a:endParaRPr lang="cs-CZ" sz="2400" i="1" smtClean="0">
              <a:solidFill>
                <a:srgbClr val="FF66FF"/>
              </a:solidFill>
              <a:latin typeface="Gungsuh" pitchFamily="18" charset="-127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4724400"/>
            <a:ext cx="1296988" cy="200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488" y="3357563"/>
            <a:ext cx="1535112" cy="187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7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74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74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74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212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74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74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74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74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74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74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74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74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74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74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74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74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8400"/>
                            </p:stCondLst>
                            <p:childTnLst>
                              <p:par>
                                <p:cTn id="4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74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74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74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10400"/>
                            </p:stCondLst>
                            <p:childTnLst>
                              <p:par>
                                <p:cTn id="52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3000"/>
                                        <p:tgtEl>
                                          <p:spTgt spid="174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174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174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0"/>
                                        <p:tgtEl>
                                          <p:spTgt spid="174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5000" fill="hold"/>
                                        <p:tgtEl>
                                          <p:spTgt spid="174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0" fill="hold"/>
                                        <p:tgtEl>
                                          <p:spTgt spid="174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3000"/>
                                        <p:tgtEl>
                                          <p:spTgt spid="174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3000" fill="hold"/>
                                        <p:tgtEl>
                                          <p:spTgt spid="174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000" fill="hold"/>
                                        <p:tgtEl>
                                          <p:spTgt spid="174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3000"/>
                                        <p:tgtEl>
                                          <p:spTgt spid="174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3000" fill="hold"/>
                                        <p:tgtEl>
                                          <p:spTgt spid="174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000" fill="hold"/>
                                        <p:tgtEl>
                                          <p:spTgt spid="174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3000"/>
                                        <p:tgtEl>
                                          <p:spTgt spid="174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3000" fill="hold"/>
                                        <p:tgtEl>
                                          <p:spTgt spid="174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000" fill="hold"/>
                                        <p:tgtEl>
                                          <p:spTgt spid="174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/>
          </p:nvPr>
        </p:nvSpPr>
        <p:spPr>
          <a:xfrm>
            <a:off x="468313" y="188913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b="1" i="1" smtClean="0">
                <a:solidFill>
                  <a:srgbClr val="FF66FF"/>
                </a:solidFill>
                <a:latin typeface="Gungsuh" pitchFamily="18" charset="-127"/>
              </a:rPr>
              <a:t>Romantismus v malířství</a:t>
            </a:r>
            <a:endParaRPr lang="cs-CZ" smtClean="0">
              <a:solidFill>
                <a:srgbClr val="FF66FF"/>
              </a:solidFill>
              <a:latin typeface="Gungsuh" pitchFamily="18" charset="-127"/>
            </a:endParaRPr>
          </a:p>
          <a:p>
            <a:pPr eaLnBrk="1" hangingPunct="1">
              <a:buFontTx/>
              <a:buNone/>
            </a:pPr>
            <a:r>
              <a:rPr lang="cs-CZ" sz="2800" smtClean="0">
                <a:solidFill>
                  <a:schemeClr val="tx2"/>
                </a:solidFill>
              </a:rPr>
              <a:t>Malíři si vybírali náměty: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smtClean="0">
                <a:solidFill>
                  <a:schemeClr val="tx2"/>
                </a:solidFill>
              </a:rPr>
              <a:t>ze středověkých bitev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smtClean="0">
                <a:solidFill>
                  <a:schemeClr val="tx2"/>
                </a:solidFill>
              </a:rPr>
              <a:t>krásy domácí přírody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smtClean="0">
                <a:solidFill>
                  <a:schemeClr val="tx2"/>
                </a:solidFill>
              </a:rPr>
              <a:t>napětí při lovu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smtClean="0">
                <a:solidFill>
                  <a:schemeClr val="tx2"/>
                </a:solidFill>
              </a:rPr>
              <a:t>výjevy z mýtů a pověstí (u nás – ze starých pověstí českých)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smtClean="0">
                <a:solidFill>
                  <a:schemeClr val="tx2"/>
                </a:solidFill>
              </a:rPr>
              <a:t>západy a východy Slunce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>
                <a:solidFill>
                  <a:schemeClr val="tx2"/>
                </a:solidFill>
              </a:rPr>
              <a:t>Upřednostnění krajiny – postavy nepodstatné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>
                <a:solidFill>
                  <a:schemeClr val="tx2"/>
                </a:solidFill>
              </a:rPr>
              <a:t>Malíři u nás:  </a:t>
            </a:r>
            <a:r>
              <a:rPr lang="cs-CZ" sz="2800" b="1" i="1" smtClean="0">
                <a:solidFill>
                  <a:srgbClr val="FF66FF"/>
                </a:solidFill>
                <a:latin typeface="Gungsuh" pitchFamily="18" charset="-127"/>
              </a:rPr>
              <a:t>Josef Mánes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b="1" i="1" smtClean="0">
                <a:solidFill>
                  <a:srgbClr val="FF66FF"/>
                </a:solidFill>
                <a:latin typeface="Gungsuh" pitchFamily="18" charset="-127"/>
              </a:rPr>
              <a:t>                  Josef Zítek</a:t>
            </a:r>
            <a:endParaRPr lang="cs-CZ" sz="2800" smtClean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94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94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94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194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94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194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194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194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94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194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194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94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3000"/>
                                        <p:tgtEl>
                                          <p:spTgt spid="1946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1946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1946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6600"/>
                            </p:stCondLst>
                            <p:childTnLst>
                              <p:par>
                                <p:cTn id="38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3000"/>
                                        <p:tgtEl>
                                          <p:spTgt spid="1946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3000" fill="hold"/>
                                        <p:tgtEl>
                                          <p:spTgt spid="1946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1946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3000"/>
                                        <p:tgtEl>
                                          <p:spTgt spid="1946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1946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1946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3000" fill="hold"/>
                                        <p:tgtEl>
                                          <p:spTgt spid="1946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1946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3000"/>
                                        <p:tgtEl>
                                          <p:spTgt spid="1946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3000"/>
                                        <p:tgtEl>
                                          <p:spTgt spid="1946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1946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1946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3000"/>
                                        <p:tgtEl>
                                          <p:spTgt spid="1946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3000" fill="hold"/>
                                        <p:tgtEl>
                                          <p:spTgt spid="1946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000" fill="hold"/>
                                        <p:tgtEl>
                                          <p:spTgt spid="1946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64817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b="1" i="1" smtClean="0">
                <a:solidFill>
                  <a:srgbClr val="FF66FF"/>
                </a:solidFill>
                <a:latin typeface="Gungsuh" pitchFamily="18" charset="-127"/>
              </a:rPr>
              <a:t>Romantismus v architektuře</a:t>
            </a:r>
          </a:p>
          <a:p>
            <a:pPr eaLnBrk="1" hangingPunct="1">
              <a:buFontTx/>
              <a:buNone/>
            </a:pPr>
            <a:r>
              <a:rPr lang="cs-CZ" sz="2800" smtClean="0">
                <a:solidFill>
                  <a:schemeClr val="bg1"/>
                </a:solidFill>
              </a:rPr>
              <a:t>Napodobování gotiky → </a:t>
            </a:r>
            <a:r>
              <a:rPr lang="cs-CZ" sz="2800" i="1" smtClean="0">
                <a:solidFill>
                  <a:schemeClr val="bg1"/>
                </a:solidFill>
              </a:rPr>
              <a:t>novogotické stavby</a:t>
            </a:r>
            <a:endParaRPr lang="cs-CZ" sz="2800" smtClean="0">
              <a:solidFill>
                <a:schemeClr val="bg1"/>
              </a:solidFill>
            </a:endParaRPr>
          </a:p>
          <a:p>
            <a:pPr eaLnBrk="1" hangingPunct="1">
              <a:buFont typeface="Wingdings" pitchFamily="2" charset="2"/>
              <a:buChar char="v"/>
            </a:pPr>
            <a:r>
              <a:rPr lang="cs-CZ" sz="2800" smtClean="0">
                <a:solidFill>
                  <a:srgbClr val="FF99FF"/>
                </a:solidFill>
              </a:rPr>
              <a:t>tupé zakončení věží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smtClean="0">
                <a:solidFill>
                  <a:srgbClr val="FF99FF"/>
                </a:solidFill>
              </a:rPr>
              <a:t>zubaté cimbuří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smtClean="0">
                <a:solidFill>
                  <a:srgbClr val="FF99FF"/>
                </a:solidFill>
              </a:rPr>
              <a:t>válcovité zastřešené věže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smtClean="0">
                <a:solidFill>
                  <a:srgbClr val="FF99FF"/>
                </a:solidFill>
              </a:rPr>
              <a:t>strmé střechy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b="1" i="1" smtClean="0">
                <a:solidFill>
                  <a:srgbClr val="990099"/>
                </a:solidFill>
                <a:latin typeface="Gungsuh" pitchFamily="18" charset="-127"/>
              </a:rPr>
              <a:t>Zámek Hluboká </a:t>
            </a:r>
            <a:r>
              <a:rPr lang="cs-CZ" sz="2800" i="1" smtClean="0">
                <a:solidFill>
                  <a:schemeClr val="tx2"/>
                </a:solidFill>
                <a:latin typeface="Gungsuh" pitchFamily="18" charset="-127"/>
              </a:rPr>
              <a:t>– jižní Čechy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b="1" i="1" smtClean="0">
                <a:solidFill>
                  <a:srgbClr val="990099"/>
                </a:solidFill>
                <a:latin typeface="Gungsuh" pitchFamily="18" charset="-127"/>
              </a:rPr>
              <a:t>Zámek Lednice</a:t>
            </a:r>
            <a:r>
              <a:rPr lang="cs-CZ" sz="2800" b="1" smtClean="0">
                <a:solidFill>
                  <a:srgbClr val="990099"/>
                </a:solidFill>
                <a:latin typeface="Gungsuh" pitchFamily="18" charset="-127"/>
              </a:rPr>
              <a:t> </a:t>
            </a:r>
            <a:r>
              <a:rPr lang="cs-CZ" sz="2800" smtClean="0">
                <a:solidFill>
                  <a:schemeClr val="tx2"/>
                </a:solidFill>
                <a:latin typeface="Gungsuh" pitchFamily="18" charset="-127"/>
              </a:rPr>
              <a:t>– jižní Morava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>
                <a:solidFill>
                  <a:schemeClr val="tx2"/>
                </a:solidFill>
                <a:latin typeface="Gungsuh" pitchFamily="18" charset="-127"/>
              </a:rPr>
              <a:t>Přírodní park – </a:t>
            </a:r>
            <a:r>
              <a:rPr lang="cs-CZ" sz="2800" b="1" i="1" smtClean="0">
                <a:solidFill>
                  <a:srgbClr val="FF66FF"/>
                </a:solidFill>
                <a:latin typeface="Gungsuh" pitchFamily="18" charset="-127"/>
              </a:rPr>
              <a:t>Krásný Dvůr  </a:t>
            </a:r>
          </a:p>
          <a:p>
            <a:pPr eaLnBrk="1" hangingPunct="1">
              <a:buFont typeface="Wingdings" pitchFamily="2" charset="2"/>
              <a:buNone/>
            </a:pPr>
            <a:endParaRPr lang="cs-CZ" sz="1000" i="1" smtClean="0">
              <a:solidFill>
                <a:schemeClr val="tx2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1412875"/>
            <a:ext cx="2840038" cy="1944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9150" y="5029200"/>
            <a:ext cx="2376488" cy="1684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2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2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2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2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2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2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2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2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2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25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25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25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25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25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25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225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225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225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225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0" fill="hold"/>
                                        <p:tgtEl>
                                          <p:spTgt spid="2253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0" fill="hold"/>
                                        <p:tgtEl>
                                          <p:spTgt spid="2253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1"/>
          <p:cNvSpPr>
            <a:spLocks noGrp="1"/>
          </p:cNvSpPr>
          <p:nvPr>
            <p:ph/>
          </p:nvPr>
        </p:nvSpPr>
        <p:spPr>
          <a:xfrm>
            <a:off x="179388" y="274638"/>
            <a:ext cx="8785225" cy="6249987"/>
          </a:xfrm>
        </p:spPr>
        <p:txBody>
          <a:bodyPr/>
          <a:lstStyle/>
          <a:p>
            <a:pPr marL="0" indent="0">
              <a:buFontTx/>
              <a:buNone/>
            </a:pPr>
            <a:endParaRPr lang="cs-CZ" sz="2000" u="sng" dirty="0" smtClean="0">
              <a:solidFill>
                <a:schemeClr val="bg1"/>
              </a:solidFill>
            </a:endParaRPr>
          </a:p>
          <a:p>
            <a:pPr marL="0" indent="0">
              <a:buFontTx/>
              <a:buNone/>
            </a:pPr>
            <a:r>
              <a:rPr lang="cs-CZ" sz="2000" u="sng" dirty="0" smtClean="0">
                <a:solidFill>
                  <a:schemeClr val="bg1"/>
                </a:solidFill>
              </a:rPr>
              <a:t>Materiál byl čerpán z těchto zdrojů: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FontTx/>
              <a:buNone/>
            </a:pPr>
            <a:r>
              <a:rPr lang="cs-CZ" sz="1600" dirty="0">
                <a:solidFill>
                  <a:schemeClr val="bg1"/>
                </a:solidFill>
              </a:rPr>
              <a:t>Vlastivěda, Obrazy z novějších českých dějin, ALTER, 1996, ISBN 80-7245-024-7</a:t>
            </a:r>
            <a:r>
              <a:rPr lang="cs-CZ" sz="1600" dirty="0" smtClean="0">
                <a:solidFill>
                  <a:schemeClr val="bg1"/>
                </a:solidFill>
              </a:rPr>
              <a:t>, 15.2.2012</a:t>
            </a:r>
          </a:p>
          <a:p>
            <a:pPr marL="0" indent="0">
              <a:buFontTx/>
              <a:buNone/>
            </a:pPr>
            <a:r>
              <a:rPr lang="cs-CZ" sz="1600" u="sng" dirty="0" smtClean="0">
                <a:solidFill>
                  <a:schemeClr val="bg1"/>
                </a:solidFill>
              </a:rPr>
              <a:t>Karel Hynek Mácha</a:t>
            </a:r>
          </a:p>
          <a:p>
            <a:pPr marL="0" indent="0">
              <a:buFontTx/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http://cs.wikipedia.org/wiki/Soubor:Jan_Vil%C3%ADmek_Karel_Hynek_M%C3%A1cha.jpg</a:t>
            </a:r>
          </a:p>
          <a:p>
            <a:pPr marL="0" indent="0">
              <a:buFontTx/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15.2.2012</a:t>
            </a:r>
          </a:p>
          <a:p>
            <a:pPr marL="0" indent="0">
              <a:buFontTx/>
              <a:buNone/>
            </a:pPr>
            <a:r>
              <a:rPr lang="cs-CZ" sz="1600" u="sng" dirty="0" smtClean="0">
                <a:solidFill>
                  <a:schemeClr val="bg1"/>
                </a:solidFill>
              </a:rPr>
              <a:t>Antonín Dvořák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0" indent="0">
              <a:buFontTx/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http://cs.wikipedia.org/wiki/Soubor:Dvorak1.jpg,  15.2.2012</a:t>
            </a:r>
          </a:p>
          <a:p>
            <a:pPr marL="0" indent="0">
              <a:buFontTx/>
              <a:buNone/>
            </a:pPr>
            <a:r>
              <a:rPr lang="cs-CZ" sz="1600" u="sng" dirty="0" smtClean="0">
                <a:solidFill>
                  <a:schemeClr val="bg1"/>
                </a:solidFill>
              </a:rPr>
              <a:t>Bedřich Smetana</a:t>
            </a:r>
          </a:p>
          <a:p>
            <a:pPr marL="0" indent="0">
              <a:buFontTx/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http://</a:t>
            </a:r>
            <a:r>
              <a:rPr lang="cs-CZ" sz="1600" dirty="0" smtClean="0">
                <a:solidFill>
                  <a:schemeClr val="bg1"/>
                </a:solidFill>
              </a:rPr>
              <a:t>cs.wikipedia.org/wiki/</a:t>
            </a:r>
            <a:r>
              <a:rPr lang="cs-CZ" sz="1600" dirty="0" err="1" smtClean="0">
                <a:solidFill>
                  <a:schemeClr val="bg1"/>
                </a:solidFill>
              </a:rPr>
              <a:t>Soubor:Bedrich_Smetana.jpg</a:t>
            </a:r>
            <a:r>
              <a:rPr lang="cs-CZ" sz="1600" dirty="0" smtClean="0">
                <a:solidFill>
                  <a:schemeClr val="bg1"/>
                </a:solidFill>
              </a:rPr>
              <a:t>,</a:t>
            </a:r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Encyclopedia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Britannica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</a:p>
          <a:p>
            <a:pPr marL="0" indent="0">
              <a:buFontTx/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1. publikováno v Arthur </a:t>
            </a:r>
            <a:r>
              <a:rPr lang="cs-CZ" sz="1600" dirty="0" err="1" smtClean="0">
                <a:solidFill>
                  <a:schemeClr val="bg1"/>
                </a:solidFill>
              </a:rPr>
              <a:t>Elson</a:t>
            </a:r>
            <a:r>
              <a:rPr lang="cs-CZ" sz="1600" dirty="0" smtClean="0">
                <a:solidFill>
                  <a:schemeClr val="bg1"/>
                </a:solidFill>
              </a:rPr>
              <a:t>: </a:t>
            </a:r>
            <a:r>
              <a:rPr lang="cs-CZ" sz="1600" dirty="0" err="1" smtClean="0">
                <a:solidFill>
                  <a:schemeClr val="bg1"/>
                </a:solidFill>
              </a:rPr>
              <a:t>Modern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Composers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of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Europe</a:t>
            </a:r>
            <a:r>
              <a:rPr lang="cs-CZ" sz="1600" dirty="0" smtClean="0">
                <a:solidFill>
                  <a:schemeClr val="bg1"/>
                </a:solidFill>
              </a:rPr>
              <a:t> L.C. </a:t>
            </a:r>
            <a:r>
              <a:rPr lang="cs-CZ" sz="1600" dirty="0" err="1" smtClean="0">
                <a:solidFill>
                  <a:schemeClr val="bg1"/>
                </a:solidFill>
              </a:rPr>
              <a:t>Page</a:t>
            </a:r>
            <a:r>
              <a:rPr lang="cs-CZ" sz="1600" dirty="0" smtClean="0">
                <a:solidFill>
                  <a:schemeClr val="bg1"/>
                </a:solidFill>
              </a:rPr>
              <a:t> a CO 1904,</a:t>
            </a:r>
          </a:p>
          <a:p>
            <a:pPr marL="0" indent="0">
              <a:buFontTx/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 autor neznámý, před 1880, 15.2.2012</a:t>
            </a:r>
          </a:p>
          <a:p>
            <a:pPr marL="0" indent="0">
              <a:buFontTx/>
              <a:buNone/>
            </a:pPr>
            <a:r>
              <a:rPr lang="cs-CZ" sz="1600" u="sng" dirty="0" smtClean="0">
                <a:solidFill>
                  <a:schemeClr val="bg1"/>
                </a:solidFill>
              </a:rPr>
              <a:t>zámek Hluboká</a:t>
            </a:r>
          </a:p>
          <a:p>
            <a:pPr marL="0" indent="0">
              <a:buFontTx/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http://</a:t>
            </a:r>
            <a:r>
              <a:rPr lang="cs-CZ" sz="1600" dirty="0" smtClean="0">
                <a:solidFill>
                  <a:schemeClr val="bg1"/>
                </a:solidFill>
              </a:rPr>
              <a:t>cs.wikipedia.org/wiki/</a:t>
            </a:r>
            <a:r>
              <a:rPr lang="cs-CZ" sz="1600" dirty="0" err="1" smtClean="0">
                <a:solidFill>
                  <a:schemeClr val="bg1"/>
                </a:solidFill>
              </a:rPr>
              <a:t>Soubor:Hluboka_castle.jpg</a:t>
            </a:r>
            <a:r>
              <a:rPr lang="cs-CZ" sz="1600" dirty="0" smtClean="0">
                <a:solidFill>
                  <a:schemeClr val="bg1"/>
                </a:solidFill>
              </a:rPr>
              <a:t>, licence </a:t>
            </a:r>
            <a:r>
              <a:rPr lang="cs-CZ" sz="1600" dirty="0" err="1" smtClean="0">
                <a:solidFill>
                  <a:schemeClr val="bg1"/>
                </a:solidFill>
              </a:rPr>
              <a:t>Creative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Commons</a:t>
            </a:r>
            <a:r>
              <a:rPr lang="cs-CZ" sz="1600" dirty="0" smtClean="0">
                <a:solidFill>
                  <a:schemeClr val="bg1"/>
                </a:solidFill>
              </a:rPr>
              <a:t>,</a:t>
            </a:r>
          </a:p>
          <a:p>
            <a:pPr marL="0" indent="0">
              <a:buFontTx/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Autor: Ivo </a:t>
            </a:r>
            <a:r>
              <a:rPr lang="cs-CZ" sz="1600" dirty="0" err="1" smtClean="0">
                <a:solidFill>
                  <a:schemeClr val="bg1"/>
                </a:solidFill>
              </a:rPr>
              <a:t>Jansch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from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Netherlands</a:t>
            </a:r>
            <a:r>
              <a:rPr lang="cs-CZ" sz="1600" dirty="0" smtClean="0">
                <a:solidFill>
                  <a:schemeClr val="bg1"/>
                </a:solidFill>
              </a:rPr>
              <a:t>, 15.2.2012</a:t>
            </a:r>
          </a:p>
          <a:p>
            <a:pPr marL="0" indent="0">
              <a:buFontTx/>
              <a:buNone/>
            </a:pPr>
            <a:r>
              <a:rPr lang="cs-CZ" sz="1600" u="sng" dirty="0" smtClean="0">
                <a:solidFill>
                  <a:schemeClr val="bg1"/>
                </a:solidFill>
              </a:rPr>
              <a:t>Zámek Lednice</a:t>
            </a:r>
          </a:p>
          <a:p>
            <a:pPr marL="0" indent="0">
              <a:buFontTx/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http://cs.wikipedia.org/wiki/Soubor:Lednice,_z%C3%A1mek_(05).</a:t>
            </a:r>
            <a:r>
              <a:rPr lang="cs-CZ" sz="1600" dirty="0" err="1" smtClean="0">
                <a:solidFill>
                  <a:schemeClr val="bg1"/>
                </a:solidFill>
              </a:rPr>
              <a:t>jpg</a:t>
            </a:r>
            <a:r>
              <a:rPr lang="cs-CZ" sz="1600" dirty="0" smtClean="0">
                <a:solidFill>
                  <a:schemeClr val="bg1"/>
                </a:solidFill>
              </a:rPr>
              <a:t>, licence: </a:t>
            </a:r>
            <a:r>
              <a:rPr lang="cs-CZ" sz="1600" dirty="0" err="1" smtClean="0">
                <a:solidFill>
                  <a:schemeClr val="bg1"/>
                </a:solidFill>
              </a:rPr>
              <a:t>Creative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0" indent="0">
              <a:buFontTx/>
              <a:buNone/>
            </a:pPr>
            <a:r>
              <a:rPr lang="cs-CZ" sz="1600" dirty="0" err="1" smtClean="0">
                <a:solidFill>
                  <a:schemeClr val="bg1"/>
                </a:solidFill>
              </a:rPr>
              <a:t>Commons</a:t>
            </a:r>
            <a:r>
              <a:rPr lang="cs-CZ" sz="1600" dirty="0" smtClean="0">
                <a:solidFill>
                  <a:schemeClr val="bg1"/>
                </a:solidFill>
              </a:rPr>
              <a:t>, autor: Harold, 15.2.2012</a:t>
            </a:r>
          </a:p>
          <a:p>
            <a:pPr marL="0" indent="0">
              <a:buFontTx/>
              <a:buNone/>
            </a:pPr>
            <a:r>
              <a:rPr lang="cs-CZ" sz="1600" u="sng" dirty="0" smtClean="0">
                <a:solidFill>
                  <a:schemeClr val="bg1"/>
                </a:solidFill>
              </a:rPr>
              <a:t>zámecký park</a:t>
            </a:r>
          </a:p>
          <a:p>
            <a:pPr marL="0" indent="0">
              <a:buFontTx/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http://cs.wikipedia.org/wiki/</a:t>
            </a:r>
            <a:r>
              <a:rPr lang="cs-CZ" sz="1600" dirty="0" err="1" smtClean="0">
                <a:solidFill>
                  <a:schemeClr val="bg1"/>
                </a:solidFill>
              </a:rPr>
              <a:t>Soubor:Krasnydvur.JPG</a:t>
            </a:r>
            <a:r>
              <a:rPr lang="cs-CZ" sz="1600" dirty="0" smtClean="0">
                <a:solidFill>
                  <a:schemeClr val="bg1"/>
                </a:solidFill>
              </a:rPr>
              <a:t>, 15.2.2012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413</TotalTime>
  <Words>488</Words>
  <Application>Microsoft Office PowerPoint</Application>
  <PresentationFormat>Předvádění na obrazovce (4:3)</PresentationFormat>
  <Paragraphs>111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Výchozí návrh</vt:lpstr>
      <vt:lpstr>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Kultura a umění –   romantismus</dc:title>
  <dc:creator>Karel</dc:creator>
  <cp:lastModifiedBy>Karel</cp:lastModifiedBy>
  <cp:revision>157</cp:revision>
  <dcterms:created xsi:type="dcterms:W3CDTF">2012-03-12T16:00:23Z</dcterms:created>
  <dcterms:modified xsi:type="dcterms:W3CDTF">2012-10-14T21:03:11Z</dcterms:modified>
</cp:coreProperties>
</file>