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660033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>
                <a:gd name="T0" fmla="*/ 5311 w 5328"/>
                <a:gd name="T1" fmla="*/ 3209 h 3689"/>
                <a:gd name="T2" fmla="*/ 0 w 5328"/>
                <a:gd name="T3" fmla="*/ 3689 h 3689"/>
                <a:gd name="T4" fmla="*/ 0 w 5328"/>
                <a:gd name="T5" fmla="*/ 9 h 3689"/>
                <a:gd name="T6" fmla="*/ 5328 w 5328"/>
                <a:gd name="T7" fmla="*/ 0 h 3689"/>
                <a:gd name="T8" fmla="*/ 5311 w 5328"/>
                <a:gd name="T9" fmla="*/ 3209 h 36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6149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6153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401C1-2DFE-427F-8A35-837DA0379C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9492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1B951-2CC4-4F5D-8CCE-D2FA0B48EE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044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7E3B87-FEB7-42E5-8F4D-E39234CF0E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7683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5F24AE-72DB-4A73-B367-527B7DB20E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0536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4FC9D1-98E5-4B6B-8F53-F96BCEEE80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6315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6234CA-EA5C-420D-96C1-79B0773C88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1885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689EED-19ED-41FE-A441-B79B596CE2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245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4A83EB-C099-4672-B9CF-DA617155AD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7859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F44076-D46C-406C-B327-03A1AEB337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4452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9B5C45-F71C-479A-B5D4-DBCB629F20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0395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A5C86D-DF1D-4187-9888-AFCA02B94B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66265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213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4F604-5F12-41F2-827E-B83FD19ECD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8477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5123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>
                <a:gd name="T0" fmla="*/ 4560 w 4562"/>
                <a:gd name="T1" fmla="*/ 932 h 1199"/>
                <a:gd name="T2" fmla="*/ 0 w 4562"/>
                <a:gd name="T3" fmla="*/ 1199 h 1199"/>
                <a:gd name="T4" fmla="*/ 0 w 4562"/>
                <a:gd name="T5" fmla="*/ 0 h 1199"/>
                <a:gd name="T6" fmla="*/ 4562 w 4562"/>
                <a:gd name="T7" fmla="*/ 0 h 1199"/>
                <a:gd name="T8" fmla="*/ 4560 w 4562"/>
                <a:gd name="T9" fmla="*/ 932 h 1199"/>
                <a:gd name="T10" fmla="*/ 4560 w 4562"/>
                <a:gd name="T11" fmla="*/ 932 h 119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5125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8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ABF60BA9-A118-47E8-AF7C-8B69ECF048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5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  <p:sldLayoutId id="2147483764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/>
          </p:nvPr>
        </p:nvSpPr>
        <p:spPr>
          <a:xfrm>
            <a:off x="468313" y="425450"/>
            <a:ext cx="8496300" cy="63373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cs-CZ" sz="2000" dirty="0" smtClean="0">
              <a:effectLst/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Název školy: Základní škola Chomutov, Písečná 5144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Název materiálu</a:t>
            </a:r>
            <a:r>
              <a:rPr lang="cs-CZ" sz="2000" smtClean="0">
                <a:effectLst/>
                <a:latin typeface="Arial" charset="0"/>
              </a:rPr>
              <a:t>: </a:t>
            </a:r>
            <a:r>
              <a:rPr lang="cs-CZ" sz="2000" smtClean="0">
                <a:effectLst/>
                <a:latin typeface="Arial" charset="0"/>
              </a:rPr>
              <a:t>VY_52_INOVACE_26_Revoluční_rok_1848_ib1</a:t>
            </a:r>
            <a:endParaRPr lang="cs-CZ" sz="2000" dirty="0" smtClean="0">
              <a:effectLst/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Číslo projektu: CZ1.07/1.4.00/21.3355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Autor: Mgr. Ivana Benešová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Datum vyhotovení: 22.2.2012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Cílový ročník: pátý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Vzdělávací oblast/obor: Člověk a jeho svět _</a:t>
            </a:r>
            <a:r>
              <a:rPr lang="cs-CZ" sz="2000" dirty="0" err="1" smtClean="0">
                <a:effectLst/>
                <a:latin typeface="Arial" charset="0"/>
              </a:rPr>
              <a:t>Vlastivěda_Dějiny</a:t>
            </a:r>
            <a:endParaRPr lang="cs-CZ" sz="2000" dirty="0" smtClean="0">
              <a:effectLst/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Klíčové slovo: požadavky císaři, národní gardy, Slovanský sjezd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Anotace: Prezentace je určena pro žáky 5. ročníku.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               Slouží k prezentaci nové látky učitelem,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               procvičování a opakování učiva žáky. </a:t>
            </a:r>
          </a:p>
        </p:txBody>
      </p:sp>
      <p:sp>
        <p:nvSpPr>
          <p:cNvPr id="3075" name="Text Box 4"/>
          <p:cNvSpPr txBox="1">
            <a:spLocks noChangeArrowheads="1"/>
          </p:cNvSpPr>
          <p:nvPr/>
        </p:nvSpPr>
        <p:spPr bwMode="auto">
          <a:xfrm>
            <a:off x="684213" y="6027738"/>
            <a:ext cx="47513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1200" b="1" i="1">
                <a:latin typeface="Arial" charset="0"/>
              </a:rPr>
              <a:t>Autorem materiálu a všech jeho částí, není-li uvedeno jinak, je </a:t>
            </a:r>
          </a:p>
          <a:p>
            <a:pPr eaLnBrk="1" hangingPunct="1"/>
            <a:r>
              <a:rPr lang="cs-CZ" sz="1200" b="1" i="1">
                <a:latin typeface="Arial" charset="0"/>
              </a:rPr>
              <a:t>Mgr. Ivana Benešová.</a:t>
            </a:r>
          </a:p>
          <a:p>
            <a:pPr eaLnBrk="1" hangingPunct="1"/>
            <a:r>
              <a:rPr lang="cs-CZ" sz="1200" b="1" i="1">
                <a:latin typeface="Arial" charset="0"/>
              </a:rPr>
              <a:t>Financováno z ESF a státního rozpočtu ČR. </a:t>
            </a:r>
          </a:p>
          <a:p>
            <a:pPr eaLnBrk="1" hangingPunct="1"/>
            <a:endParaRPr lang="cs-CZ" sz="1200" b="1" i="1">
              <a:latin typeface="Arial" charset="0"/>
            </a:endParaRPr>
          </a:p>
        </p:txBody>
      </p:sp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6280150" y="6396038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endParaRPr lang="cs-CZ"/>
          </a:p>
        </p:txBody>
      </p:sp>
      <p:pic>
        <p:nvPicPr>
          <p:cNvPr id="307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6021388"/>
            <a:ext cx="2735262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/>
          </p:nvPr>
        </p:nvSpPr>
        <p:spPr>
          <a:xfrm>
            <a:off x="468313" y="260350"/>
            <a:ext cx="8229600" cy="58213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mtClean="0"/>
          </a:p>
          <a:p>
            <a:pPr eaLnBrk="1" hangingPunct="1">
              <a:buFont typeface="Wingdings" pitchFamily="2" charset="2"/>
              <a:buNone/>
              <a:defRPr/>
            </a:pPr>
            <a:endParaRPr lang="cs-CZ" smtClean="0"/>
          </a:p>
          <a:p>
            <a:pPr eaLnBrk="1" hangingPunct="1">
              <a:buFont typeface="Wingdings" pitchFamily="2" charset="2"/>
              <a:buNone/>
              <a:defRPr/>
            </a:pPr>
            <a:endParaRPr lang="cs-CZ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4000" b="1" smtClean="0">
                <a:solidFill>
                  <a:srgbClr val="660033"/>
                </a:solidFill>
                <a:latin typeface="Gungsuh" pitchFamily="18" charset="-127"/>
              </a:rPr>
              <a:t>        </a:t>
            </a:r>
            <a:r>
              <a:rPr lang="cs-CZ" sz="4000" b="1" smtClean="0">
                <a:solidFill>
                  <a:srgbClr val="FF0000"/>
                </a:solidFill>
                <a:latin typeface="Gungsuh" pitchFamily="18" charset="-127"/>
              </a:rPr>
              <a:t>Revoluční rok 1848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/>
          </p:nvPr>
        </p:nvSpPr>
        <p:spPr>
          <a:xfrm>
            <a:off x="395288" y="260350"/>
            <a:ext cx="8567737" cy="58213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z="2800" smtClean="0">
                <a:effectLst/>
                <a:latin typeface="Arial" charset="0"/>
              </a:rPr>
              <a:t>Rakouská vláda – obava o oslabení jednoty říše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800" smtClean="0">
                <a:effectLst/>
                <a:latin typeface="Arial" charset="0"/>
              </a:rPr>
              <a:t>→ pronásledování českých vlastenců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800" smtClean="0">
                <a:effectLst/>
                <a:latin typeface="Arial" charset="0"/>
              </a:rPr>
              <a:t>→ Čechové se nemohou účastnit na vedení státu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800" smtClean="0">
                <a:effectLst/>
                <a:latin typeface="Arial" charset="0"/>
              </a:rPr>
              <a:t>→ policie a cenzura (kontrola zpráv pro veřejnost)</a:t>
            </a:r>
          </a:p>
          <a:p>
            <a:pPr eaLnBrk="1" hangingPunct="1">
              <a:buFont typeface="Wingdings" pitchFamily="2" charset="2"/>
              <a:buNone/>
            </a:pPr>
            <a:endParaRPr lang="cs-CZ" sz="2800" smtClean="0">
              <a:effectLst/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cs-CZ" sz="2800" smtClean="0">
                <a:solidFill>
                  <a:srgbClr val="FF0000"/>
                </a:solidFill>
                <a:effectLst/>
                <a:latin typeface="Arial" charset="0"/>
              </a:rPr>
              <a:t>Březen 1848</a:t>
            </a:r>
            <a:r>
              <a:rPr lang="cs-CZ" sz="2800" smtClean="0">
                <a:solidFill>
                  <a:srgbClr val="000000"/>
                </a:solidFill>
                <a:effectLst/>
                <a:latin typeface="Arial" charset="0"/>
              </a:rPr>
              <a:t> – </a:t>
            </a:r>
            <a:r>
              <a:rPr lang="cs-CZ" sz="2800" smtClean="0">
                <a:solidFill>
                  <a:srgbClr val="FF0000"/>
                </a:solidFill>
                <a:effectLst/>
                <a:latin typeface="Arial" charset="0"/>
              </a:rPr>
              <a:t>schůze</a:t>
            </a:r>
            <a:r>
              <a:rPr lang="cs-CZ" sz="2800" smtClean="0">
                <a:solidFill>
                  <a:srgbClr val="000000"/>
                </a:solidFill>
                <a:effectLst/>
                <a:latin typeface="Arial" charset="0"/>
              </a:rPr>
              <a:t> </a:t>
            </a:r>
            <a:r>
              <a:rPr lang="cs-CZ" sz="2800" smtClean="0">
                <a:effectLst/>
                <a:latin typeface="Arial" charset="0"/>
              </a:rPr>
              <a:t>zástupců Čechů </a:t>
            </a:r>
            <a:r>
              <a:rPr lang="cs-CZ" sz="2800" smtClean="0">
                <a:solidFill>
                  <a:srgbClr val="FF0000"/>
                </a:solidFill>
                <a:effectLst/>
                <a:latin typeface="Arial" charset="0"/>
              </a:rPr>
              <a:t>v Praze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800" smtClean="0">
                <a:effectLst/>
                <a:latin typeface="Arial" charset="0"/>
              </a:rPr>
              <a:t>Požadavky císaři:</a:t>
            </a:r>
          </a:p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cs-CZ" sz="2800" i="1" smtClean="0">
                <a:solidFill>
                  <a:srgbClr val="FF0000"/>
                </a:solidFill>
                <a:effectLst/>
                <a:latin typeface="Arial" charset="0"/>
              </a:rPr>
              <a:t>rovnost všech občanů</a:t>
            </a:r>
          </a:p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cs-CZ" sz="2800" i="1" smtClean="0">
                <a:solidFill>
                  <a:srgbClr val="FF0000"/>
                </a:solidFill>
                <a:effectLst/>
                <a:latin typeface="Arial" charset="0"/>
              </a:rPr>
              <a:t>zrušení cenzury, poddanství</a:t>
            </a:r>
          </a:p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cs-CZ" sz="2800" i="1" smtClean="0">
                <a:solidFill>
                  <a:srgbClr val="FF0000"/>
                </a:solidFill>
                <a:effectLst/>
                <a:latin typeface="Arial" charset="0"/>
              </a:rPr>
              <a:t>rovnoprávnost češtiny s němčinou</a:t>
            </a:r>
          </a:p>
          <a:p>
            <a:pPr eaLnBrk="1" hangingPunct="1">
              <a:buClr>
                <a:srgbClr val="FF0000"/>
              </a:buClr>
              <a:buFont typeface="Wingdings" pitchFamily="2" charset="2"/>
              <a:buChar char="v"/>
            </a:pPr>
            <a:r>
              <a:rPr lang="cs-CZ" sz="2800" i="1" smtClean="0">
                <a:solidFill>
                  <a:srgbClr val="FF0000"/>
                </a:solidFill>
                <a:effectLst/>
                <a:latin typeface="Arial" charset="0"/>
              </a:rPr>
              <a:t>částečné navrácení samostatnosti českým zemím</a:t>
            </a:r>
          </a:p>
          <a:p>
            <a:pPr eaLnBrk="1" hangingPunct="1">
              <a:buFont typeface="Wingdings" pitchFamily="2" charset="2"/>
              <a:buNone/>
            </a:pPr>
            <a:endParaRPr lang="cs-CZ" sz="2800" smtClean="0">
              <a:solidFill>
                <a:srgbClr val="FF0000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2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2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2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2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2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2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92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2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2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92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92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2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92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2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2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92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2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2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Rectangle 6"/>
          <p:cNvSpPr>
            <a:spLocks noGrp="1" noChangeArrowheads="1"/>
          </p:cNvSpPr>
          <p:nvPr>
            <p:ph/>
          </p:nvPr>
        </p:nvSpPr>
        <p:spPr>
          <a:xfrm>
            <a:off x="468313" y="260350"/>
            <a:ext cx="8229600" cy="58213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cs-CZ" sz="2800" dirty="0" smtClean="0">
              <a:latin typeface="Arial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dirty="0" smtClean="0">
                <a:solidFill>
                  <a:schemeClr val="tx1">
                    <a:lumMod val="85000"/>
                  </a:schemeClr>
                </a:solidFill>
                <a:effectLst/>
                <a:latin typeface="Arial" charset="0"/>
              </a:rPr>
              <a:t>Bouře ve Vídni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z="2800" dirty="0" smtClean="0">
              <a:solidFill>
                <a:srgbClr val="660033"/>
              </a:solidFill>
              <a:latin typeface="Arial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i="1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cs-CZ" sz="2800" dirty="0" smtClean="0">
                <a:effectLst/>
                <a:latin typeface="Arial" charset="0"/>
              </a:rPr>
              <a:t>→</a:t>
            </a:r>
            <a:r>
              <a:rPr lang="cs-CZ" sz="28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cs-CZ" sz="2800" i="1" dirty="0" smtClean="0">
                <a:solidFill>
                  <a:srgbClr val="FF0000"/>
                </a:solidFill>
                <a:latin typeface="Arial" charset="0"/>
              </a:rPr>
              <a:t>konec absolutismu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i="1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cs-CZ" sz="2800" i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→ </a:t>
            </a:r>
            <a:r>
              <a:rPr lang="cs-CZ" sz="2800" dirty="0" smtClean="0">
                <a:effectLst/>
                <a:latin typeface="Arial" charset="0"/>
              </a:rPr>
              <a:t>panovník nucen prohlásit: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cs-CZ" sz="2800" i="1" dirty="0" smtClean="0">
                <a:solidFill>
                  <a:srgbClr val="FF0000"/>
                </a:solidFill>
                <a:latin typeface="Arial" charset="0"/>
              </a:rPr>
              <a:t>  nebude vládnout sám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cs-CZ" sz="2800" i="1" dirty="0" smtClean="0">
                <a:solidFill>
                  <a:srgbClr val="FF0000"/>
                </a:solidFill>
                <a:latin typeface="Arial" charset="0"/>
              </a:rPr>
              <a:t>  vyhlásit ústavu ( konstituci)</a:t>
            </a:r>
          </a:p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endParaRPr lang="cs-CZ" sz="2800" i="1" dirty="0" smtClean="0">
              <a:solidFill>
                <a:srgbClr val="FF0000"/>
              </a:solidFill>
              <a:latin typeface="Arial" charset="0"/>
            </a:endParaRPr>
          </a:p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cs-CZ" sz="2800" dirty="0" smtClean="0">
                <a:effectLst/>
                <a:latin typeface="Arial" charset="0"/>
              </a:rPr>
              <a:t>Tvoření </a:t>
            </a:r>
            <a:r>
              <a:rPr lang="cs-CZ" sz="2800" i="1" dirty="0" smtClean="0">
                <a:solidFill>
                  <a:srgbClr val="FF0000"/>
                </a:solidFill>
                <a:effectLst/>
                <a:latin typeface="Arial" charset="0"/>
              </a:rPr>
              <a:t>dobrovolnických sborů – </a:t>
            </a:r>
            <a:r>
              <a:rPr lang="cs-CZ" sz="2800" b="1" dirty="0" smtClean="0">
                <a:solidFill>
                  <a:srgbClr val="FF0000"/>
                </a:solidFill>
                <a:effectLst/>
                <a:latin typeface="Arial" charset="0"/>
              </a:rPr>
              <a:t>národní gardy</a:t>
            </a:r>
          </a:p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cs-CZ" sz="2800" dirty="0" smtClean="0">
                <a:solidFill>
                  <a:srgbClr val="000000"/>
                </a:solidFill>
                <a:effectLst/>
                <a:latin typeface="Arial" charset="0"/>
              </a:rPr>
              <a:t>                                               </a:t>
            </a:r>
            <a:r>
              <a:rPr lang="cs-CZ" sz="2800" dirty="0" smtClean="0">
                <a:effectLst/>
                <a:latin typeface="Arial" charset="0"/>
              </a:rPr>
              <a:t>→ ochrana svobod</a:t>
            </a:r>
          </a:p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cs-CZ" sz="2800" dirty="0" smtClean="0">
                <a:effectLst/>
                <a:latin typeface="Arial" charset="0"/>
              </a:rPr>
              <a:t>                                                    občanů</a:t>
            </a:r>
          </a:p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endParaRPr lang="cs-CZ" sz="2800" dirty="0" smtClean="0">
              <a:solidFill>
                <a:srgbClr val="000000"/>
              </a:solidFill>
              <a:effectLst/>
              <a:latin typeface="Arial" charset="0"/>
            </a:endParaRPr>
          </a:p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endParaRPr lang="cs-CZ" sz="2800" i="1" dirty="0" smtClean="0">
              <a:solidFill>
                <a:srgbClr val="FF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Grp="1" noChangeArrowheads="1"/>
          </p:cNvSpPr>
          <p:nvPr>
            <p:ph/>
          </p:nvPr>
        </p:nvSpPr>
        <p:spPr>
          <a:xfrm>
            <a:off x="468313" y="260350"/>
            <a:ext cx="8229600" cy="58213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Arial" charset="0"/>
              </a:rPr>
              <a:t>Praha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cs-CZ" sz="2800" u="sng" dirty="0" smtClean="0">
                <a:effectLst/>
                <a:latin typeface="Arial" charset="0"/>
              </a:rPr>
              <a:t>Setkání Slovanů</a:t>
            </a:r>
            <a:r>
              <a:rPr lang="cs-CZ" sz="2800" dirty="0" smtClean="0">
                <a:effectLst/>
                <a:latin typeface="Arial" charset="0"/>
              </a:rPr>
              <a:t> –</a:t>
            </a:r>
            <a:r>
              <a:rPr lang="cs-CZ" sz="28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cs-CZ" sz="2800" i="1" dirty="0" smtClean="0">
                <a:latin typeface="Arial" charset="0"/>
              </a:rPr>
              <a:t>Slovanský sjezd</a:t>
            </a:r>
            <a:endParaRPr lang="cs-CZ" sz="2800" dirty="0" smtClean="0">
              <a:effectLst/>
              <a:latin typeface="Arial" charset="0"/>
            </a:endParaRP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cs-CZ" sz="2800" dirty="0" smtClean="0">
                <a:effectLst/>
                <a:latin typeface="Arial" charset="0"/>
              </a:rPr>
              <a:t>protest proti útlaku Slovanů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cs-CZ" sz="2800" dirty="0" smtClean="0">
                <a:effectLst/>
                <a:latin typeface="Arial" charset="0"/>
              </a:rPr>
              <a:t>právo na svobodu pro všechny národy na světě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cs-CZ" sz="2800" u="sng" dirty="0" smtClean="0">
                <a:effectLst/>
                <a:latin typeface="Arial" charset="0"/>
              </a:rPr>
              <a:t>Rozpuštěn</a:t>
            </a:r>
            <a:r>
              <a:rPr lang="cs-CZ" sz="2800" dirty="0" smtClean="0">
                <a:effectLst/>
                <a:latin typeface="Arial" charset="0"/>
              </a:rPr>
              <a:t> kvůli povstání v Praze 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cs-CZ" sz="2800" dirty="0" smtClean="0">
                <a:effectLst/>
                <a:latin typeface="Arial" charset="0"/>
              </a:rPr>
              <a:t>srážka studentů a císařského vojska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cs-CZ" sz="2800" dirty="0" smtClean="0">
                <a:effectLst/>
                <a:latin typeface="Arial" charset="0"/>
              </a:rPr>
              <a:t>barikády, bouře, odstřelování Prahy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cs-CZ" sz="2800" u="sng" dirty="0" smtClean="0">
                <a:effectLst/>
                <a:latin typeface="Arial" charset="0"/>
              </a:rPr>
              <a:t>Kapitulace Prahy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cs-CZ" sz="2800" dirty="0" smtClean="0">
                <a:effectLst/>
                <a:latin typeface="Arial" charset="0"/>
              </a:rPr>
              <a:t>protičeská opatření                     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cs-CZ" sz="2800" u="sng" dirty="0" smtClean="0">
                <a:effectLst/>
                <a:latin typeface="Arial" charset="0"/>
              </a:rPr>
              <a:t>Úspěch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cs-CZ" sz="2800" dirty="0" smtClean="0">
                <a:solidFill>
                  <a:srgbClr val="FF0000"/>
                </a:solidFill>
                <a:effectLst/>
                <a:latin typeface="Arial" charset="0"/>
              </a:rPr>
              <a:t>zrušení poddanství a roboty</a:t>
            </a:r>
            <a:r>
              <a:rPr lang="cs-CZ" sz="2800" dirty="0" smtClean="0">
                <a:solidFill>
                  <a:srgbClr val="000000"/>
                </a:solidFill>
                <a:effectLst/>
                <a:latin typeface="Arial" charset="0"/>
              </a:rPr>
              <a:t> </a:t>
            </a:r>
            <a:r>
              <a:rPr lang="cs-CZ" sz="2800" dirty="0" smtClean="0">
                <a:effectLst/>
                <a:latin typeface="Arial" charset="0"/>
              </a:rPr>
              <a:t>roku 1848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§"/>
              <a:defRPr/>
            </a:pPr>
            <a:r>
              <a:rPr lang="cs-CZ" sz="2800" dirty="0" smtClean="0">
                <a:effectLst/>
                <a:latin typeface="Arial" charset="0"/>
              </a:rPr>
              <a:t>rovnost sedláků s ostatním obyvatelstvem</a:t>
            </a:r>
            <a:endParaRPr lang="cs-CZ" sz="1000" dirty="0" smtClean="0">
              <a:effectLst/>
              <a:latin typeface="Arial" charset="0"/>
            </a:endParaRPr>
          </a:p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endParaRPr lang="cs-CZ" sz="1200" dirty="0" smtClean="0"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53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3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3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153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3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53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3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53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536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536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36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1536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536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36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/>
          </p:nvPr>
        </p:nvSpPr>
        <p:spPr>
          <a:xfrm>
            <a:off x="107950" y="333375"/>
            <a:ext cx="9036050" cy="61912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 b="1" u="sng" dirty="0" smtClean="0">
                <a:effectLst/>
                <a:latin typeface="Arial" charset="0"/>
              </a:rPr>
              <a:t>Osobnosti: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i="1" dirty="0" smtClean="0">
                <a:solidFill>
                  <a:srgbClr val="FF0000"/>
                </a:solidFill>
                <a:effectLst/>
                <a:latin typeface="Gungsuh" pitchFamily="18" charset="-127"/>
              </a:rPr>
              <a:t>Karel Havlíček Borovský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dirty="0" smtClean="0">
                <a:effectLst/>
                <a:latin typeface="Arial" pitchFamily="34" charset="0"/>
              </a:rPr>
              <a:t>novinář </a:t>
            </a:r>
          </a:p>
          <a:p>
            <a:pPr eaLnBrk="1" hangingPunct="1">
              <a:buClr>
                <a:schemeClr val="tx1"/>
              </a:buClr>
              <a:buFontTx/>
              <a:buChar char="•"/>
              <a:defRPr/>
            </a:pPr>
            <a:r>
              <a:rPr lang="cs-CZ" sz="2000" dirty="0" smtClean="0">
                <a:effectLst/>
                <a:latin typeface="Arial" pitchFamily="34" charset="0"/>
              </a:rPr>
              <a:t>informoval lidi o dění a změnách</a:t>
            </a:r>
          </a:p>
          <a:p>
            <a:pPr eaLnBrk="1" hangingPunct="1">
              <a:buClr>
                <a:srgbClr val="000000"/>
              </a:buClr>
              <a:buFontTx/>
              <a:buNone/>
              <a:defRPr/>
            </a:pPr>
            <a:endParaRPr lang="cs-CZ" sz="2000" dirty="0" smtClean="0">
              <a:solidFill>
                <a:srgbClr val="000000"/>
              </a:solidFill>
              <a:effectLst/>
              <a:latin typeface="Gungsuh" pitchFamily="18" charset="-127"/>
            </a:endParaRPr>
          </a:p>
          <a:p>
            <a:pPr eaLnBrk="1" hangingPunct="1">
              <a:buClr>
                <a:srgbClr val="000000"/>
              </a:buClr>
              <a:buFontTx/>
              <a:buNone/>
              <a:defRPr/>
            </a:pPr>
            <a:r>
              <a:rPr lang="cs-CZ" sz="1200" dirty="0" smtClean="0">
                <a:solidFill>
                  <a:srgbClr val="000000"/>
                </a:solidFill>
                <a:effectLst/>
                <a:latin typeface="Arial" charset="0"/>
              </a:rPr>
              <a:t>         </a:t>
            </a:r>
            <a:endParaRPr lang="cs-CZ" sz="1200" i="1" dirty="0" smtClean="0">
              <a:solidFill>
                <a:srgbClr val="FF0000"/>
              </a:solidFill>
              <a:effectLst/>
              <a:latin typeface="Arial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i="1" dirty="0" smtClean="0">
                <a:solidFill>
                  <a:srgbClr val="FF0000"/>
                </a:solidFill>
                <a:effectLst/>
                <a:latin typeface="Gungsuh" pitchFamily="18" charset="-127"/>
              </a:rPr>
              <a:t>František Palacký</a:t>
            </a:r>
          </a:p>
          <a:p>
            <a:pPr eaLnBrk="1" hangingPunct="1">
              <a:buClr>
                <a:schemeClr val="tx1"/>
              </a:buClr>
              <a:buFont typeface="Arial" pitchFamily="34" charset="0"/>
              <a:buChar char="•"/>
              <a:defRPr/>
            </a:pPr>
            <a:r>
              <a:rPr lang="cs-CZ" sz="2400" dirty="0" smtClean="0">
                <a:effectLst/>
                <a:latin typeface="Arial" charset="0"/>
              </a:rPr>
              <a:t>představitel</a:t>
            </a:r>
            <a:r>
              <a:rPr lang="cs-CZ" sz="2800" dirty="0" smtClean="0">
                <a:effectLst/>
                <a:latin typeface="Gungsuh" pitchFamily="18" charset="-127"/>
              </a:rPr>
              <a:t> </a:t>
            </a:r>
            <a:r>
              <a:rPr lang="cs-CZ" sz="2400" dirty="0" smtClean="0">
                <a:effectLst/>
                <a:latin typeface="Arial" charset="0"/>
              </a:rPr>
              <a:t>kulturního a společenského dění</a:t>
            </a:r>
          </a:p>
          <a:p>
            <a:pPr eaLnBrk="1" hangingPunct="1">
              <a:buClr>
                <a:schemeClr val="tx1"/>
              </a:buClr>
              <a:buFont typeface="Arial" pitchFamily="34" charset="0"/>
              <a:buChar char="•"/>
              <a:defRPr/>
            </a:pPr>
            <a:r>
              <a:rPr lang="cs-CZ" sz="2400" dirty="0" smtClean="0">
                <a:effectLst/>
                <a:latin typeface="Arial" charset="0"/>
              </a:rPr>
              <a:t>považován za otce českého dějepisectví</a:t>
            </a:r>
          </a:p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endParaRPr lang="cs-CZ" sz="2400" dirty="0" smtClean="0">
              <a:effectLst/>
              <a:latin typeface="Arial" charset="0"/>
            </a:endParaRPr>
          </a:p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cs-CZ" sz="2400" dirty="0" smtClean="0">
                <a:effectLst/>
                <a:latin typeface="Arial" charset="0"/>
              </a:rPr>
              <a:t>    </a:t>
            </a:r>
          </a:p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cs-CZ" sz="2400" dirty="0" smtClean="0">
                <a:effectLst/>
                <a:latin typeface="Arial" charset="0"/>
              </a:rPr>
              <a:t>(</a:t>
            </a:r>
            <a:r>
              <a:rPr lang="cs-CZ" sz="2400" i="1" dirty="0" smtClean="0">
                <a:effectLst/>
                <a:latin typeface="Arial" charset="0"/>
              </a:rPr>
              <a:t>Dějiny národu českého v Čechách a na Moravě</a:t>
            </a:r>
            <a:r>
              <a:rPr lang="cs-CZ" sz="2400" dirty="0" smtClean="0">
                <a:effectLst/>
                <a:latin typeface="Arial" charset="0"/>
              </a:rPr>
              <a:t>)</a:t>
            </a:r>
          </a:p>
          <a:p>
            <a:pPr eaLnBrk="1" hangingPunct="1">
              <a:buClr>
                <a:srgbClr val="000000"/>
              </a:buClr>
              <a:buFontTx/>
              <a:buNone/>
              <a:defRPr/>
            </a:pPr>
            <a:endParaRPr lang="cs-CZ" sz="900" dirty="0" smtClean="0">
              <a:solidFill>
                <a:srgbClr val="000000"/>
              </a:solidFill>
              <a:effectLst/>
              <a:latin typeface="Arial" charset="0"/>
            </a:endParaRPr>
          </a:p>
          <a:p>
            <a:pPr eaLnBrk="1" hangingPunct="1">
              <a:buClr>
                <a:srgbClr val="000000"/>
              </a:buClr>
              <a:buFontTx/>
              <a:buNone/>
              <a:defRPr/>
            </a:pPr>
            <a:endParaRPr lang="cs-CZ" sz="1200" dirty="0" smtClean="0">
              <a:solidFill>
                <a:srgbClr val="000000"/>
              </a:solidFill>
              <a:effectLst/>
              <a:latin typeface="Arial" charset="0"/>
            </a:endParaRPr>
          </a:p>
          <a:p>
            <a:pPr eaLnBrk="1" hangingPunct="1">
              <a:buClr>
                <a:srgbClr val="000000"/>
              </a:buClr>
              <a:buFontTx/>
              <a:buNone/>
              <a:defRPr/>
            </a:pPr>
            <a:endParaRPr lang="cs-CZ" sz="1200" dirty="0" smtClean="0">
              <a:solidFill>
                <a:srgbClr val="000000"/>
              </a:solidFill>
              <a:effectLst/>
              <a:latin typeface="Arial" charset="0"/>
            </a:endParaRPr>
          </a:p>
          <a:p>
            <a:pPr eaLnBrk="1" hangingPunct="1">
              <a:buClr>
                <a:srgbClr val="000000"/>
              </a:buClr>
              <a:buFontTx/>
              <a:buNone/>
              <a:defRPr/>
            </a:pPr>
            <a:r>
              <a:rPr lang="cs-CZ" sz="1000" dirty="0" smtClean="0">
                <a:solidFill>
                  <a:srgbClr val="000000"/>
                </a:solidFill>
                <a:effectLst/>
                <a:latin typeface="Arial" charset="0"/>
              </a:rPr>
              <a:t>                                                                                                      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z="2400" i="1" dirty="0" smtClean="0">
              <a:solidFill>
                <a:srgbClr val="FF0000"/>
              </a:solidFill>
              <a:effectLst/>
              <a:latin typeface="Arial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i="1" dirty="0" smtClean="0">
                <a:solidFill>
                  <a:srgbClr val="FF0000"/>
                </a:solidFill>
                <a:effectLst/>
                <a:latin typeface="Gungsuh" pitchFamily="18" charset="-127"/>
              </a:rPr>
              <a:t>                               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i="1" dirty="0" smtClean="0">
              <a:solidFill>
                <a:srgbClr val="FF0000"/>
              </a:solidFill>
              <a:effectLst/>
              <a:latin typeface="Gungsuh" pitchFamily="18" charset="-127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cs-CZ" i="1" dirty="0" smtClean="0">
              <a:solidFill>
                <a:srgbClr val="FF0000"/>
              </a:solidFill>
              <a:effectLst/>
              <a:latin typeface="Gungsuh" pitchFamily="18" charset="-127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cs-CZ" i="1" dirty="0" smtClean="0">
              <a:solidFill>
                <a:srgbClr val="FF0000"/>
              </a:solidFill>
              <a:effectLst/>
              <a:latin typeface="Gungsuh" pitchFamily="18" charset="-127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cs-CZ" i="1" dirty="0" smtClean="0">
              <a:solidFill>
                <a:srgbClr val="FF0000"/>
              </a:solidFill>
              <a:effectLst/>
              <a:latin typeface="Gungsuh" pitchFamily="18" charset="-127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cs-CZ" i="1" dirty="0" smtClean="0">
              <a:solidFill>
                <a:srgbClr val="FF0000"/>
              </a:solidFill>
              <a:effectLst/>
              <a:latin typeface="Arial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cs-CZ" i="1" dirty="0" smtClean="0">
              <a:solidFill>
                <a:srgbClr val="FF0000"/>
              </a:solidFill>
              <a:effectLst/>
              <a:latin typeface="Gungsuh" pitchFamily="18" charset="-127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474663"/>
            <a:ext cx="2382837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3335338"/>
            <a:ext cx="2192337" cy="292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74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74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74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4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4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74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74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74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74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74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4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0"/>
                                        <p:tgtEl>
                                          <p:spTgt spid="174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74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74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74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4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74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9400"/>
                            </p:stCondLst>
                            <p:childTnLst>
                              <p:par>
                                <p:cTn id="8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74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4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74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107950" y="1027113"/>
            <a:ext cx="8856663" cy="5821362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cs-CZ" sz="2000" u="sng" dirty="0" smtClean="0">
                <a:effectLst/>
                <a:latin typeface="Arial" pitchFamily="34" charset="0"/>
              </a:rPr>
              <a:t>Materiál byl použit z těchto zdrojů:</a:t>
            </a:r>
            <a:endParaRPr lang="cs-CZ" sz="2000" dirty="0" smtClean="0">
              <a:effectLst/>
              <a:latin typeface="Arial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endParaRPr lang="cs-CZ" sz="2000" dirty="0">
              <a:effectLst/>
              <a:latin typeface="Arial" pitchFamily="34" charset="0"/>
            </a:endParaRPr>
          </a:p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cs-CZ" sz="1600" i="1" dirty="0">
                <a:effectLst/>
                <a:latin typeface="Arial" charset="0"/>
              </a:rPr>
              <a:t>Vlastivěda, Obrazy z novějších českých dějin 5. ročník, </a:t>
            </a:r>
            <a:r>
              <a:rPr lang="cs-CZ" sz="1600" dirty="0">
                <a:effectLst/>
                <a:latin typeface="Arial" charset="0"/>
              </a:rPr>
              <a:t>ALTER, 1996</a:t>
            </a:r>
            <a:r>
              <a:rPr lang="cs-CZ" sz="1600" i="1" dirty="0">
                <a:effectLst/>
                <a:latin typeface="Arial" charset="0"/>
              </a:rPr>
              <a:t>, </a:t>
            </a:r>
            <a:r>
              <a:rPr lang="cs-CZ" sz="1600" dirty="0">
                <a:effectLst/>
                <a:latin typeface="Arial" charset="0"/>
              </a:rPr>
              <a:t>ISBN 80-7245-024-7</a:t>
            </a:r>
            <a:r>
              <a:rPr lang="cs-CZ" sz="1600" i="1" dirty="0">
                <a:effectLst/>
                <a:latin typeface="Arial" charset="0"/>
              </a:rPr>
              <a:t> </a:t>
            </a:r>
          </a:p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cs-CZ" sz="1600" u="sng" dirty="0" smtClean="0">
                <a:effectLst/>
                <a:latin typeface="Arial" charset="0"/>
              </a:rPr>
              <a:t>Karel Havlíček Borovský</a:t>
            </a:r>
          </a:p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cs-CZ" sz="1600" dirty="0">
                <a:effectLst/>
                <a:latin typeface="Arial" charset="0"/>
              </a:rPr>
              <a:t>http://</a:t>
            </a:r>
            <a:r>
              <a:rPr lang="cs-CZ" sz="1600" dirty="0" smtClean="0">
                <a:effectLst/>
                <a:latin typeface="Arial" charset="0"/>
              </a:rPr>
              <a:t>cs.wikipedia.org/wiki/Soubor:Jan_Vil%C3%ADmek_Karel_Havl%C3%AD%C4%8Dek_</a:t>
            </a:r>
          </a:p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cs-CZ" sz="1600" dirty="0" smtClean="0">
                <a:effectLst/>
                <a:latin typeface="Arial" charset="0"/>
              </a:rPr>
              <a:t>Borovsk%C3%BD.jpg, 22.2.2012</a:t>
            </a:r>
          </a:p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cs-CZ" sz="1600" u="sng" dirty="0" smtClean="0">
                <a:effectLst/>
                <a:latin typeface="Arial" charset="0"/>
              </a:rPr>
              <a:t>František Palacký</a:t>
            </a:r>
            <a:endParaRPr lang="cs-CZ" sz="1600" u="sng" dirty="0">
              <a:effectLst/>
              <a:latin typeface="Arial" charset="0"/>
            </a:endParaRPr>
          </a:p>
          <a:p>
            <a:pPr marL="0" indent="0">
              <a:buNone/>
              <a:defRPr/>
            </a:pPr>
            <a:r>
              <a:rPr lang="cs-CZ" sz="1600" dirty="0" smtClean="0">
                <a:effectLst/>
                <a:latin typeface="Arial" pitchFamily="34" charset="0"/>
              </a:rPr>
              <a:t>http</a:t>
            </a:r>
            <a:r>
              <a:rPr lang="cs-CZ" sz="1600" dirty="0">
                <a:effectLst/>
                <a:latin typeface="Arial" pitchFamily="34" charset="0"/>
              </a:rPr>
              <a:t>://</a:t>
            </a:r>
            <a:r>
              <a:rPr lang="cs-CZ" sz="1600" dirty="0" smtClean="0">
                <a:effectLst/>
                <a:latin typeface="Arial" pitchFamily="34" charset="0"/>
              </a:rPr>
              <a:t>cs.wikipedia.org/wiki/Soubor:PalackyLitho.jpg</a:t>
            </a:r>
            <a:r>
              <a:rPr lang="cs-CZ" sz="1600" dirty="0">
                <a:effectLst/>
                <a:latin typeface="Arial" pitchFamily="34" charset="0"/>
              </a:rPr>
              <a:t> </a:t>
            </a:r>
            <a:r>
              <a:rPr lang="cs-CZ" sz="1600" dirty="0" smtClean="0">
                <a:effectLst/>
                <a:latin typeface="Arial" pitchFamily="34" charset="0"/>
              </a:rPr>
              <a:t>22.2.2012</a:t>
            </a:r>
            <a:endParaRPr lang="cs-CZ" sz="1600" dirty="0"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těrbina">
  <a:themeElements>
    <a:clrScheme name="Štěrbina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Štěrbina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Štěrbina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těrbina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240</TotalTime>
  <Words>322</Words>
  <Application>Microsoft Office PowerPoint</Application>
  <PresentationFormat>Předvádění na obrazovce (4:3)</PresentationFormat>
  <Paragraphs>84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Štěrbina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Karel</dc:creator>
  <cp:lastModifiedBy>Mgr. Miroslav Žalud</cp:lastModifiedBy>
  <cp:revision>81</cp:revision>
  <dcterms:created xsi:type="dcterms:W3CDTF">2012-03-14T16:26:47Z</dcterms:created>
  <dcterms:modified xsi:type="dcterms:W3CDTF">2012-10-21T16:51:06Z</dcterms:modified>
</cp:coreProperties>
</file>