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00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B20A9-233F-4594-B6C3-8EC240096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521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4E8E8-7ABD-475E-8015-162FBF6A4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996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6C6B9-19CA-482F-ACB5-457E14AD0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22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140D95-D257-4712-9CFF-912FA9C6D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592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7E67A6-229F-4876-812D-E221046225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384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3EE067-BFF7-402B-A6B0-E798DB356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173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F2A4A-B787-4FC2-8403-0F4AD627E3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311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8367E7-B043-462B-9B5C-C3CEA4145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967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2C0D9E-9E6E-4590-B768-1AC41E3BD8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147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827AAA-F10C-4C86-B10D-C3F9EA84A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82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7F09A2-189F-40DD-A9D6-590283B35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566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07FAC7-B18F-40F0-87DD-5D9951E62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832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4C000F"/>
            </a:gs>
            <a:gs pos="50000">
              <a:srgbClr val="A50021"/>
            </a:gs>
            <a:gs pos="100000">
              <a:srgbClr val="4C000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E621336-B3D3-45F1-92D1-58481333B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Grp="1" noChangeArrowheads="1"/>
          </p:cNvSpPr>
          <p:nvPr>
            <p:ph/>
          </p:nvPr>
        </p:nvSpPr>
        <p:spPr>
          <a:xfrm>
            <a:off x="395288" y="333375"/>
            <a:ext cx="8569325" cy="61912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400" smtClean="0"/>
          </a:p>
          <a:p>
            <a:pPr eaLnBrk="1" hangingPunct="1">
              <a:buFontTx/>
              <a:buNone/>
            </a:pPr>
            <a:endParaRPr lang="cs-CZ" sz="200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Název materiálu: VY_52_INOVACE_27_Národ_sobě_kulturní_rozvoj_ib1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Číslo projektu: CY1.07/1.4.00/21.3355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Datum vyhotovení: 3.3.2012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Vzdělávací oblast/obor: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Klíčové slovo: kulturní spolky, Sokol, slety, Národní divadlo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Anotace: Prezentace je určena pro žáky 5. ročníku. 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Slouží k prezentaci nové látky učitelem.</a:t>
            </a:r>
          </a:p>
          <a:p>
            <a:pPr eaLnBrk="1" hangingPunct="1">
              <a:buFontTx/>
              <a:buNone/>
            </a:pPr>
            <a:r>
              <a:rPr lang="cs-CZ" sz="2000" smtClean="0">
                <a:solidFill>
                  <a:schemeClr val="bg1"/>
                </a:solidFill>
              </a:rPr>
              <a:t>               procvičování a opakování učiva žáky.</a:t>
            </a:r>
          </a:p>
        </p:txBody>
      </p:sp>
      <p:sp>
        <p:nvSpPr>
          <p:cNvPr id="2051" name="Text Box 4"/>
          <p:cNvSpPr txBox="1">
            <a:spLocks noChangeArrowheads="1"/>
          </p:cNvSpPr>
          <p:nvPr/>
        </p:nvSpPr>
        <p:spPr bwMode="auto">
          <a:xfrm>
            <a:off x="539750" y="5805488"/>
            <a:ext cx="54721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>
                <a:solidFill>
                  <a:schemeClr val="bg1"/>
                </a:solidFill>
              </a:rPr>
              <a:t>Autorem materiálu a všech jeho částí, není-li uvedeno jinak, je </a:t>
            </a:r>
          </a:p>
          <a:p>
            <a:pPr eaLnBrk="1" hangingPunct="1"/>
            <a:r>
              <a:rPr lang="cs-CZ" sz="1200" b="1">
                <a:solidFill>
                  <a:schemeClr val="bg1"/>
                </a:solidFill>
              </a:rPr>
              <a:t>Mgr. Ivana Benešová.</a:t>
            </a:r>
          </a:p>
          <a:p>
            <a:pPr eaLnBrk="1" hangingPunct="1"/>
            <a:r>
              <a:rPr lang="cs-CZ" sz="1200" b="1">
                <a:solidFill>
                  <a:schemeClr val="bg1"/>
                </a:solidFill>
              </a:rPr>
              <a:t>Financováno z ESF a státního rozpočtu ČR. </a:t>
            </a:r>
          </a:p>
          <a:p>
            <a:pPr eaLnBrk="1" hangingPunct="1"/>
            <a:endParaRPr lang="cs-CZ" sz="1200" b="1"/>
          </a:p>
        </p:txBody>
      </p:sp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992813" y="611346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876925"/>
            <a:ext cx="2735263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FF9900"/>
                </a:solidFill>
              </a:rPr>
              <a:t>Národ sobě – </a:t>
            </a:r>
            <a:r>
              <a:rPr lang="cs-CZ" i="1" dirty="0" smtClean="0">
                <a:solidFill>
                  <a:srgbClr val="FF9900"/>
                </a:solidFill>
              </a:rPr>
              <a:t>kulturní rozvoj</a:t>
            </a:r>
            <a:endParaRPr lang="cs-CZ" b="1" dirty="0" smtClean="0">
              <a:solidFill>
                <a:srgbClr val="FF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0" y="260350"/>
            <a:ext cx="91440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b="1" dirty="0" smtClean="0">
                <a:solidFill>
                  <a:srgbClr val="FF3300"/>
                </a:solidFill>
              </a:rPr>
              <a:t>2. pol. 19. st. – </a:t>
            </a:r>
            <a:r>
              <a:rPr lang="cs-CZ" sz="2800" dirty="0" smtClean="0">
                <a:solidFill>
                  <a:schemeClr val="bg1"/>
                </a:solidFill>
              </a:rPr>
              <a:t>velký</a:t>
            </a:r>
            <a:r>
              <a:rPr lang="cs-CZ" sz="2800" dirty="0" smtClean="0"/>
              <a:t> </a:t>
            </a:r>
            <a:r>
              <a:rPr lang="cs-CZ" sz="2800" i="1" dirty="0" smtClean="0">
                <a:solidFill>
                  <a:srgbClr val="FF3300"/>
                </a:solidFill>
              </a:rPr>
              <a:t>kulturní rozvoj </a:t>
            </a:r>
            <a:r>
              <a:rPr lang="cs-CZ" sz="2800" dirty="0" smtClean="0">
                <a:solidFill>
                  <a:schemeClr val="bg1"/>
                </a:solidFill>
              </a:rPr>
              <a:t>českého národa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1"/>
                </a:solidFill>
              </a:rPr>
              <a:t>  zvyšování počtu českého obyvatelstva ve městech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více českých úředníků, obchodníků a řemeslníků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1"/>
                </a:solidFill>
              </a:rPr>
              <a:t>  české noviny</a:t>
            </a:r>
            <a:endParaRPr lang="cs-CZ" sz="2800" dirty="0" smtClean="0"/>
          </a:p>
          <a:p>
            <a:pPr eaLnBrk="1" hangingPunct="1">
              <a:buFontTx/>
              <a:buChar char="-"/>
            </a:pPr>
            <a:r>
              <a:rPr lang="cs-CZ" sz="2800" i="1" dirty="0" smtClean="0">
                <a:solidFill>
                  <a:srgbClr val="FF3300"/>
                </a:solidFill>
              </a:rPr>
              <a:t>kulturní spolky 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</a:t>
            </a:r>
            <a:r>
              <a:rPr lang="cs-CZ" sz="2800" dirty="0" smtClean="0">
                <a:solidFill>
                  <a:schemeClr val="bg1"/>
                </a:solidFill>
              </a:rPr>
              <a:t>tělocvičný spolek  </a:t>
            </a:r>
            <a:r>
              <a:rPr lang="cs-CZ" sz="2800" b="1" dirty="0" smtClean="0">
                <a:solidFill>
                  <a:srgbClr val="FF3300"/>
                </a:solidFill>
              </a:rPr>
              <a:t>SOKOL 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1"/>
                </a:solidFill>
              </a:rPr>
              <a:t>pravidelné cvičení mládeže a dospělých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bg1"/>
                </a:solidFill>
              </a:rPr>
              <a:t>veřejná cvičení – </a:t>
            </a:r>
            <a:r>
              <a:rPr lang="cs-CZ" sz="2800" i="1" dirty="0" smtClean="0">
                <a:solidFill>
                  <a:srgbClr val="FF3300"/>
                </a:solidFill>
              </a:rPr>
              <a:t>slety </a:t>
            </a:r>
            <a:endParaRPr lang="cs-CZ" sz="1200" i="1" dirty="0" smtClean="0">
              <a:solidFill>
                <a:srgbClr val="FF3300"/>
              </a:solidFill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Char char="§"/>
            </a:pPr>
            <a:endParaRPr lang="cs-CZ" sz="1200" i="1" dirty="0" smtClean="0">
              <a:solidFill>
                <a:schemeClr val="tx2"/>
              </a:solidFill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800" dirty="0" smtClean="0">
                <a:solidFill>
                  <a:srgbClr val="FF3300"/>
                </a:solidFill>
              </a:rPr>
              <a:t>                                           </a:t>
            </a:r>
          </a:p>
          <a:p>
            <a:pPr eaLnBrk="1" hangingPunct="1">
              <a:buFont typeface="Wingdings" pitchFamily="2" charset="2"/>
              <a:buNone/>
            </a:pPr>
            <a:endParaRPr lang="cs-CZ" sz="2800" b="1" dirty="0" smtClean="0"/>
          </a:p>
        </p:txBody>
      </p:sp>
      <p:pic>
        <p:nvPicPr>
          <p:cNvPr id="4102" name="Picture 6" descr="sololský sl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53136"/>
            <a:ext cx="2514600" cy="174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bg1"/>
                </a:solidFill>
              </a:rPr>
              <a:t>Zakladatel Sokola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             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               </a:t>
            </a:r>
            <a:r>
              <a:rPr lang="cs-CZ" sz="4000" b="1" i="1" dirty="0" smtClean="0">
                <a:solidFill>
                  <a:srgbClr val="FF3300"/>
                </a:solidFill>
              </a:rPr>
              <a:t>dr. Miroslav Tyrš</a:t>
            </a:r>
            <a:endParaRPr lang="cs-CZ" sz="900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sz="900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sz="900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900" i="1" dirty="0" smtClean="0">
                <a:solidFill>
                  <a:srgbClr val="FF3300"/>
                </a:solidFill>
              </a:rPr>
              <a:t>                                                                                                               </a:t>
            </a:r>
            <a:endParaRPr lang="cs-CZ" sz="4000" b="1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endParaRPr lang="cs-CZ" sz="4000" b="1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4000" b="1" i="1" dirty="0" smtClean="0">
                <a:solidFill>
                  <a:srgbClr val="FF3300"/>
                </a:solidFill>
              </a:rPr>
              <a:t>               </a:t>
            </a:r>
            <a:r>
              <a:rPr lang="cs-CZ" sz="900" i="1" dirty="0" smtClean="0">
                <a:solidFill>
                  <a:srgbClr val="FF3300"/>
                </a:solidFill>
              </a:rPr>
              <a:t>                                              </a:t>
            </a:r>
            <a:endParaRPr lang="cs-CZ" sz="4000" b="1" dirty="0" smtClean="0">
              <a:solidFill>
                <a:schemeClr val="tx2"/>
              </a:solidFill>
            </a:endParaRP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3300"/>
                </a:solidFill>
              </a:rPr>
              <a:t> náčelník Sokola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sestavil české tělocvičné názvosloví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</a:rPr>
              <a:t> prosazoval rozvoj člověka po stránce tělesné i duševní</a:t>
            </a:r>
          </a:p>
          <a:p>
            <a:pPr eaLnBrk="1" hangingPunct="1">
              <a:buClr>
                <a:schemeClr val="bg1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</a:rPr>
              <a:t> harmonické spojení krásy těla i ducha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</a:t>
            </a:r>
            <a:r>
              <a:rPr lang="cs-CZ" sz="2400" dirty="0" smtClean="0">
                <a:solidFill>
                  <a:srgbClr val="FF3300"/>
                </a:solidFill>
              </a:rPr>
              <a:t>„</a:t>
            </a:r>
            <a:r>
              <a:rPr lang="cs-CZ" sz="2400" i="1" dirty="0" smtClean="0">
                <a:solidFill>
                  <a:srgbClr val="FF3300"/>
                </a:solidFill>
              </a:rPr>
              <a:t>Ve zdravém těle, zdravý duch“</a:t>
            </a: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7" y="908720"/>
            <a:ext cx="2521349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19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200"/>
                            </p:stCondLst>
                            <p:childTnLst>
                              <p:par>
                                <p:cTn id="5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1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/>
          </p:nvPr>
        </p:nvSpPr>
        <p:spPr>
          <a:xfrm>
            <a:off x="683568" y="332656"/>
            <a:ext cx="8229600" cy="6336704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FF3300"/>
                </a:solidFill>
              </a:rPr>
              <a:t>Školství</a:t>
            </a:r>
            <a:endParaRPr lang="cs-CZ" b="1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více českých obecných škol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zakládání středních a odborných škol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od roku 1882 – Češi svou univerzitu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překlad knih cizích literatur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zřizování lidových knihoven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vydávání českých knih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autoři:  spisovatelé –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                                  </a:t>
            </a:r>
            <a:r>
              <a:rPr lang="cs-CZ" sz="2400" b="1" i="1" dirty="0" smtClean="0">
                <a:solidFill>
                  <a:srgbClr val="FF9900"/>
                </a:solidFill>
              </a:rPr>
              <a:t>Božena Němcová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i="1" dirty="0" smtClean="0">
                <a:solidFill>
                  <a:srgbClr val="FF9900"/>
                </a:solidFill>
              </a:rPr>
              <a:t>                                        Alois Jirásek</a:t>
            </a:r>
            <a:endParaRPr lang="cs-CZ" sz="2400" b="1" dirty="0" smtClean="0">
              <a:solidFill>
                <a:srgbClr val="FF99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8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</a:t>
            </a: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básníci –</a:t>
            </a:r>
            <a:r>
              <a:rPr lang="cs-CZ" sz="28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                                  </a:t>
            </a:r>
            <a:r>
              <a:rPr lang="cs-CZ" sz="2400" b="1" i="1" dirty="0" smtClean="0">
                <a:solidFill>
                  <a:srgbClr val="FF9900"/>
                </a:solidFill>
              </a:rPr>
              <a:t>Jan Neruda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i="1" dirty="0" smtClean="0">
                <a:solidFill>
                  <a:srgbClr val="FF9900"/>
                </a:solidFill>
              </a:rPr>
              <a:t>                                        Svatopluk Čech</a:t>
            </a:r>
            <a:endParaRPr lang="cs-CZ" sz="2400" b="1" dirty="0" smtClean="0">
              <a:solidFill>
                <a:schemeClr val="tx2"/>
              </a:solidFill>
            </a:endParaRPr>
          </a:p>
          <a:p>
            <a:pPr eaLnBrk="1" hangingPunct="1">
              <a:buFont typeface="Wingdings" pitchFamily="2" charset="2"/>
              <a:buChar char="q"/>
            </a:pPr>
            <a:endParaRPr lang="cs-CZ" sz="2800" b="1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1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024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24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024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024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/>
          </p:nvPr>
        </p:nvSpPr>
        <p:spPr>
          <a:xfrm>
            <a:off x="467544" y="620688"/>
            <a:ext cx="8568952" cy="5851525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3300"/>
                </a:solidFill>
              </a:rPr>
              <a:t>PRAHA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Dobrovolné sbírky pod heslem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       </a:t>
            </a:r>
            <a:r>
              <a:rPr lang="cs-CZ" sz="2400" dirty="0" smtClean="0">
                <a:solidFill>
                  <a:srgbClr val="FF3300"/>
                </a:solidFill>
              </a:rPr>
              <a:t>„Národ sobě“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3300"/>
                </a:solidFill>
              </a:rPr>
              <a:t>→  </a:t>
            </a:r>
            <a:r>
              <a:rPr lang="cs-CZ" sz="2400" b="1" i="1" dirty="0" smtClean="0">
                <a:solidFill>
                  <a:srgbClr val="FF3300"/>
                </a:solidFill>
              </a:rPr>
              <a:t>Národní divadlo</a:t>
            </a:r>
            <a:r>
              <a:rPr lang="cs-CZ" sz="2400" dirty="0" smtClean="0">
                <a:solidFill>
                  <a:srgbClr val="FF3300"/>
                </a:solidFill>
              </a:rPr>
              <a:t> 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</a:pPr>
            <a:r>
              <a:rPr lang="cs-CZ" sz="2400" dirty="0" smtClean="0">
                <a:solidFill>
                  <a:srgbClr val="FF3300"/>
                </a:solidFill>
              </a:rPr>
              <a:t>1868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–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základní kameny z hory Říp, z Blaníku, z Radhoště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Požár – zničení divadla → nová sbírka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</a:pPr>
            <a:r>
              <a:rPr lang="cs-CZ" sz="2400" dirty="0" smtClean="0">
                <a:solidFill>
                  <a:srgbClr val="FF3300"/>
                </a:solidFill>
              </a:rPr>
              <a:t>1883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–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3300"/>
                </a:solidFill>
              </a:rPr>
              <a:t>otevření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nového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3300"/>
                </a:solidFill>
              </a:rPr>
              <a:t>Národního divadla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budova – stavitel </a:t>
            </a:r>
            <a:r>
              <a:rPr lang="cs-CZ" sz="2400" i="1" dirty="0" smtClean="0">
                <a:solidFill>
                  <a:srgbClr val="FF3300"/>
                </a:solidFill>
              </a:rPr>
              <a:t>Josef Zítek</a:t>
            </a:r>
          </a:p>
          <a:p>
            <a:pPr eaLnBrk="1" hangingPunct="1">
              <a:buClr>
                <a:schemeClr val="bg1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výzdoba</a:t>
            </a:r>
            <a:r>
              <a:rPr lang="cs-CZ" sz="2400" i="1" dirty="0" smtClean="0">
                <a:solidFill>
                  <a:schemeClr val="bg1">
                    <a:lumMod val="85000"/>
                  </a:schemeClr>
                </a:solidFill>
              </a:rPr>
              <a:t> –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sochař</a:t>
            </a:r>
            <a:r>
              <a:rPr lang="cs-CZ" sz="2400" i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rgbClr val="FF3300"/>
                </a:solidFill>
              </a:rPr>
              <a:t>Josef Václav </a:t>
            </a:r>
            <a:r>
              <a:rPr lang="cs-CZ" sz="2400" i="1" dirty="0" err="1" smtClean="0">
                <a:solidFill>
                  <a:srgbClr val="FF3300"/>
                </a:solidFill>
              </a:rPr>
              <a:t>Myslbek</a:t>
            </a:r>
            <a:r>
              <a:rPr lang="cs-CZ" sz="2400" i="1" dirty="0" smtClean="0">
                <a:solidFill>
                  <a:srgbClr val="FF3300"/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(autor sochy 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                                                                      sv. Václava)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malíř –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i="1" dirty="0" smtClean="0">
                <a:solidFill>
                  <a:srgbClr val="FF3300"/>
                </a:solidFill>
              </a:rPr>
              <a:t>Mikoláš Aleš</a:t>
            </a:r>
            <a:r>
              <a:rPr lang="cs-CZ" sz="2400" dirty="0" smtClean="0">
                <a:solidFill>
                  <a:srgbClr val="FF3300"/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(obrazy s historickými náměty)</a:t>
            </a:r>
          </a:p>
          <a:p>
            <a:pPr eaLnBrk="1" hangingPunct="1">
              <a:buClr>
                <a:schemeClr val="bg1">
                  <a:lumMod val="85000"/>
                </a:schemeClr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opera </a:t>
            </a:r>
            <a:r>
              <a:rPr lang="cs-CZ" sz="2400" i="1" dirty="0" smtClean="0">
                <a:solidFill>
                  <a:srgbClr val="FF3300"/>
                </a:solidFill>
              </a:rPr>
              <a:t>Bedřicha Smetany -  Libuše</a:t>
            </a:r>
            <a:endParaRPr lang="cs-CZ" sz="2400" dirty="0" smtClean="0">
              <a:solidFill>
                <a:schemeClr val="tx2"/>
              </a:solidFill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                                                </a:t>
            </a:r>
            <a:endParaRPr lang="cs-CZ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nodeType="clickEffect">
                                  <p:stCondLst>
                                    <p:cond delay="1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22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229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29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0" presetClass="entr" presetSubtype="0" fill="hold" nodeType="clickEffect">
                                  <p:stCondLst>
                                    <p:cond delay="88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29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sz="2000" u="sng" dirty="0" smtClean="0">
                <a:solidFill>
                  <a:schemeClr val="bg1"/>
                </a:solidFill>
              </a:rPr>
              <a:t>Materiál byl čerpán z těchto zdrojů:</a:t>
            </a: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Sokolský slet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http://cs.wikipedia.org/wiki/Soubor:Slet1920.jpg, 3.3.2012</a:t>
            </a:r>
          </a:p>
          <a:p>
            <a:pPr marL="0" indent="0"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Miroslav Tyrš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http://cs.wikipedia.org/wiki/Soubor:Jan_Vil%C3%ADmek_-_Miroslav_Tyr%C5%A1.jpg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3.3.2012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Vlastivěda, Obrazy z novějších českých dějin, ALTER, 1996, ISBN 80-7245-024-7</a:t>
            </a:r>
            <a:r>
              <a:rPr lang="cs-CZ" sz="1600" dirty="0" smtClean="0">
                <a:solidFill>
                  <a:schemeClr val="bg1"/>
                </a:solidFill>
              </a:rPr>
              <a:t>, 3.3.2012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68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351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Národ sobě – kulturní rozvoj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96</cp:revision>
  <dcterms:created xsi:type="dcterms:W3CDTF">2012-04-02T15:07:37Z</dcterms:created>
  <dcterms:modified xsi:type="dcterms:W3CDTF">2012-10-11T18:15:37Z</dcterms:modified>
</cp:coreProperties>
</file>