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CC0000"/>
    <a:srgbClr val="800000"/>
    <a:srgbClr val="FF5050"/>
    <a:srgbClr val="FF9900"/>
    <a:srgbClr val="663300"/>
    <a:srgbClr val="660066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08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B2DC41-2029-4B45-8F96-3C79165201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630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C37A06-8EF8-4694-8739-FAC7D968CF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909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DAAFC4-34FC-4307-AAF9-047C3339B3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970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CB89CA-DF76-49CC-B272-F2C43863AE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945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CC92AC-4A8C-4C88-BFBE-42DA5E7540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687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3A93DF-395D-48E5-8B96-BDBB1EA024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819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0F8CC-500B-4376-B949-3C791EA765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959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4F52A8-5F5D-4075-8799-7E0AB35CAF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80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EE5857-3984-485F-8489-8A6A0EACB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135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D3275C-C348-42DC-8C56-01D61661A3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718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46EDE0-C9BD-4E86-AD34-1AEAB58D4E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45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FFC045-6DEA-4BC4-BB39-891266FBF3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3370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762525"/>
            </a:gs>
            <a:gs pos="50000">
              <a:srgbClr val="FF5050"/>
            </a:gs>
            <a:gs pos="100000">
              <a:srgbClr val="76252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8E7D89F-DD86-4EE3-906E-2FEAC91C3B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/>
          </p:nvPr>
        </p:nvSpPr>
        <p:spPr>
          <a:xfrm>
            <a:off x="395288" y="260350"/>
            <a:ext cx="8208962" cy="6192838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400" smtClean="0"/>
          </a:p>
          <a:p>
            <a:pPr eaLnBrk="1" hangingPunct="1">
              <a:buFontTx/>
              <a:buNone/>
            </a:pPr>
            <a:endParaRPr lang="cs-CZ" sz="2000" smtClean="0"/>
          </a:p>
          <a:p>
            <a:pPr eaLnBrk="1" hangingPunct="1">
              <a:buFontTx/>
              <a:buNone/>
            </a:pPr>
            <a:r>
              <a:rPr lang="cs-CZ" sz="2000" smtClean="0"/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smtClean="0"/>
              <a:t>Název materiálu: VY__52_INOVACE_29_1._světová_válka_ib1</a:t>
            </a:r>
          </a:p>
          <a:p>
            <a:pPr eaLnBrk="1" hangingPunct="1">
              <a:buFontTx/>
              <a:buNone/>
            </a:pPr>
            <a:r>
              <a:rPr lang="cs-CZ" sz="2000" smtClean="0"/>
              <a:t>Číslo projektu: CZ1.07/1.4.00/21.3355</a:t>
            </a:r>
          </a:p>
          <a:p>
            <a:pPr eaLnBrk="1" hangingPunct="1">
              <a:buFontTx/>
              <a:buNone/>
            </a:pPr>
            <a:r>
              <a:rPr lang="cs-CZ" sz="2000" smtClean="0"/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smtClean="0"/>
              <a:t>Datum tvorby: 5.3.2012</a:t>
            </a:r>
          </a:p>
          <a:p>
            <a:pPr eaLnBrk="1" hangingPunct="1">
              <a:buFontTx/>
              <a:buNone/>
            </a:pPr>
            <a:r>
              <a:rPr lang="cs-CZ" sz="2000" smtClean="0"/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smtClean="0"/>
              <a:t>Vzdělávací oblast/obor: Člověk a jeho svět_Vlastivěda_Dějiny</a:t>
            </a:r>
          </a:p>
          <a:p>
            <a:pPr eaLnBrk="1" hangingPunct="1">
              <a:buFontTx/>
              <a:buNone/>
            </a:pPr>
            <a:r>
              <a:rPr lang="cs-CZ" sz="2000" smtClean="0"/>
              <a:t>Klíčové slovo: Trojspolek, Dohoda, legie</a:t>
            </a:r>
          </a:p>
          <a:p>
            <a:pPr eaLnBrk="1" hangingPunct="1">
              <a:buFontTx/>
              <a:buNone/>
            </a:pPr>
            <a:r>
              <a:rPr lang="cs-CZ" sz="2000" smtClean="0"/>
              <a:t>Anotace: Prezentace je určena pro žáky 5. ročníku,                  </a:t>
            </a:r>
          </a:p>
          <a:p>
            <a:pPr eaLnBrk="1" hangingPunct="1">
              <a:buFontTx/>
              <a:buNone/>
            </a:pPr>
            <a:r>
              <a:rPr lang="cs-CZ" sz="2000" smtClean="0"/>
              <a:t>               Slouží k prezentaci nové látky učitelem,</a:t>
            </a:r>
          </a:p>
          <a:p>
            <a:pPr eaLnBrk="1" hangingPunct="1">
              <a:buFontTx/>
              <a:buNone/>
            </a:pPr>
            <a:r>
              <a:rPr lang="cs-CZ" sz="2000" smtClean="0"/>
              <a:t>               procvičování a opakování učiva žáky.</a:t>
            </a:r>
          </a:p>
        </p:txBody>
      </p:sp>
      <p:sp>
        <p:nvSpPr>
          <p:cNvPr id="2051" name="Text Box 5"/>
          <p:cNvSpPr txBox="1">
            <a:spLocks noChangeArrowheads="1"/>
          </p:cNvSpPr>
          <p:nvPr/>
        </p:nvSpPr>
        <p:spPr bwMode="auto">
          <a:xfrm>
            <a:off x="468313" y="5661025"/>
            <a:ext cx="47720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 i="1"/>
              <a:t>Autorem materiálu a všech jeho částí, není-li uvedeno jinak, je </a:t>
            </a:r>
          </a:p>
          <a:p>
            <a:pPr eaLnBrk="1" hangingPunct="1"/>
            <a:r>
              <a:rPr lang="cs-CZ" sz="1200" b="1" i="1"/>
              <a:t>Mgr. Ivana Benešová.</a:t>
            </a:r>
          </a:p>
          <a:p>
            <a:pPr eaLnBrk="1" hangingPunct="1"/>
            <a:r>
              <a:rPr lang="cs-CZ" sz="1200" b="1" i="1"/>
              <a:t>Financováno z ESF a státního rozpočtu ČR. </a:t>
            </a:r>
          </a:p>
          <a:p>
            <a:pPr eaLnBrk="1" hangingPunct="1"/>
            <a:endParaRPr lang="cs-CZ" sz="1200" b="1" i="1"/>
          </a:p>
        </p:txBody>
      </p:sp>
      <p:sp>
        <p:nvSpPr>
          <p:cNvPr id="2052" name="Text Box 6"/>
          <p:cNvSpPr txBox="1">
            <a:spLocks noChangeArrowheads="1"/>
          </p:cNvSpPr>
          <p:nvPr/>
        </p:nvSpPr>
        <p:spPr bwMode="auto">
          <a:xfrm>
            <a:off x="6424613" y="632936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5661025"/>
            <a:ext cx="2735263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/>
          </p:nvPr>
        </p:nvSpPr>
        <p:spPr>
          <a:xfrm>
            <a:off x="251520" y="274638"/>
            <a:ext cx="8892480" cy="58515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Příčiny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000" b="1" dirty="0" smtClean="0"/>
              <a:t>spory velmocí o nové rozdělení světa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Podnět vypuknutí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000" b="1" dirty="0" smtClean="0">
                <a:solidFill>
                  <a:srgbClr val="800000"/>
                </a:solidFill>
              </a:rPr>
              <a:t> </a:t>
            </a:r>
            <a:r>
              <a:rPr lang="cs-CZ" sz="2000" dirty="0" smtClean="0">
                <a:solidFill>
                  <a:schemeClr val="tx2"/>
                </a:solidFill>
              </a:rPr>
              <a:t>atentát na následníka trůnu –</a:t>
            </a:r>
            <a:r>
              <a:rPr lang="cs-CZ" sz="2000" b="1" dirty="0" smtClean="0">
                <a:solidFill>
                  <a:srgbClr val="800000"/>
                </a:solidFill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</a:rPr>
              <a:t>arcivévodu 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</a:rPr>
              <a:t>Františka</a:t>
            </a:r>
            <a:r>
              <a:rPr lang="cs-CZ" sz="18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</a:rPr>
              <a:t>Ferdinanda d´Este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CC0000"/>
                </a:solidFill>
              </a:rPr>
              <a:t> 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endParaRPr lang="cs-CZ" sz="2000" b="1" dirty="0" smtClean="0">
              <a:solidFill>
                <a:srgbClr val="CC0000"/>
              </a:solidFill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endParaRPr lang="cs-CZ" sz="1600" b="1" u="sng" dirty="0" smtClean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cs-CZ" sz="2000" b="1" u="sng" dirty="0" smtClean="0"/>
              <a:t>Velké mocnosti rozděleny</a:t>
            </a:r>
            <a:endParaRPr lang="cs-CZ" sz="2000" dirty="0" smtClean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cs-CZ" sz="2000" dirty="0" smtClean="0"/>
              <a:t>Ústřední mocnosti – 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endParaRPr lang="cs-CZ" sz="2000" b="1" u="sng" dirty="0" smtClean="0"/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FF00"/>
                </a:solidFill>
              </a:rPr>
              <a:t>Trojspolek</a:t>
            </a:r>
            <a:r>
              <a:rPr lang="cs-CZ" sz="2400" dirty="0" smtClean="0">
                <a:solidFill>
                  <a:srgbClr val="FFFF00"/>
                </a:solidFill>
              </a:rPr>
              <a:t>  </a:t>
            </a:r>
          </a:p>
          <a:p>
            <a:pPr eaLnBrk="1" hangingPunct="1">
              <a:lnSpc>
                <a:spcPct val="90000"/>
              </a:lnSpc>
              <a:buClr>
                <a:srgbClr val="990000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srgbClr val="800000"/>
                </a:solidFill>
              </a:rPr>
              <a:t>   </a:t>
            </a:r>
            <a:r>
              <a:rPr lang="cs-CZ" sz="2000" dirty="0" smtClean="0">
                <a:solidFill>
                  <a:srgbClr val="990000"/>
                </a:solidFill>
              </a:rPr>
              <a:t>Německo </a:t>
            </a:r>
          </a:p>
          <a:p>
            <a:pPr eaLnBrk="1" hangingPunct="1">
              <a:lnSpc>
                <a:spcPct val="90000"/>
              </a:lnSpc>
              <a:buClr>
                <a:srgbClr val="99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990000"/>
                </a:solidFill>
              </a:rPr>
              <a:t>   Rakousko – Uhersko</a:t>
            </a:r>
          </a:p>
          <a:p>
            <a:pPr eaLnBrk="1" hangingPunct="1">
              <a:lnSpc>
                <a:spcPct val="90000"/>
              </a:lnSpc>
              <a:buClr>
                <a:srgbClr val="99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990000"/>
                </a:solidFill>
              </a:rPr>
              <a:t>   Itálie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buFont typeface="Wingdings" pitchFamily="2" charset="2"/>
              <a:buChar char="§"/>
            </a:pPr>
            <a:endParaRPr lang="cs-CZ" sz="2000" dirty="0" smtClean="0">
              <a:solidFill>
                <a:srgbClr val="800000"/>
              </a:solidFill>
            </a:endParaRP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105400" y="1600200"/>
            <a:ext cx="4038600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CC0000"/>
                </a:solidFill>
              </a:rPr>
              <a:t>  </a:t>
            </a:r>
            <a:r>
              <a:rPr lang="cs-CZ" sz="2400" dirty="0" smtClean="0">
                <a:solidFill>
                  <a:srgbClr val="FFFF00"/>
                </a:solidFill>
              </a:rPr>
              <a:t>Dohoda</a:t>
            </a:r>
          </a:p>
          <a:p>
            <a:pPr eaLnBrk="1" hangingPunct="1">
              <a:lnSpc>
                <a:spcPct val="90000"/>
              </a:lnSpc>
              <a:buClr>
                <a:srgbClr val="99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800000"/>
                </a:solidFill>
              </a:rPr>
              <a:t>  </a:t>
            </a:r>
            <a:r>
              <a:rPr lang="cs-CZ" sz="2000" dirty="0" smtClean="0">
                <a:solidFill>
                  <a:srgbClr val="990000"/>
                </a:solidFill>
              </a:rPr>
              <a:t>Francie</a:t>
            </a:r>
          </a:p>
          <a:p>
            <a:pPr eaLnBrk="1" hangingPunct="1">
              <a:lnSpc>
                <a:spcPct val="90000"/>
              </a:lnSpc>
              <a:buClr>
                <a:srgbClr val="99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990000"/>
                </a:solidFill>
              </a:rPr>
              <a:t>  Rusko</a:t>
            </a:r>
          </a:p>
          <a:p>
            <a:pPr eaLnBrk="1" hangingPunct="1">
              <a:lnSpc>
                <a:spcPct val="90000"/>
              </a:lnSpc>
              <a:buClr>
                <a:srgbClr val="990000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990000"/>
                </a:solidFill>
              </a:rPr>
              <a:t>  Velká Británie </a:t>
            </a:r>
            <a:r>
              <a:rPr lang="cs-CZ" sz="2000" dirty="0" smtClean="0">
                <a:solidFill>
                  <a:schemeClr val="tx2"/>
                </a:solidFill>
              </a:rPr>
              <a:t>(podporována</a:t>
            </a:r>
          </a:p>
          <a:p>
            <a:pPr eaLnBrk="1" hangingPunct="1">
              <a:lnSpc>
                <a:spcPct val="90000"/>
              </a:lnSpc>
              <a:buClr>
                <a:srgbClr val="CC0000"/>
              </a:buClr>
              <a:buFont typeface="Wingdings" pitchFamily="2" charset="2"/>
              <a:buNone/>
            </a:pPr>
            <a:r>
              <a:rPr lang="cs-CZ" sz="2000" dirty="0" smtClean="0">
                <a:solidFill>
                  <a:srgbClr val="800000"/>
                </a:solidFill>
              </a:rPr>
              <a:t>       </a:t>
            </a:r>
            <a:r>
              <a:rPr lang="cs-CZ" sz="2000" dirty="0" smtClean="0"/>
              <a:t>Spojenými státy americkými)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0" fill="hold"/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0" fill="hold"/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0"/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41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41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410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410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410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3000"/>
                                        <p:tgtEl>
                                          <p:spTgt spid="410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3000"/>
                                        <p:tgtEl>
                                          <p:spTgt spid="41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41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41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41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41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3000"/>
                                        <p:tgtEl>
                                          <p:spTgt spid="41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41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41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3000"/>
                                        <p:tgtEl>
                                          <p:spTgt spid="41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3000" fill="hold"/>
                                        <p:tgtEl>
                                          <p:spTgt spid="41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000" fill="hold"/>
                                        <p:tgtEl>
                                          <p:spTgt spid="41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3000"/>
                                        <p:tgtEl>
                                          <p:spTgt spid="41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3000"/>
                            </p:stCondLst>
                            <p:childTnLst>
                              <p:par>
                                <p:cTn id="10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3000" fill="hold"/>
                                        <p:tgtEl>
                                          <p:spTgt spid="41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000" fill="hold"/>
                                        <p:tgtEl>
                                          <p:spTgt spid="41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3000"/>
                                        <p:tgtEl>
                                          <p:spTgt spid="41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FF5050"/>
                </a:solidFill>
              </a:rPr>
              <a:t>Rakousko – Uhersko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CC0000"/>
                </a:solidFill>
              </a:rPr>
              <a:t> </a:t>
            </a:r>
            <a:r>
              <a:rPr lang="cs-CZ" sz="2800" dirty="0" smtClean="0">
                <a:solidFill>
                  <a:schemeClr val="tx2"/>
                </a:solidFill>
              </a:rPr>
              <a:t>– </a:t>
            </a:r>
            <a:r>
              <a:rPr lang="cs-CZ" sz="2400" dirty="0" smtClean="0">
                <a:solidFill>
                  <a:schemeClr val="tx2"/>
                </a:solidFill>
              </a:rPr>
              <a:t>obvinění Srbska za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spoluúčast na vraždě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800000"/>
                </a:solidFill>
              </a:rPr>
              <a:t>Červenec 1914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-  vpadnutí do Srbska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→ obrana Srbska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800000"/>
                </a:solidFill>
              </a:rPr>
              <a:t>Německo</a:t>
            </a:r>
            <a:r>
              <a:rPr lang="cs-CZ" sz="2400" dirty="0" smtClean="0">
                <a:solidFill>
                  <a:srgbClr val="CC0000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– </a:t>
            </a:r>
            <a:r>
              <a:rPr lang="cs-CZ" sz="2400" dirty="0" err="1" smtClean="0">
                <a:solidFill>
                  <a:schemeClr val="tx2"/>
                </a:solidFill>
              </a:rPr>
              <a:t>ultimatum</a:t>
            </a:r>
            <a:r>
              <a:rPr lang="cs-CZ" sz="2400" dirty="0" smtClean="0">
                <a:solidFill>
                  <a:schemeClr val="tx2"/>
                </a:solidFill>
              </a:rPr>
              <a:t> Rusku – hrozba vyhlášení války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→ </a:t>
            </a:r>
            <a:r>
              <a:rPr lang="cs-CZ" sz="2400" dirty="0" smtClean="0">
                <a:solidFill>
                  <a:srgbClr val="990000"/>
                </a:solidFill>
              </a:rPr>
              <a:t>1. srpna 1914 </a:t>
            </a:r>
            <a:r>
              <a:rPr lang="cs-CZ" sz="2400" dirty="0" smtClean="0"/>
              <a:t>vyhlášení války Rusku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           → </a:t>
            </a:r>
            <a:r>
              <a:rPr lang="cs-CZ" sz="2400" dirty="0" smtClean="0">
                <a:solidFill>
                  <a:srgbClr val="800000"/>
                </a:solidFill>
              </a:rPr>
              <a:t>3. srpna 1914 </a:t>
            </a:r>
            <a:r>
              <a:rPr lang="cs-CZ" sz="2400" dirty="0" smtClean="0"/>
              <a:t>vyhlášení války Francii 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                                       spojenec Ruska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           → </a:t>
            </a:r>
            <a:r>
              <a:rPr lang="cs-CZ" sz="2400" dirty="0" smtClean="0">
                <a:solidFill>
                  <a:srgbClr val="990000"/>
                </a:solidFill>
              </a:rPr>
              <a:t>4. srpna 1914 </a:t>
            </a:r>
            <a:r>
              <a:rPr lang="cs-CZ" sz="2400" dirty="0" smtClean="0">
                <a:solidFill>
                  <a:schemeClr val="tx2"/>
                </a:solidFill>
              </a:rPr>
              <a:t>napadení Belgie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→ Anglie vyhlašuje válku Německu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Clr>
                <a:srgbClr val="FF5050"/>
              </a:buCl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C0000"/>
                </a:solidFill>
              </a:rPr>
              <a:t>   </a:t>
            </a:r>
            <a:r>
              <a:rPr lang="cs-CZ" sz="2400" b="1" dirty="0" smtClean="0">
                <a:solidFill>
                  <a:srgbClr val="FF5050"/>
                </a:solidFill>
              </a:rPr>
              <a:t>konflikt celé Evropy</a:t>
            </a:r>
            <a:endParaRPr lang="cs-CZ" sz="2400" dirty="0" smtClean="0">
              <a:solidFill>
                <a:srgbClr val="FF5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71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71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71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71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71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71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717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717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717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717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717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717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6264994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2800" dirty="0" smtClean="0"/>
              <a:t>boje na zemi, moři, ve vzduchu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800" dirty="0" smtClean="0"/>
              <a:t>použití otravných plynů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800" dirty="0" smtClean="0"/>
              <a:t>vojáci ukryti v zákopech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800" dirty="0" smtClean="0"/>
              <a:t>použití tanků   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z="2400" dirty="0" smtClean="0">
              <a:solidFill>
                <a:srgbClr val="CC0000"/>
              </a:solidFill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z="2400" dirty="0" smtClean="0">
              <a:solidFill>
                <a:srgbClr val="CC0000"/>
              </a:solidFill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z="2400" dirty="0" smtClean="0">
              <a:solidFill>
                <a:srgbClr val="CC0000"/>
              </a:solidFill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z="2400" dirty="0" smtClean="0">
              <a:solidFill>
                <a:srgbClr val="CC0000"/>
              </a:solidFill>
            </a:endParaRPr>
          </a:p>
          <a:p>
            <a:pPr marL="0" indent="0" eaLnBrk="1" hangingPunct="1">
              <a:buNone/>
            </a:pPr>
            <a:endParaRPr lang="cs-CZ" sz="2400" dirty="0" smtClean="0">
              <a:solidFill>
                <a:srgbClr val="CC0000"/>
              </a:solidFill>
            </a:endParaRPr>
          </a:p>
          <a:p>
            <a:pPr marL="0" indent="0" eaLnBrk="1" hangingPunct="1">
              <a:buNone/>
            </a:pPr>
            <a:endParaRPr lang="cs-CZ" sz="2400" dirty="0">
              <a:solidFill>
                <a:srgbClr val="CC0000"/>
              </a:solidFill>
            </a:endParaRPr>
          </a:p>
          <a:p>
            <a:pPr marL="0" indent="0" eaLnBrk="1" hangingPunct="1">
              <a:buNone/>
            </a:pPr>
            <a:endParaRPr lang="cs-CZ" sz="2400" dirty="0" smtClean="0">
              <a:solidFill>
                <a:srgbClr val="CC0000"/>
              </a:solidFill>
            </a:endParaRPr>
          </a:p>
          <a:p>
            <a:pPr eaLnBrk="1" hangingPunct="1">
              <a:buClr>
                <a:srgbClr val="800000"/>
              </a:buCl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800000"/>
                </a:solidFill>
              </a:rPr>
              <a:t>22. srpna 1914 – </a:t>
            </a:r>
            <a:r>
              <a:rPr lang="cs-CZ" sz="2400" dirty="0" smtClean="0"/>
              <a:t>Japonsko vyhlašuje válku Německu</a:t>
            </a:r>
            <a:endParaRPr lang="cs-CZ" sz="2400" dirty="0" smtClean="0">
              <a:solidFill>
                <a:srgbClr val="CC00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cs-CZ" sz="900" i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sz="1000" i="1" dirty="0" smtClean="0">
                <a:solidFill>
                  <a:schemeClr val="tx2"/>
                </a:solidFill>
              </a:rPr>
              <a:t>                                                                                                                                                 </a:t>
            </a:r>
            <a:endParaRPr lang="cs-CZ" sz="1200" dirty="0" smtClean="0">
              <a:solidFill>
                <a:schemeClr val="tx2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634" y="2852936"/>
            <a:ext cx="3733800" cy="304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412776"/>
            <a:ext cx="3912096" cy="31798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22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22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22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/>
          </p:nvPr>
        </p:nvSpPr>
        <p:spPr>
          <a:xfrm>
            <a:off x="457200" y="274638"/>
            <a:ext cx="8229600" cy="632301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u="sng" dirty="0" smtClean="0">
                <a:solidFill>
                  <a:srgbClr val="CC0000"/>
                </a:solidFill>
              </a:rPr>
              <a:t>Čeští vojáci</a:t>
            </a:r>
            <a:endParaRPr lang="cs-CZ" dirty="0" smtClean="0">
              <a:solidFill>
                <a:srgbClr val="CC0000"/>
              </a:solidFill>
            </a:endParaRPr>
          </a:p>
          <a:p>
            <a:pPr eaLnBrk="1" hangingPunct="1"/>
            <a:r>
              <a:rPr lang="cs-CZ" sz="2400" dirty="0" smtClean="0">
                <a:solidFill>
                  <a:schemeClr val="tx2"/>
                </a:solidFill>
              </a:rPr>
              <a:t>Přebíhání ze strany Rakouska - Uherska k Rusům, Francouzům ( boje proti Rakousku)</a:t>
            </a:r>
          </a:p>
          <a:p>
            <a:pPr eaLnBrk="1" hangingPunct="1"/>
            <a:r>
              <a:rPr lang="cs-CZ" sz="2400" dirty="0" smtClean="0">
                <a:solidFill>
                  <a:schemeClr val="tx2"/>
                </a:solidFill>
              </a:rPr>
              <a:t>Vstup do zvláštních vojenských oddílů ve Francii –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</a:t>
            </a:r>
            <a:r>
              <a:rPr lang="cs-CZ" sz="2400" dirty="0" smtClean="0">
                <a:solidFill>
                  <a:srgbClr val="990000"/>
                </a:solidFill>
              </a:rPr>
              <a:t>legie – legionáři </a:t>
            </a:r>
            <a:r>
              <a:rPr lang="cs-CZ" sz="2400" dirty="0" smtClean="0">
                <a:solidFill>
                  <a:schemeClr val="tx2"/>
                </a:solidFill>
              </a:rPr>
              <a:t>( proti Německu)</a:t>
            </a:r>
          </a:p>
          <a:p>
            <a:pPr eaLnBrk="1" hangingPunct="1"/>
            <a:r>
              <a:rPr lang="cs-CZ" sz="2400" dirty="0" smtClean="0">
                <a:solidFill>
                  <a:schemeClr val="tx2"/>
                </a:solidFill>
              </a:rPr>
              <a:t> budování československého vojska v Rusku i Itálii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r>
              <a:rPr lang="cs-CZ" u="sng" dirty="0" smtClean="0">
                <a:solidFill>
                  <a:srgbClr val="990000"/>
                </a:solidFill>
              </a:rPr>
              <a:t>Čeští občané</a:t>
            </a:r>
            <a:endParaRPr lang="cs-CZ" dirty="0" smtClean="0">
              <a:solidFill>
                <a:srgbClr val="990000"/>
              </a:solidFill>
            </a:endParaRPr>
          </a:p>
          <a:p>
            <a:pPr eaLnBrk="1" hangingPunct="1"/>
            <a:r>
              <a:rPr lang="cs-CZ" sz="2400" dirty="0" smtClean="0">
                <a:solidFill>
                  <a:schemeClr val="tx2"/>
                </a:solidFill>
              </a:rPr>
              <a:t>Nedostatek potravin a surovin → </a:t>
            </a:r>
            <a:r>
              <a:rPr lang="cs-CZ" sz="2400" i="1" dirty="0" smtClean="0">
                <a:solidFill>
                  <a:srgbClr val="800000"/>
                </a:solidFill>
              </a:rPr>
              <a:t>příděly na poukázky</a:t>
            </a:r>
          </a:p>
          <a:p>
            <a:pPr eaLnBrk="1" hangingPunct="1">
              <a:buClr>
                <a:schemeClr val="tx1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/>
                </a:solidFill>
              </a:rPr>
              <a:t>Nedostatek kovů → zabavování kovových předmětů z        domácností, zvonů z kostelů</a:t>
            </a:r>
          </a:p>
          <a:p>
            <a:pPr eaLnBrk="1" hangingPunct="1"/>
            <a:r>
              <a:rPr lang="cs-CZ" sz="2400" dirty="0" smtClean="0">
                <a:solidFill>
                  <a:schemeClr val="tx2"/>
                </a:solidFill>
              </a:rPr>
              <a:t>nemoci – nedostatek léků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800000"/>
                </a:solidFill>
              </a:rPr>
              <a:t>→ demonstrace – stávky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800000"/>
                </a:solidFill>
              </a:rPr>
              <a:t>→ </a:t>
            </a:r>
            <a:r>
              <a:rPr lang="cs-CZ" sz="2400" dirty="0" smtClean="0">
                <a:solidFill>
                  <a:schemeClr val="tx2"/>
                </a:solidFill>
              </a:rPr>
              <a:t>četnické oddíly – mrtví a ranění</a:t>
            </a:r>
            <a:endParaRPr lang="cs-CZ" sz="2400" dirty="0" smtClean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12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2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12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126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26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126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126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126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126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126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126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126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675687" cy="63373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Nadějí českého národa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/>
              <a:t>  osvobození se od Rakouska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mtClean="0"/>
              <a:t>  snaha o pomoc z Francie, Velké Británie,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USA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solidFill>
                  <a:schemeClr val="accent1"/>
                </a:solidFill>
              </a:rPr>
              <a:t>Tomáš Garrigue Masaryk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solidFill>
                  <a:schemeClr val="accent1"/>
                </a:solidFill>
              </a:rPr>
              <a:t>Edvard Beneš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solidFill>
                  <a:schemeClr val="accent1"/>
                </a:solidFill>
              </a:rPr>
              <a:t>Milan Rastislav Štefánik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solidFill>
                  <a:srgbClr val="CC0000"/>
                </a:solidFill>
              </a:rPr>
              <a:t> </a:t>
            </a:r>
            <a:r>
              <a:rPr lang="en-US" smtClean="0">
                <a:solidFill>
                  <a:srgbClr val="CC0000"/>
                </a:solidFill>
              </a:rPr>
              <a:t> →</a:t>
            </a:r>
            <a:r>
              <a:rPr lang="cs-CZ" smtClean="0">
                <a:solidFill>
                  <a:srgbClr val="CC0000"/>
                </a:solidFill>
              </a:rPr>
              <a:t> </a:t>
            </a:r>
            <a:r>
              <a:rPr lang="cs-CZ" b="1" smtClean="0">
                <a:solidFill>
                  <a:srgbClr val="CC0000"/>
                </a:solidFill>
              </a:rPr>
              <a:t>boj o samostatnost československého  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b="1" smtClean="0">
                <a:solidFill>
                  <a:srgbClr val="CC0000"/>
                </a:solidFill>
              </a:rPr>
              <a:t>       státu</a:t>
            </a:r>
            <a:endParaRPr lang="en-US" smtClean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withGroup">
                            <p:stCondLst>
                              <p:cond delay="8600"/>
                            </p:stCondLst>
                            <p:childTnLst>
                              <p:par>
                                <p:cTn id="25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8400"/>
                            </p:stCondLst>
                            <p:childTnLst>
                              <p:par>
                                <p:cTn id="56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33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33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33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 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800000"/>
                </a:solidFill>
              </a:rPr>
              <a:t>8. srpna 1918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CC0000"/>
                </a:solidFill>
              </a:rPr>
              <a:t>                        </a:t>
            </a:r>
            <a:r>
              <a:rPr lang="cs-CZ" dirty="0" smtClean="0">
                <a:solidFill>
                  <a:schemeClr val="tx2"/>
                </a:solidFill>
              </a:rPr>
              <a:t>zatlačení Němců do Belgie</a:t>
            </a:r>
          </a:p>
          <a:p>
            <a:pPr eaLnBrk="1" hangingPunct="1">
              <a:buFontTx/>
              <a:buNone/>
            </a:pPr>
            <a:r>
              <a:rPr lang="cs-CZ" i="1" dirty="0" smtClean="0">
                <a:solidFill>
                  <a:srgbClr val="CC0000"/>
                </a:solidFill>
              </a:rPr>
              <a:t> Říjen</a:t>
            </a:r>
          </a:p>
          <a:p>
            <a:pPr eaLnBrk="1" hangingPunct="1">
              <a:buFontTx/>
              <a:buNone/>
            </a:pPr>
            <a:r>
              <a:rPr lang="cs-CZ" i="1" dirty="0" smtClean="0">
                <a:solidFill>
                  <a:srgbClr val="CC0000"/>
                </a:solidFill>
              </a:rPr>
              <a:t>                        </a:t>
            </a:r>
            <a:r>
              <a:rPr lang="cs-CZ" dirty="0" smtClean="0">
                <a:solidFill>
                  <a:schemeClr val="tx2"/>
                </a:solidFill>
              </a:rPr>
              <a:t>rozpad Rakouska – Uherska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CC0000"/>
                </a:solidFill>
              </a:rPr>
              <a:t>►  </a:t>
            </a:r>
            <a:r>
              <a:rPr lang="cs-CZ" b="1" dirty="0" smtClean="0">
                <a:solidFill>
                  <a:srgbClr val="990000"/>
                </a:solidFill>
              </a:rPr>
              <a:t>28. říjen - </a:t>
            </a:r>
            <a:r>
              <a:rPr lang="cs-CZ" i="1" dirty="0" smtClean="0">
                <a:solidFill>
                  <a:srgbClr val="990000"/>
                </a:solidFill>
              </a:rPr>
              <a:t> </a:t>
            </a:r>
            <a:r>
              <a:rPr lang="cs-CZ" i="1" dirty="0" smtClean="0">
                <a:solidFill>
                  <a:srgbClr val="800000"/>
                </a:solidFill>
              </a:rPr>
              <a:t>vyhlášení československého           </a:t>
            </a:r>
          </a:p>
          <a:p>
            <a:pPr eaLnBrk="1" hangingPunct="1">
              <a:buFontTx/>
              <a:buNone/>
            </a:pPr>
            <a:r>
              <a:rPr lang="cs-CZ" i="1" dirty="0" smtClean="0">
                <a:solidFill>
                  <a:srgbClr val="800000"/>
                </a:solidFill>
              </a:rPr>
              <a:t>                       státu</a:t>
            </a:r>
          </a:p>
          <a:p>
            <a:pPr eaLnBrk="1" hangingPunct="1">
              <a:buFontTx/>
              <a:buNone/>
            </a:pPr>
            <a:endParaRPr lang="cs-CZ" i="1" dirty="0" smtClean="0">
              <a:solidFill>
                <a:srgbClr val="800000"/>
              </a:solidFill>
            </a:endParaRP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990000"/>
                </a:solidFill>
              </a:rPr>
              <a:t>Listopad 1918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CC0000"/>
                </a:solidFill>
              </a:rPr>
              <a:t>                         </a:t>
            </a:r>
            <a:r>
              <a:rPr lang="cs-CZ" b="1" dirty="0" smtClean="0">
                <a:solidFill>
                  <a:schemeClr val="tx2"/>
                </a:solidFill>
              </a:rPr>
              <a:t>konec války</a:t>
            </a:r>
            <a:endParaRPr lang="cs-CZ" b="1" dirty="0" smtClean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800"/>
                            </p:stCondLst>
                            <p:childTnLst>
                              <p:par>
                                <p:cTn id="37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53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153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53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07504" y="332656"/>
            <a:ext cx="8856984" cy="5851525"/>
          </a:xfrm>
        </p:spPr>
        <p:txBody>
          <a:bodyPr/>
          <a:lstStyle/>
          <a:p>
            <a:pPr marL="0" indent="0">
              <a:buNone/>
            </a:pPr>
            <a:endParaRPr lang="cs-CZ" sz="2000" u="sng" dirty="0" smtClean="0"/>
          </a:p>
          <a:p>
            <a:pPr marL="0" indent="0">
              <a:buNone/>
            </a:pPr>
            <a:r>
              <a:rPr lang="cs-CZ" sz="2000" u="sng" dirty="0" smtClean="0"/>
              <a:t>Materiál byl čerpán z těchto zdrojů:</a:t>
            </a:r>
          </a:p>
          <a:p>
            <a:pPr marL="0" indent="0">
              <a:buNone/>
            </a:pPr>
            <a:endParaRPr lang="cs-CZ" sz="2000" u="sng" dirty="0" smtClean="0"/>
          </a:p>
          <a:p>
            <a:pPr marL="0" indent="0">
              <a:buNone/>
            </a:pPr>
            <a:r>
              <a:rPr lang="cs-CZ" sz="2000" u="sng" dirty="0" smtClean="0"/>
              <a:t>Zákop v 1. světové válce</a:t>
            </a:r>
            <a:endParaRPr lang="cs-CZ" sz="2000" dirty="0" smtClean="0"/>
          </a:p>
          <a:p>
            <a:pPr marL="0" indent="0">
              <a:buNone/>
            </a:pPr>
            <a:r>
              <a:rPr lang="cs-CZ" sz="1800" dirty="0"/>
              <a:t>h</a:t>
            </a:r>
            <a:r>
              <a:rPr lang="cs-CZ" sz="1800" dirty="0" smtClean="0"/>
              <a:t>ttp</a:t>
            </a:r>
            <a:r>
              <a:rPr lang="cs-CZ" sz="1800" dirty="0"/>
              <a:t>://</a:t>
            </a:r>
            <a:r>
              <a:rPr lang="cs-CZ" sz="1800" dirty="0" smtClean="0"/>
              <a:t>cs.wikipedia.org/wiki/Soubor:The_badly_shelled_main_road_to_Bapaume.jpg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5.3.212</a:t>
            </a:r>
          </a:p>
          <a:p>
            <a:pPr marL="0" indent="0">
              <a:buNone/>
            </a:pPr>
            <a:r>
              <a:rPr lang="cs-CZ" sz="2000" u="sng" dirty="0" smtClean="0"/>
              <a:t>Tank</a:t>
            </a:r>
          </a:p>
          <a:p>
            <a:pPr marL="0" indent="0">
              <a:buNone/>
            </a:pPr>
            <a:r>
              <a:rPr lang="cs-CZ" sz="1800" dirty="0"/>
              <a:t>http://</a:t>
            </a:r>
            <a:r>
              <a:rPr lang="cs-CZ" sz="1800" dirty="0" smtClean="0"/>
              <a:t>cs.wikipedia.org/wiki/Soubor:FT_17.jpg, licence: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, autor: Paul </a:t>
            </a:r>
            <a:r>
              <a:rPr lang="cs-CZ" sz="1800" dirty="0" err="1" smtClean="0"/>
              <a:t>Hermans</a:t>
            </a:r>
            <a:r>
              <a:rPr lang="cs-CZ" sz="1800" dirty="0" smtClean="0"/>
              <a:t>, 5.3.2012</a:t>
            </a:r>
          </a:p>
          <a:p>
            <a:pPr eaLnBrk="1" hangingPunct="1">
              <a:buClr>
                <a:srgbClr val="000000"/>
              </a:buClr>
              <a:buFont typeface="Wingdings" pitchFamily="2" charset="2"/>
              <a:buNone/>
              <a:defRPr/>
            </a:pPr>
            <a:r>
              <a:rPr lang="cs-CZ" sz="1800" i="1" dirty="0" smtClean="0">
                <a:latin typeface="Arial" charset="0"/>
              </a:rPr>
              <a:t>Vlastivěda</a:t>
            </a:r>
            <a:r>
              <a:rPr lang="cs-CZ" sz="1800" i="1" dirty="0">
                <a:latin typeface="Arial" charset="0"/>
              </a:rPr>
              <a:t>, Obrazy z novějších českých dějin 5. ročník, </a:t>
            </a:r>
            <a:r>
              <a:rPr lang="cs-CZ" sz="1800" dirty="0">
                <a:latin typeface="Arial" charset="0"/>
              </a:rPr>
              <a:t>ALTER, 1996</a:t>
            </a:r>
            <a:r>
              <a:rPr lang="cs-CZ" sz="1800" i="1" dirty="0">
                <a:latin typeface="Arial" charset="0"/>
              </a:rPr>
              <a:t>, </a:t>
            </a:r>
            <a:r>
              <a:rPr lang="cs-CZ" sz="1800" dirty="0">
                <a:latin typeface="Arial" charset="0"/>
              </a:rPr>
              <a:t>ISBN </a:t>
            </a:r>
            <a:r>
              <a:rPr lang="cs-CZ" sz="1800" dirty="0" smtClean="0">
                <a:latin typeface="Arial" charset="0"/>
              </a:rPr>
              <a:t>807245-</a:t>
            </a:r>
          </a:p>
          <a:p>
            <a:pPr eaLnBrk="1" hangingPunct="1">
              <a:buClr>
                <a:srgbClr val="000000"/>
              </a:buClr>
              <a:buFont typeface="Wingdings" pitchFamily="2" charset="2"/>
              <a:buNone/>
              <a:defRPr/>
            </a:pPr>
            <a:r>
              <a:rPr lang="cs-CZ" sz="1800" dirty="0" smtClean="0">
                <a:latin typeface="Arial" charset="0"/>
              </a:rPr>
              <a:t>024-7</a:t>
            </a:r>
            <a:r>
              <a:rPr lang="cs-CZ" sz="1800" i="1" dirty="0" smtClean="0">
                <a:latin typeface="Arial" charset="0"/>
              </a:rPr>
              <a:t> </a:t>
            </a:r>
            <a:endParaRPr lang="cs-CZ" sz="1800" i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1017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437</Words>
  <Application>Microsoft Office PowerPoint</Application>
  <PresentationFormat>Předvádění na obrazovce (4:3)</PresentationFormat>
  <Paragraphs>111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111</cp:revision>
  <dcterms:created xsi:type="dcterms:W3CDTF">2012-04-06T12:45:45Z</dcterms:created>
  <dcterms:modified xsi:type="dcterms:W3CDTF">2012-10-14T21:11:28Z</dcterms:modified>
</cp:coreProperties>
</file>