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99CC"/>
    <a:srgbClr val="FF6699"/>
    <a:srgbClr val="FF3300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EDB02-56C2-4702-9824-C40324877E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738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86541-E02F-43A0-98DC-1AF74041B9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048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29B387-7145-4D20-BAEF-CCF482D7AC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227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D5DA3A-0986-402E-8A32-7EFA9459E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685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8420F-A0A5-4DF5-8BBC-6C2414757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269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2C81C1-6BB2-4AC5-AF3A-0C8C03ADC2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477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DB05D-4B86-4EE8-B4EE-B2351305E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521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6732A-8030-4369-9001-BF7DFD102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16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A233B0-4301-4120-AACA-3CE76C477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703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995732-FD7D-4C37-8F71-2291F7F06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370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5AB16-1E88-40C3-AFCD-251BBE08DF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87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2AE418-E04A-4A6D-9409-A069CCEA22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555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7735D73-D4FC-484B-9CE3-C4DD040E1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457200" y="274638"/>
            <a:ext cx="857885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000" dirty="0" smtClean="0"/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Název materiálu: VY__INOVACE_30_Samostatné_Československo_ib1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Datum tvorby: 6.3.2012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Vzdělávací oblast/obor: Člověk a jeho </a:t>
            </a:r>
            <a:r>
              <a:rPr lang="cs-CZ" sz="2000" dirty="0" err="1" smtClean="0"/>
              <a:t>svět_Vlastivěda_Dějiny</a:t>
            </a:r>
            <a:r>
              <a:rPr lang="cs-CZ" sz="2000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Klíčové slovo: vznik Československa, demokratická 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         republika, 1. prezident, ústava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Anotace: 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 procvičování a opakování učiva žáky.</a:t>
            </a:r>
          </a:p>
        </p:txBody>
      </p:sp>
      <p:sp>
        <p:nvSpPr>
          <p:cNvPr id="2051" name="Text Box 4"/>
          <p:cNvSpPr txBox="1">
            <a:spLocks noChangeArrowheads="1"/>
          </p:cNvSpPr>
          <p:nvPr/>
        </p:nvSpPr>
        <p:spPr bwMode="auto">
          <a:xfrm>
            <a:off x="539750" y="5743575"/>
            <a:ext cx="47720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i="1"/>
              <a:t>Autorem materiálu a všech jeho částí, není-li uvedeno jinak, je </a:t>
            </a:r>
          </a:p>
          <a:p>
            <a:pPr eaLnBrk="1" hangingPunct="1"/>
            <a:r>
              <a:rPr lang="cs-CZ" sz="1200" b="1" i="1"/>
              <a:t>Mgr. Ivana Benešová.</a:t>
            </a:r>
          </a:p>
          <a:p>
            <a:pPr eaLnBrk="1" hangingPunct="1"/>
            <a:r>
              <a:rPr lang="cs-CZ" sz="1200" b="1" i="1"/>
              <a:t>Financováno z ESF a státního rozpočtu ČR. </a:t>
            </a:r>
          </a:p>
          <a:p>
            <a:pPr eaLnBrk="1" hangingPunct="1"/>
            <a:endParaRPr lang="cs-CZ" sz="1200" b="1" i="1"/>
          </a:p>
        </p:txBody>
      </p:sp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848350" y="632936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5876925"/>
            <a:ext cx="2735262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Samostatné Československo – 1. republika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68313" y="188913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>
              <a:solidFill>
                <a:srgbClr val="4597A0"/>
              </a:solidFill>
            </a:endParaRP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4597A0"/>
                </a:solidFill>
              </a:rPr>
              <a:t>Vyhlášení samostatnosti</a:t>
            </a:r>
          </a:p>
          <a:p>
            <a:pPr eaLnBrk="1" hangingPunct="1">
              <a:buFontTx/>
              <a:buNone/>
            </a:pPr>
            <a:r>
              <a:rPr lang="cs-CZ" b="1" i="1" smtClean="0">
                <a:solidFill>
                  <a:srgbClr val="FF3300"/>
                </a:solidFill>
              </a:rPr>
              <a:t>28. říjen 1918 </a:t>
            </a:r>
            <a:r>
              <a:rPr lang="cs-CZ" b="1" i="1" smtClean="0">
                <a:solidFill>
                  <a:schemeClr val="tx2"/>
                </a:solidFill>
              </a:rPr>
              <a:t>- </a:t>
            </a:r>
            <a:r>
              <a:rPr lang="cs-CZ" b="1" smtClean="0">
                <a:solidFill>
                  <a:schemeClr val="tx2"/>
                </a:solidFill>
              </a:rPr>
              <a:t>vznik Československa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Sloučení zemí -  české země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                        Slovensko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                        Podkarpatská Rus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rgbClr val="FF3300"/>
                </a:solidFill>
              </a:rPr>
              <a:t>→ </a:t>
            </a:r>
            <a:r>
              <a:rPr lang="cs-CZ" sz="2400" smtClean="0">
                <a:solidFill>
                  <a:schemeClr val="tx2"/>
                </a:solidFill>
              </a:rPr>
              <a:t>  </a:t>
            </a:r>
            <a:r>
              <a:rPr lang="cs-CZ" sz="2400" i="1" smtClean="0">
                <a:solidFill>
                  <a:srgbClr val="FF0000"/>
                </a:solidFill>
              </a:rPr>
              <a:t>demokratická republika </a:t>
            </a:r>
          </a:p>
          <a:p>
            <a:pPr eaLnBrk="1" hangingPunct="1">
              <a:buFontTx/>
              <a:buNone/>
            </a:pPr>
            <a:endParaRPr lang="cs-CZ" sz="2400" i="1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FF0000"/>
                </a:solidFill>
              </a:rPr>
              <a:t>°   </a:t>
            </a:r>
            <a:r>
              <a:rPr lang="cs-CZ" sz="2400" smtClean="0"/>
              <a:t>ve vládě zástupci občanů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rgbClr val="FF0000"/>
                </a:solidFill>
              </a:rPr>
              <a:t>°   </a:t>
            </a:r>
            <a:r>
              <a:rPr lang="cs-CZ" sz="2400" smtClean="0"/>
              <a:t>občané volí prezidenta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rgbClr val="FF0000"/>
                </a:solidFill>
              </a:rPr>
              <a:t>°   </a:t>
            </a:r>
            <a:r>
              <a:rPr lang="cs-CZ" sz="2400" smtClean="0"/>
              <a:t>výsady šlechty byly zrušeny</a:t>
            </a:r>
          </a:p>
          <a:p>
            <a:pPr eaLnBrk="1" hangingPunct="1">
              <a:buFontTx/>
              <a:buAutoNum type="arabicPeriod"/>
            </a:pPr>
            <a:r>
              <a:rPr lang="cs-CZ" sz="2400" i="1" smtClean="0">
                <a:solidFill>
                  <a:srgbClr val="FF0000"/>
                </a:solidFill>
              </a:rPr>
              <a:t>Prezident Tomáš Garrigue Masaryk</a:t>
            </a:r>
          </a:p>
          <a:p>
            <a:pPr eaLnBrk="1" hangingPunct="1">
              <a:buFontTx/>
              <a:buNone/>
            </a:pPr>
            <a:endParaRPr lang="cs-CZ" sz="2400" i="1" smtClean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1989138"/>
            <a:ext cx="2925762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1"/>
          <p:cNvSpPr>
            <a:spLocks noGrp="1"/>
          </p:cNvSpPr>
          <p:nvPr>
            <p:ph/>
          </p:nvPr>
        </p:nvSpPr>
        <p:spPr>
          <a:xfrm>
            <a:off x="684213" y="549275"/>
            <a:ext cx="8229600" cy="6264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i="1" smtClean="0"/>
              <a:t>Základem státu =</a:t>
            </a:r>
          </a:p>
          <a:p>
            <a:pPr eaLnBrk="1" hangingPunct="1">
              <a:buFontTx/>
              <a:buNone/>
            </a:pPr>
            <a:endParaRPr lang="cs-CZ" b="1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rgbClr val="FF3300"/>
                </a:solidFill>
              </a:rPr>
              <a:t>Ústava</a:t>
            </a:r>
            <a:endParaRPr lang="cs-CZ" sz="2400" b="1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smtClean="0"/>
              <a:t>= základní zákon ČR</a:t>
            </a:r>
          </a:p>
          <a:p>
            <a:pPr eaLnBrk="1" hangingPunct="1">
              <a:buFontTx/>
              <a:buNone/>
            </a:pPr>
            <a:r>
              <a:rPr lang="cs-CZ" sz="2400" smtClean="0"/>
              <a:t>Vytváří pravidla výkonu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00B0F0"/>
                </a:solidFill>
              </a:rPr>
              <a:t>státní moci </a:t>
            </a:r>
            <a:r>
              <a:rPr lang="cs-CZ" sz="2400" i="1" smtClean="0">
                <a:solidFill>
                  <a:schemeClr val="tx2"/>
                </a:solidFill>
              </a:rPr>
              <a:t>a </a:t>
            </a:r>
            <a:r>
              <a:rPr lang="cs-CZ" sz="2400" smtClean="0">
                <a:solidFill>
                  <a:schemeClr val="tx2"/>
                </a:solidFill>
              </a:rPr>
              <a:t>zaručuje občanům</a:t>
            </a:r>
            <a:r>
              <a:rPr lang="cs-CZ" sz="2400" i="1" smtClean="0">
                <a:solidFill>
                  <a:schemeClr val="tx2"/>
                </a:solidFill>
              </a:rPr>
              <a:t> </a:t>
            </a:r>
            <a:r>
              <a:rPr lang="cs-CZ" sz="2400" i="1" smtClean="0">
                <a:solidFill>
                  <a:srgbClr val="00B0F0"/>
                </a:solidFill>
              </a:rPr>
              <a:t>základní lidská práva</a:t>
            </a:r>
            <a:r>
              <a:rPr lang="cs-CZ" sz="2400" i="1" smtClean="0">
                <a:solidFill>
                  <a:schemeClr val="tx2"/>
                </a:solidFill>
              </a:rPr>
              <a:t>.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Zákony a právní předpisy musejí být podle pravidla v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souladu s Ústavou a ústavními zákony, které dohromady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tvoří </a:t>
            </a:r>
            <a:r>
              <a:rPr lang="cs-CZ" sz="2400" i="1" smtClean="0">
                <a:solidFill>
                  <a:srgbClr val="00B0F0"/>
                </a:solidFill>
              </a:rPr>
              <a:t>ústavní řád. </a:t>
            </a:r>
            <a:endParaRPr lang="cs-CZ" sz="2400" i="1" smtClean="0"/>
          </a:p>
          <a:p>
            <a:pPr eaLnBrk="1" hangingPunct="1">
              <a:buFontTx/>
              <a:buNone/>
            </a:pPr>
            <a:r>
              <a:rPr lang="cs-CZ" sz="2400" smtClean="0"/>
              <a:t>Obsahují zpravidla dvě hlavní části.</a:t>
            </a:r>
          </a:p>
          <a:p>
            <a:pPr eaLnBrk="1" hangingPunct="1"/>
            <a:r>
              <a:rPr lang="cs-CZ" sz="2400" smtClean="0"/>
              <a:t>rozdělení státní moci ve státě</a:t>
            </a:r>
          </a:p>
          <a:p>
            <a:pPr eaLnBrk="1" hangingPunct="1"/>
            <a:r>
              <a:rPr lang="cs-CZ" sz="2400" smtClean="0"/>
              <a:t>postavení člověka vůči státu</a:t>
            </a:r>
          </a:p>
          <a:p>
            <a:pPr eaLnBrk="1" hangingPunct="1">
              <a:buFontTx/>
              <a:buNone/>
            </a:pPr>
            <a:r>
              <a:rPr lang="cs-CZ" sz="1000" smtClean="0"/>
              <a:t>                                                                                                                                                                                              </a:t>
            </a:r>
          </a:p>
          <a:p>
            <a:pPr eaLnBrk="1" hangingPunct="1">
              <a:buFontTx/>
              <a:buNone/>
            </a:pPr>
            <a:endParaRPr lang="cs-CZ" sz="1000" b="1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endParaRPr lang="cs-CZ" b="1" smtClean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51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51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51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4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0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0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3000"/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3000"/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12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12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12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914400" y="188913"/>
            <a:ext cx="8229600" cy="6669087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>
                <a:solidFill>
                  <a:srgbClr val="FF0000"/>
                </a:solidFill>
              </a:rPr>
              <a:t>Rozvoj státu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cs-CZ" sz="2800" smtClean="0">
                <a:solidFill>
                  <a:schemeClr val="tx2"/>
                </a:solidFill>
              </a:rPr>
              <a:t>Úroveň zemí:</a:t>
            </a:r>
          </a:p>
          <a:p>
            <a:pPr>
              <a:buFont typeface="Wingdings" pitchFamily="2" charset="2"/>
              <a:buChar char="§"/>
            </a:pPr>
            <a:r>
              <a:rPr lang="cs-CZ" sz="2400" i="1" smtClean="0">
                <a:solidFill>
                  <a:schemeClr val="tx2"/>
                </a:solidFill>
              </a:rPr>
              <a:t>průmyslově vyspělé….</a:t>
            </a:r>
          </a:p>
          <a:p>
            <a:pPr>
              <a:buFontTx/>
              <a:buNone/>
            </a:pPr>
            <a:r>
              <a:rPr lang="cs-CZ" sz="2400" i="1" smtClean="0">
                <a:solidFill>
                  <a:schemeClr val="tx2"/>
                </a:solidFill>
              </a:rPr>
              <a:t>                                               </a:t>
            </a:r>
            <a:r>
              <a:rPr lang="cs-CZ" sz="2400" smtClean="0">
                <a:solidFill>
                  <a:srgbClr val="00B0F0"/>
                </a:solidFill>
              </a:rPr>
              <a:t>české země</a:t>
            </a:r>
          </a:p>
          <a:p>
            <a:pPr>
              <a:buFont typeface="Wingdings" pitchFamily="2" charset="2"/>
              <a:buChar char="§"/>
            </a:pPr>
            <a:r>
              <a:rPr lang="cs-CZ" sz="2400" i="1" smtClean="0"/>
              <a:t>zaostalé ….</a:t>
            </a:r>
          </a:p>
          <a:p>
            <a:pPr>
              <a:buFontTx/>
              <a:buNone/>
            </a:pPr>
            <a:r>
              <a:rPr lang="cs-CZ" sz="2400" i="1" smtClean="0"/>
              <a:t>                                               </a:t>
            </a:r>
            <a:r>
              <a:rPr lang="cs-CZ" sz="2400" smtClean="0">
                <a:solidFill>
                  <a:srgbClr val="00B0F0"/>
                </a:solidFill>
              </a:rPr>
              <a:t>Slovensko, Podkarpatská Rus</a:t>
            </a:r>
          </a:p>
          <a:p>
            <a:pPr>
              <a:buFontTx/>
              <a:buNone/>
            </a:pPr>
            <a:r>
              <a:rPr lang="cs-CZ" sz="2400" i="1" smtClean="0">
                <a:solidFill>
                  <a:srgbClr val="FF0000"/>
                </a:solidFill>
              </a:rPr>
              <a:t>→ výstavba průmyslových podniků</a:t>
            </a:r>
            <a:endParaRPr lang="cs-CZ" sz="2400" smtClean="0"/>
          </a:p>
          <a:p>
            <a:r>
              <a:rPr lang="cs-CZ" sz="2400" i="1" smtClean="0"/>
              <a:t> </a:t>
            </a:r>
            <a:r>
              <a:rPr lang="cs-CZ" sz="2400" i="1" smtClean="0">
                <a:solidFill>
                  <a:srgbClr val="00B0F0"/>
                </a:solidFill>
              </a:rPr>
              <a:t>Zlín …</a:t>
            </a:r>
          </a:p>
          <a:p>
            <a:pPr>
              <a:buFontTx/>
              <a:buNone/>
            </a:pPr>
            <a:r>
              <a:rPr lang="cs-CZ" sz="2400" i="1" smtClean="0">
                <a:solidFill>
                  <a:srgbClr val="00B0F0"/>
                </a:solidFill>
              </a:rPr>
              <a:t>                        </a:t>
            </a:r>
            <a:r>
              <a:rPr lang="cs-CZ" sz="2400" i="1" smtClean="0"/>
              <a:t>závody Tomáše Bati</a:t>
            </a:r>
          </a:p>
          <a:p>
            <a:pPr>
              <a:buFontTx/>
              <a:buNone/>
            </a:pPr>
            <a:r>
              <a:rPr lang="cs-CZ" sz="2400" i="1" smtClean="0"/>
              <a:t>                                                     </a:t>
            </a:r>
            <a:r>
              <a:rPr lang="cs-CZ" sz="2400" smtClean="0">
                <a:solidFill>
                  <a:srgbClr val="00B0F0"/>
                </a:solidFill>
              </a:rPr>
              <a:t>továrna na obuv</a:t>
            </a:r>
          </a:p>
          <a:p>
            <a:pPr>
              <a:buFontTx/>
              <a:buNone/>
            </a:pPr>
            <a:endParaRPr lang="cs-CZ" sz="240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endParaRPr lang="cs-CZ" sz="240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endParaRPr lang="cs-CZ" sz="240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2400" i="1" smtClean="0"/>
              <a:t>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4051300"/>
            <a:ext cx="1976437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39750" y="333375"/>
            <a:ext cx="8229600" cy="5851525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>
                <a:solidFill>
                  <a:srgbClr val="FF0000"/>
                </a:solidFill>
              </a:rPr>
              <a:t>→ vyspělý průmyslový stát</a:t>
            </a:r>
            <a:r>
              <a:rPr lang="cs-CZ" smtClean="0"/>
              <a:t> </a:t>
            </a:r>
          </a:p>
          <a:p>
            <a:r>
              <a:rPr lang="cs-CZ" sz="2400" smtClean="0"/>
              <a:t> vyvážení zboží ( zbraně, sklo, obuv), textilní výrobky,</a:t>
            </a:r>
          </a:p>
          <a:p>
            <a:pPr>
              <a:buFontTx/>
              <a:buNone/>
            </a:pPr>
            <a:r>
              <a:rPr lang="cs-CZ" sz="2400" smtClean="0"/>
              <a:t>      lokomotivy, turbíny, zemědělské stroje</a:t>
            </a:r>
          </a:p>
          <a:p>
            <a:pPr>
              <a:buFontTx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cs-CZ" smtClean="0">
                <a:solidFill>
                  <a:srgbClr val="FF0000"/>
                </a:solidFill>
              </a:rPr>
              <a:t>→ rozvoj zemědělství</a:t>
            </a:r>
          </a:p>
          <a:p>
            <a:r>
              <a:rPr lang="cs-CZ" sz="2400" smtClean="0"/>
              <a:t>velkostatky do správy drobným rolníkům</a:t>
            </a:r>
          </a:p>
          <a:p>
            <a:pPr>
              <a:buFontTx/>
              <a:buNone/>
            </a:pPr>
            <a:endParaRPr lang="cs-CZ" sz="2400" smtClean="0"/>
          </a:p>
          <a:p>
            <a:pPr>
              <a:buFontTx/>
              <a:buNone/>
            </a:pPr>
            <a:r>
              <a:rPr lang="cs-CZ" smtClean="0">
                <a:solidFill>
                  <a:srgbClr val="FF0000"/>
                </a:solidFill>
              </a:rPr>
              <a:t>→ rozvoj vzdělanosti</a:t>
            </a:r>
            <a:endParaRPr lang="cs-CZ" smtClean="0">
              <a:solidFill>
                <a:schemeClr val="tx2"/>
              </a:solidFill>
            </a:endParaRPr>
          </a:p>
          <a:p>
            <a:r>
              <a:rPr lang="cs-CZ" sz="2400" smtClean="0">
                <a:solidFill>
                  <a:schemeClr val="tx2"/>
                </a:solidFill>
              </a:rPr>
              <a:t> 2 univerzity (Bratislava, Brno)</a:t>
            </a:r>
          </a:p>
          <a:p>
            <a:r>
              <a:rPr lang="cs-CZ" sz="2400" smtClean="0">
                <a:solidFill>
                  <a:schemeClr val="tx2"/>
                </a:solidFill>
              </a:rPr>
              <a:t> Slovensko – střední a odborné školy</a:t>
            </a:r>
            <a:endParaRPr lang="cs-CZ" sz="2400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cs-CZ" u="sng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/>
          </p:nvPr>
        </p:nvSpPr>
        <p:spPr>
          <a:xfrm>
            <a:off x="468313" y="188913"/>
            <a:ext cx="8229600" cy="58515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2000" u="sng" dirty="0" smtClean="0"/>
              <a:t>Materiál byl čerpán z těchto zdrojů:</a:t>
            </a:r>
          </a:p>
          <a:p>
            <a:pPr marL="0" indent="0">
              <a:buFontTx/>
              <a:buNone/>
            </a:pPr>
            <a:r>
              <a:rPr lang="cs-CZ" sz="2000" i="1" dirty="0" smtClean="0"/>
              <a:t>Vlastivěda, Obrazy z novějších českých dějin 5. ročník, </a:t>
            </a:r>
            <a:r>
              <a:rPr lang="cs-CZ" sz="2000" dirty="0" smtClean="0"/>
              <a:t>ALTER, 1996</a:t>
            </a:r>
            <a:r>
              <a:rPr lang="cs-CZ" sz="2000" i="1" dirty="0" smtClean="0"/>
              <a:t>, </a:t>
            </a:r>
            <a:r>
              <a:rPr lang="cs-CZ" sz="2000" dirty="0" smtClean="0"/>
              <a:t>ISBN 80-7245-024-7</a:t>
            </a:r>
            <a:r>
              <a:rPr lang="cs-CZ" sz="2000" i="1" dirty="0" smtClean="0"/>
              <a:t> , </a:t>
            </a:r>
            <a:r>
              <a:rPr lang="cs-CZ" sz="2000" dirty="0" smtClean="0"/>
              <a:t>6.3.2012</a:t>
            </a:r>
            <a:endParaRPr lang="cs-CZ" sz="2000" u="sng" dirty="0" smtClean="0"/>
          </a:p>
          <a:p>
            <a:pPr marL="0" indent="0">
              <a:buFontTx/>
              <a:buNone/>
            </a:pPr>
            <a:r>
              <a:rPr lang="cs-CZ" sz="2000" u="sng" dirty="0" smtClean="0"/>
              <a:t>Tomáš </a:t>
            </a:r>
            <a:r>
              <a:rPr lang="cs-CZ" sz="2000" u="sng" dirty="0" err="1" smtClean="0"/>
              <a:t>Garyk</a:t>
            </a:r>
            <a:r>
              <a:rPr lang="cs-CZ" sz="2000" u="sng" dirty="0" smtClean="0"/>
              <a:t> Masaryk</a:t>
            </a:r>
          </a:p>
          <a:p>
            <a:pPr marL="0" indent="0">
              <a:buFontTx/>
              <a:buNone/>
            </a:pPr>
            <a:r>
              <a:rPr lang="cs-CZ" sz="2000" dirty="0" smtClean="0"/>
              <a:t>http://cs.wikipedia.org/wiki/Soubor:Tom%C3%A1%C5%A1_Garrigue_Masaryk_1925.PNG, 6.3.2012</a:t>
            </a:r>
            <a:endParaRPr lang="cs-CZ" sz="2000" u="sng" dirty="0" smtClean="0"/>
          </a:p>
          <a:p>
            <a:pPr marL="0" indent="0">
              <a:buFontTx/>
              <a:buNone/>
            </a:pPr>
            <a:r>
              <a:rPr lang="cs-CZ" sz="2000" u="sng" dirty="0" smtClean="0"/>
              <a:t>Tomáš Baťa</a:t>
            </a:r>
          </a:p>
          <a:p>
            <a:pPr marL="0" indent="0">
              <a:buFontTx/>
              <a:buNone/>
            </a:pPr>
            <a:r>
              <a:rPr lang="cs-CZ" sz="2000" dirty="0" smtClean="0"/>
              <a:t>Http://cs.wikipedia.org/wiki/</a:t>
            </a:r>
            <a:r>
              <a:rPr lang="cs-CZ" sz="2000" dirty="0" err="1" smtClean="0"/>
              <a:t>Soubor:Tomas_Bata.jpg</a:t>
            </a:r>
            <a:r>
              <a:rPr lang="cs-CZ" sz="2000" dirty="0" smtClean="0"/>
              <a:t>, licence: </a:t>
            </a:r>
            <a:r>
              <a:rPr lang="cs-CZ" sz="2000" dirty="0" err="1" smtClean="0"/>
              <a:t>Creative</a:t>
            </a:r>
            <a:endParaRPr lang="cs-CZ" sz="2000" dirty="0" smtClean="0"/>
          </a:p>
          <a:p>
            <a:pPr marL="0" indent="0">
              <a:buFontTx/>
              <a:buNone/>
            </a:pPr>
            <a:r>
              <a:rPr lang="cs-CZ" sz="2000" dirty="0" err="1" smtClean="0"/>
              <a:t>Commons</a:t>
            </a:r>
            <a:r>
              <a:rPr lang="cs-CZ" sz="2000" dirty="0" smtClean="0"/>
              <a:t>, autor: </a:t>
            </a:r>
            <a:r>
              <a:rPr lang="en-US" sz="2000" dirty="0" smtClean="0"/>
              <a:t>[[</a:t>
            </a:r>
            <a:r>
              <a:rPr lang="cs-CZ" sz="2000" dirty="0" smtClean="0"/>
              <a:t> :Image: </a:t>
            </a:r>
            <a:r>
              <a:rPr lang="en-US" sz="2000" dirty="0" smtClean="0"/>
              <a:t>]]</a:t>
            </a:r>
            <a:r>
              <a:rPr lang="cs-CZ" sz="2000" dirty="0" smtClean="0"/>
              <a:t> </a:t>
            </a:r>
            <a:r>
              <a:rPr lang="cs-CZ" sz="2000" dirty="0" err="1" smtClean="0"/>
              <a:t>bata</a:t>
            </a:r>
            <a:r>
              <a:rPr lang="cs-CZ" sz="2000" dirty="0" smtClean="0"/>
              <a:t> </a:t>
            </a:r>
            <a:r>
              <a:rPr lang="cs-CZ" sz="2000" dirty="0" err="1" smtClean="0"/>
              <a:t>shoe</a:t>
            </a:r>
            <a:r>
              <a:rPr lang="cs-CZ" sz="2000" dirty="0" smtClean="0"/>
              <a:t> </a:t>
            </a:r>
            <a:r>
              <a:rPr lang="cs-CZ" sz="2000" dirty="0" err="1" smtClean="0"/>
              <a:t>company</a:t>
            </a:r>
            <a:endParaRPr lang="cs-CZ" sz="2000" dirty="0" smtClean="0"/>
          </a:p>
          <a:p>
            <a:pPr marL="0" indent="0">
              <a:buFontTx/>
              <a:buNone/>
            </a:pPr>
            <a:r>
              <a:rPr lang="cs-CZ" sz="2000" dirty="0" smtClean="0"/>
              <a:t>6.3.2012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345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Mgr. Miroslav Žalud</cp:lastModifiedBy>
  <cp:revision>105</cp:revision>
  <dcterms:created xsi:type="dcterms:W3CDTF">2012-04-06T14:55:28Z</dcterms:created>
  <dcterms:modified xsi:type="dcterms:W3CDTF">2012-10-21T16:56:19Z</dcterms:modified>
</cp:coreProperties>
</file>