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33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08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0BBE70-64E3-4210-98DE-ECF0D79B53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807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EF7AE5-AE01-456D-BF3C-DA9B78907D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886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4C812F-6FB3-40F7-82CF-26ECACD212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554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03D153-FCA1-47F8-A726-242886B30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3694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F70285-B6A2-4FC6-AA02-8E1FABBE29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284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DE4B82-BA95-458F-B11D-39EECEED0B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611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0E6109-1869-408A-9AA4-E4BFE80B30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8267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64F5FD-5A9C-4D60-B1CD-EBFB9B9C27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9270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4EF610-09B3-4555-A41D-725FF28F92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484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97E62B-14BD-4295-B664-0C27004B7D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0737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0E228F-F0B6-477E-98F1-179B3D76A7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9194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368AAD-AC58-4D27-9ABE-37A79BAC40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696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18BB5C2-FA7B-43E6-9DC2-94CEED2B79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4"/>
          <p:cNvSpPr>
            <a:spLocks noGrp="1" noChangeArrowheads="1"/>
          </p:cNvSpPr>
          <p:nvPr>
            <p:ph/>
          </p:nvPr>
        </p:nvSpPr>
        <p:spPr>
          <a:xfrm>
            <a:off x="539750" y="404813"/>
            <a:ext cx="8351838" cy="6337300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2400" smtClean="0">
              <a:solidFill>
                <a:schemeClr val="tx2"/>
              </a:solidFill>
            </a:endParaRP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Název školy: Základní škola Chomutov, Písečná 5144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Název materiálu: VY_52_INOVACE_31_T._G._Masaryk_ib1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Číslo projektu: CZ1.07/1.4.00/21.3355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Autor: Mgr. Ivana Benešová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Datum tvorby: 6.3.2012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Cílový ročník: pátý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Vzdělávací oblast/obor: Člověk a jeho svět_Vlastivěda_Dějiny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Klíčové slovo: 1. československý prezident, exil, osvoboditel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Anotace:  Prezentace je určena pro žáky 5. ročníku.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                Slouží k prezentaci nové látky učitelem,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tx2"/>
                </a:solidFill>
              </a:rPr>
              <a:t>                procvičování a opakování učiva žáky.</a:t>
            </a:r>
          </a:p>
        </p:txBody>
      </p:sp>
      <p:sp>
        <p:nvSpPr>
          <p:cNvPr id="2051" name="Text Box 5"/>
          <p:cNvSpPr txBox="1">
            <a:spLocks noChangeArrowheads="1"/>
          </p:cNvSpPr>
          <p:nvPr/>
        </p:nvSpPr>
        <p:spPr bwMode="auto">
          <a:xfrm>
            <a:off x="468313" y="6113463"/>
            <a:ext cx="595312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2052" name="Text Box 6"/>
          <p:cNvSpPr txBox="1">
            <a:spLocks noChangeArrowheads="1"/>
          </p:cNvSpPr>
          <p:nvPr/>
        </p:nvSpPr>
        <p:spPr bwMode="auto">
          <a:xfrm>
            <a:off x="611188" y="5805488"/>
            <a:ext cx="4773612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sz="1200" b="1" i="1"/>
              <a:t>Autorem materiálu a všech jeho částí, není-li uvedeno jinak, je </a:t>
            </a:r>
          </a:p>
          <a:p>
            <a:r>
              <a:rPr lang="cs-CZ" sz="1200" b="1" i="1"/>
              <a:t>Mgr. Ivana Benešová. </a:t>
            </a:r>
          </a:p>
          <a:p>
            <a:r>
              <a:rPr lang="cs-CZ" sz="1200" b="1" i="1"/>
              <a:t>Financováno z ESF a státního rozpočtu ČR. </a:t>
            </a:r>
          </a:p>
          <a:p>
            <a:pPr eaLnBrk="1" hangingPunct="1"/>
            <a:endParaRPr lang="cs-CZ" sz="1200" b="1" i="1"/>
          </a:p>
        </p:txBody>
      </p:sp>
      <p:sp>
        <p:nvSpPr>
          <p:cNvPr id="2053" name="Text Box 7"/>
          <p:cNvSpPr txBox="1">
            <a:spLocks noChangeArrowheads="1"/>
          </p:cNvSpPr>
          <p:nvPr/>
        </p:nvSpPr>
        <p:spPr bwMode="auto">
          <a:xfrm>
            <a:off x="6351588" y="6040438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pic>
        <p:nvPicPr>
          <p:cNvPr id="205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5805488"/>
            <a:ext cx="2735263" cy="53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r>
              <a:rPr lang="cs-CZ" sz="3600" b="1" i="1" dirty="0" smtClean="0">
                <a:latin typeface="Gungsuh" pitchFamily="18" charset="-127"/>
              </a:rPr>
              <a:t>     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Tomáš Garrigue Masaryk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0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2" name="Rectangle 6"/>
          <p:cNvSpPr>
            <a:spLocks noGrp="1" noChangeArrowheads="1"/>
          </p:cNvSpPr>
          <p:nvPr>
            <p:ph/>
          </p:nvPr>
        </p:nvSpPr>
        <p:spPr>
          <a:xfrm>
            <a:off x="457200" y="260350"/>
            <a:ext cx="8686800" cy="63944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/>
              <a:t>                             </a:t>
            </a:r>
          </a:p>
          <a:p>
            <a:pPr eaLnBrk="1" hangingPunct="1">
              <a:buFontTx/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chemeClr val="accent2"/>
                </a:solidFill>
              </a:rPr>
              <a:t>⃰ 1850 Hodonín</a:t>
            </a:r>
          </a:p>
          <a:p>
            <a:pPr eaLnBrk="1" hangingPunct="1">
              <a:buFontTx/>
              <a:buNone/>
            </a:pPr>
            <a:r>
              <a:rPr lang="cs-CZ" dirty="0" smtClean="0">
                <a:solidFill>
                  <a:schemeClr val="accent2"/>
                </a:solidFill>
              </a:rPr>
              <a:t>   †1937 Lány</a:t>
            </a:r>
          </a:p>
          <a:p>
            <a:pPr eaLnBrk="1" hangingPunct="1">
              <a:buFontTx/>
              <a:buNone/>
            </a:pPr>
            <a:endParaRPr lang="cs-CZ" dirty="0" smtClean="0">
              <a:solidFill>
                <a:schemeClr val="accent2"/>
              </a:solidFill>
            </a:endParaRPr>
          </a:p>
          <a:p>
            <a:pPr eaLnBrk="1" hangingPunct="1">
              <a:buFontTx/>
              <a:buNone/>
            </a:pPr>
            <a:endParaRPr lang="cs-CZ" dirty="0" smtClean="0">
              <a:solidFill>
                <a:schemeClr val="accent2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i="1" dirty="0" smtClean="0">
                <a:solidFill>
                  <a:schemeClr val="tx2"/>
                </a:solidFill>
              </a:rPr>
              <a:t>český vědec</a:t>
            </a:r>
          </a:p>
          <a:p>
            <a:pPr eaLnBrk="1" hangingPunct="1">
              <a:buFontTx/>
              <a:buNone/>
            </a:pPr>
            <a:r>
              <a:rPr lang="cs-CZ" sz="2400" i="1" dirty="0" smtClean="0">
                <a:solidFill>
                  <a:schemeClr val="tx2"/>
                </a:solidFill>
              </a:rPr>
              <a:t>filosof</a:t>
            </a:r>
          </a:p>
          <a:p>
            <a:pPr eaLnBrk="1" hangingPunct="1">
              <a:buFontTx/>
              <a:buNone/>
            </a:pPr>
            <a:r>
              <a:rPr lang="cs-CZ" sz="2400" i="1" dirty="0" smtClean="0">
                <a:solidFill>
                  <a:schemeClr val="tx2"/>
                </a:solidFill>
              </a:rPr>
              <a:t>pedagog</a:t>
            </a:r>
          </a:p>
          <a:p>
            <a:pPr eaLnBrk="1" hangingPunct="1">
              <a:buFontTx/>
              <a:buNone/>
            </a:pPr>
            <a:r>
              <a:rPr lang="cs-CZ" sz="2400" i="1" dirty="0" smtClean="0">
                <a:solidFill>
                  <a:schemeClr val="tx2"/>
                </a:solidFill>
              </a:rPr>
              <a:t>politik</a:t>
            </a:r>
          </a:p>
          <a:p>
            <a:pPr eaLnBrk="1" hangingPunct="1">
              <a:buFontTx/>
              <a:buNone/>
            </a:pPr>
            <a:r>
              <a:rPr lang="cs-CZ" sz="2400" i="1" dirty="0" smtClean="0">
                <a:solidFill>
                  <a:schemeClr val="tx2"/>
                </a:solidFill>
              </a:rPr>
              <a:t>žurnalista</a:t>
            </a:r>
            <a:r>
              <a:rPr lang="cs-CZ" dirty="0" smtClean="0">
                <a:solidFill>
                  <a:schemeClr val="accent2"/>
                </a:solidFill>
              </a:rPr>
              <a:t> 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accent2"/>
                </a:solidFill>
              </a:rPr>
              <a:t>zakladatel československého státu – </a:t>
            </a:r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chemeClr val="accent2"/>
                </a:solidFill>
              </a:rPr>
              <a:t>                                                 </a:t>
            </a:r>
            <a:r>
              <a:rPr lang="cs-CZ" sz="2400" dirty="0" smtClean="0">
                <a:solidFill>
                  <a:srgbClr val="CC0000"/>
                </a:solidFill>
              </a:rPr>
              <a:t>1. československý prezident</a:t>
            </a:r>
            <a:endParaRPr lang="cs-CZ" sz="900" dirty="0" smtClean="0">
              <a:solidFill>
                <a:srgbClr val="CC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124744"/>
            <a:ext cx="2924930" cy="37890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92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92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92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92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2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2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2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92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92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2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92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2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92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92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92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92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92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92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92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3000" fill="hold"/>
                                        <p:tgtEl>
                                          <p:spTgt spid="922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922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3000"/>
                                        <p:tgtEl>
                                          <p:spTgt spid="922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3000"/>
                                        <p:tgtEl>
                                          <p:spTgt spid="922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922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922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2800" dirty="0" smtClean="0"/>
          </a:p>
          <a:p>
            <a:pPr eaLnBrk="1" hangingPunct="1">
              <a:buFontTx/>
              <a:buNone/>
            </a:pPr>
            <a:r>
              <a:rPr lang="cs-CZ" sz="2800" dirty="0" smtClean="0"/>
              <a:t>Narodil se v chudé rodině.</a:t>
            </a:r>
          </a:p>
          <a:p>
            <a:pPr eaLnBrk="1" hangingPunct="1">
              <a:buFontTx/>
              <a:buNone/>
            </a:pPr>
            <a:r>
              <a:rPr lang="cs-CZ" sz="2800" dirty="0" smtClean="0"/>
              <a:t>Otec – Slovák – panský kočí</a:t>
            </a:r>
          </a:p>
          <a:p>
            <a:pPr eaLnBrk="1" hangingPunct="1">
              <a:buFontTx/>
              <a:buNone/>
            </a:pPr>
            <a:r>
              <a:rPr lang="cs-CZ" sz="2800" dirty="0" smtClean="0"/>
              <a:t>Učil se kovářem – gymnázium – studium ve Vídni</a:t>
            </a:r>
          </a:p>
          <a:p>
            <a:pPr eaLnBrk="1" hangingPunct="1">
              <a:buFontTx/>
              <a:buNone/>
            </a:pPr>
            <a:endParaRPr lang="cs-CZ" sz="2800" dirty="0" smtClean="0"/>
          </a:p>
          <a:p>
            <a:pPr eaLnBrk="1" hangingPunct="1">
              <a:buFont typeface="Wingdings" pitchFamily="2" charset="2"/>
              <a:buChar char="§"/>
            </a:pPr>
            <a:r>
              <a:rPr lang="cs-CZ" sz="2800" dirty="0" smtClean="0"/>
              <a:t> profesor na Karlově univerzitě v Praze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800" dirty="0" smtClean="0"/>
              <a:t> studoval, psal knihy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800" dirty="0" smtClean="0"/>
              <a:t> hájil pravdu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800" dirty="0" smtClean="0"/>
              <a:t> bojoval proti nespravedlnosti</a:t>
            </a:r>
          </a:p>
          <a:p>
            <a:pPr eaLnBrk="1" hangingPunct="1">
              <a:buFont typeface="Wingdings" pitchFamily="2" charset="2"/>
              <a:buChar char="§"/>
            </a:pPr>
            <a:endParaRPr lang="cs-CZ" sz="2800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3573016"/>
            <a:ext cx="3367534" cy="27962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12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12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12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112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112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12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1126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126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126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3000"/>
                                        <p:tgtEl>
                                          <p:spTgt spid="1126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1126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1126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cs-CZ" sz="2800" smtClean="0"/>
          </a:p>
          <a:p>
            <a:pPr eaLnBrk="1" hangingPunct="1">
              <a:buFontTx/>
              <a:buNone/>
            </a:pPr>
            <a:r>
              <a:rPr lang="cs-CZ" sz="2800" smtClean="0"/>
              <a:t>Práce v cizině ( po vypuknutí války 1914</a:t>
            </a:r>
            <a:r>
              <a:rPr lang="cs-CZ" smtClean="0"/>
              <a:t>)</a:t>
            </a:r>
          </a:p>
          <a:p>
            <a:pPr eaLnBrk="1" hangingPunct="1">
              <a:buFontTx/>
              <a:buNone/>
            </a:pPr>
            <a:r>
              <a:rPr lang="cs-CZ" smtClean="0">
                <a:solidFill>
                  <a:srgbClr val="CC0000"/>
                </a:solidFill>
              </a:rPr>
              <a:t>→ exil</a:t>
            </a:r>
          </a:p>
          <a:p>
            <a:pPr eaLnBrk="1" hangingPunct="1"/>
            <a:r>
              <a:rPr lang="cs-CZ" sz="2400" smtClean="0">
                <a:solidFill>
                  <a:schemeClr val="tx2"/>
                </a:solidFill>
              </a:rPr>
              <a:t> boj proti Rakousku</a:t>
            </a:r>
          </a:p>
          <a:p>
            <a:pPr eaLnBrk="1" hangingPunct="1"/>
            <a:r>
              <a:rPr lang="cs-CZ" sz="2400" smtClean="0">
                <a:solidFill>
                  <a:schemeClr val="tx2"/>
                </a:solidFill>
              </a:rPr>
              <a:t> boj za svobodu pro český národ</a:t>
            </a:r>
          </a:p>
          <a:p>
            <a:pPr eaLnBrk="1" hangingPunct="1"/>
            <a:r>
              <a:rPr lang="cs-CZ" sz="2400" smtClean="0">
                <a:solidFill>
                  <a:schemeClr val="tx2"/>
                </a:solidFill>
              </a:rPr>
              <a:t> získání samostatnosti své vlasti → označení   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                                                                      „</a:t>
            </a:r>
            <a:r>
              <a:rPr lang="cs-CZ" sz="2400" smtClean="0">
                <a:solidFill>
                  <a:srgbClr val="3333CC"/>
                </a:solidFill>
              </a:rPr>
              <a:t>Osvoboditel</a:t>
            </a:r>
            <a:r>
              <a:rPr lang="cs-CZ" sz="2400" smtClean="0">
                <a:solidFill>
                  <a:schemeClr val="tx2"/>
                </a:solidFill>
              </a:rPr>
              <a:t>“</a:t>
            </a:r>
          </a:p>
          <a:p>
            <a:pPr eaLnBrk="1" hangingPunct="1"/>
            <a:r>
              <a:rPr lang="cs-CZ" sz="2400" smtClean="0">
                <a:solidFill>
                  <a:schemeClr val="tx2"/>
                </a:solidFill>
              </a:rPr>
              <a:t> </a:t>
            </a:r>
            <a:r>
              <a:rPr lang="cs-CZ" sz="2400" smtClean="0">
                <a:solidFill>
                  <a:srgbClr val="3333CC"/>
                </a:solidFill>
              </a:rPr>
              <a:t>14. říjen 1918 </a:t>
            </a:r>
            <a:r>
              <a:rPr lang="cs-CZ" sz="2400" smtClean="0">
                <a:solidFill>
                  <a:schemeClr val="tx2"/>
                </a:solidFill>
              </a:rPr>
              <a:t>– předseda prozatímní československé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chemeClr val="tx2"/>
                </a:solidFill>
              </a:rPr>
              <a:t>                               vlády</a:t>
            </a:r>
          </a:p>
          <a:p>
            <a:pPr eaLnBrk="1" hangingPunct="1"/>
            <a:r>
              <a:rPr lang="cs-CZ" sz="2400" smtClean="0">
                <a:solidFill>
                  <a:srgbClr val="3333CC"/>
                </a:solidFill>
              </a:rPr>
              <a:t> 14. listopadu 1918 </a:t>
            </a:r>
            <a:r>
              <a:rPr lang="cs-CZ" sz="2400" smtClean="0">
                <a:solidFill>
                  <a:schemeClr val="tx2"/>
                </a:solidFill>
              </a:rPr>
              <a:t>– zvolen prezidentem republiky</a:t>
            </a:r>
          </a:p>
          <a:p>
            <a:pPr eaLnBrk="1" hangingPunct="1">
              <a:buFontTx/>
              <a:buNone/>
            </a:pPr>
            <a:r>
              <a:rPr lang="cs-CZ" sz="2400" smtClean="0">
                <a:solidFill>
                  <a:srgbClr val="3333CC"/>
                </a:solidFill>
              </a:rPr>
              <a:t>                                       </a:t>
            </a:r>
            <a:r>
              <a:rPr lang="cs-CZ" sz="2400" smtClean="0">
                <a:solidFill>
                  <a:schemeClr val="tx2"/>
                </a:solidFill>
              </a:rPr>
              <a:t>třikrát po sobě</a:t>
            </a:r>
          </a:p>
          <a:p>
            <a:pPr eaLnBrk="1" hangingPunct="1"/>
            <a:endParaRPr lang="cs-CZ" sz="240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133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133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3000"/>
                                        <p:tgtEl>
                                          <p:spTgt spid="133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withGroup">
                            <p:stCondLst>
                              <p:cond delay="3000"/>
                            </p:stCondLst>
                            <p:childTnLst>
                              <p:par>
                                <p:cTn id="5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3000" fill="hold"/>
                                        <p:tgtEl>
                                          <p:spTgt spid="133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133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3000"/>
                                        <p:tgtEl>
                                          <p:spTgt spid="133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133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133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3000"/>
                                        <p:tgtEl>
                                          <p:spTgt spid="133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withGroup">
                            <p:stCondLst>
                              <p:cond delay="3000"/>
                            </p:stCondLst>
                            <p:childTnLst>
                              <p:par>
                                <p:cTn id="6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133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000" fill="hold"/>
                                        <p:tgtEl>
                                          <p:spTgt spid="133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3000"/>
                                        <p:tgtEl>
                                          <p:spTgt spid="133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mtClean="0"/>
              <a:t>Charakterové vlastnosti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Char char="§"/>
            </a:pPr>
            <a:r>
              <a:rPr lang="cs-CZ" smtClean="0"/>
              <a:t> skromný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mtClean="0"/>
              <a:t> kritický i sám k sobě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mtClean="0"/>
              <a:t> čestný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mtClean="0"/>
              <a:t> vzdělaný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                         →  oblíbený u lidí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Dbal o náboženskou snášenlivost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( vzájemná shoda občanů)</a:t>
            </a:r>
          </a:p>
          <a:p>
            <a:pPr eaLnBrk="1" hangingPunct="1">
              <a:buFont typeface="Wingdings" pitchFamily="2" charset="2"/>
              <a:buChar char="§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1536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1536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1536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1536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1536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3000"/>
                                        <p:tgtEl>
                                          <p:spTgt spid="1536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251520" y="274638"/>
            <a:ext cx="8640960" cy="5851525"/>
          </a:xfrm>
        </p:spPr>
        <p:txBody>
          <a:bodyPr/>
          <a:lstStyle/>
          <a:p>
            <a:pPr marL="0" indent="0">
              <a:buNone/>
            </a:pPr>
            <a:r>
              <a:rPr lang="cs-CZ" sz="2000" u="sng" dirty="0" smtClean="0"/>
              <a:t>Materiál byl čerpán z těchto zdrojů:</a:t>
            </a:r>
          </a:p>
          <a:p>
            <a:pPr marL="0" indent="0">
              <a:buNone/>
            </a:pPr>
            <a:r>
              <a:rPr lang="cs-CZ" sz="2000" u="sng" dirty="0" err="1" smtClean="0"/>
              <a:t>T.G.Masaryk</a:t>
            </a:r>
            <a:endParaRPr lang="cs-CZ" sz="2000" u="sng" dirty="0" smtClean="0"/>
          </a:p>
          <a:p>
            <a:pPr marL="0" indent="0">
              <a:buNone/>
            </a:pPr>
            <a:r>
              <a:rPr lang="cs-CZ" sz="2000" dirty="0" smtClean="0"/>
              <a:t>http://cs.wikipedia.org/wiki/Soubor:Tom%C3%A1%C5%A1_Garrigue_Masaryk_1925.PNG, 6.3.2012</a:t>
            </a:r>
          </a:p>
          <a:p>
            <a:pPr marL="0" indent="0">
              <a:buNone/>
            </a:pPr>
            <a:r>
              <a:rPr lang="cs-CZ" sz="2000" u="sng" dirty="0" smtClean="0"/>
              <a:t>4. snímek – Masaryk </a:t>
            </a:r>
          </a:p>
          <a:p>
            <a:pPr marL="0" indent="0">
              <a:buNone/>
            </a:pPr>
            <a:r>
              <a:rPr lang="cs-CZ" sz="2000" dirty="0" smtClean="0"/>
              <a:t>http://</a:t>
            </a:r>
            <a:r>
              <a:rPr lang="cs-CZ" sz="2000" dirty="0" smtClean="0"/>
              <a:t>commons.wikimedia.org/wiki/File:TGM_Tabor_21.12.1918_3462a.jpg?uselang=</a:t>
            </a:r>
            <a:r>
              <a:rPr lang="cs-CZ" sz="2000" dirty="0" err="1" smtClean="0"/>
              <a:t>cs</a:t>
            </a:r>
            <a:r>
              <a:rPr lang="cs-CZ" sz="2000" dirty="0"/>
              <a:t>,</a:t>
            </a:r>
            <a:r>
              <a:rPr lang="cs-CZ" sz="2000" dirty="0" smtClean="0"/>
              <a:t> </a:t>
            </a:r>
            <a:r>
              <a:rPr lang="cs-CZ" sz="2000" dirty="0" smtClean="0"/>
              <a:t>licence: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, autor: Josef </a:t>
            </a:r>
            <a:r>
              <a:rPr lang="cs-CZ" sz="2000" dirty="0" smtClean="0"/>
              <a:t>Jindřich </a:t>
            </a:r>
            <a:r>
              <a:rPr lang="cs-CZ" sz="2000" dirty="0" err="1" smtClean="0"/>
              <a:t>Šechtl</a:t>
            </a:r>
            <a:r>
              <a:rPr lang="cs-CZ" sz="2000" dirty="0" smtClean="0"/>
              <a:t>, 6.3.2012</a:t>
            </a:r>
          </a:p>
          <a:p>
            <a:pPr marL="0" indent="0">
              <a:buNone/>
            </a:pPr>
            <a:endParaRPr lang="cs-CZ" sz="2000" i="1" dirty="0" smtClean="0"/>
          </a:p>
          <a:p>
            <a:pPr marL="0" indent="0">
              <a:buNone/>
            </a:pPr>
            <a:r>
              <a:rPr lang="cs-CZ" sz="2000" i="1" dirty="0" smtClean="0"/>
              <a:t>Vlastivěda</a:t>
            </a:r>
            <a:r>
              <a:rPr lang="cs-CZ" sz="2000" i="1" dirty="0"/>
              <a:t>, Obrazy z novějších českých dějin 5. ročník, </a:t>
            </a:r>
            <a:r>
              <a:rPr lang="cs-CZ" sz="2000" dirty="0"/>
              <a:t>ALTER, 1996</a:t>
            </a:r>
            <a:r>
              <a:rPr lang="cs-CZ" sz="2000" i="1" dirty="0"/>
              <a:t>, </a:t>
            </a:r>
            <a:r>
              <a:rPr lang="cs-CZ" sz="2000" dirty="0"/>
              <a:t>ISBN 80-7245-024-7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18413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302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Karel</cp:lastModifiedBy>
  <cp:revision>61</cp:revision>
  <dcterms:created xsi:type="dcterms:W3CDTF">2012-04-09T12:45:10Z</dcterms:created>
  <dcterms:modified xsi:type="dcterms:W3CDTF">2012-10-14T21:15:41Z</dcterms:modified>
</cp:coreProperties>
</file>